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5" r:id="rId18"/>
    <p:sldId id="270"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tmp"/></Relationships>
</file>

<file path=ppt/slides/_rels/slide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hyperlink" Target="https://github.com/capstoneaiscientists/Team3GLBDA" TargetMode="External"/><Relationship Id="rId2" Type="http://schemas.openxmlformats.org/officeDocument/2006/relationships/image" Target="../media/image29.tmp"/><Relationship Id="rId1" Type="http://schemas.openxmlformats.org/officeDocument/2006/relationships/slideLayout" Target="../slideLayouts/slideLayout2.xml"/><Relationship Id="rId6" Type="http://schemas.openxmlformats.org/officeDocument/2006/relationships/image" Target="../media/image33.tmp"/><Relationship Id="rId5" Type="http://schemas.openxmlformats.org/officeDocument/2006/relationships/image" Target="../media/image32.tmp"/><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ln w="0"/>
                <a:gradFill>
                  <a:gsLst>
                    <a:gs pos="21000">
                      <a:srgbClr val="53575C"/>
                    </a:gs>
                    <a:gs pos="88000">
                      <a:srgbClr val="C5C7CA"/>
                    </a:gs>
                  </a:gsLst>
                  <a:lin ang="5400000"/>
                </a:gradFill>
              </a:rPr>
              <a:t>BEHAVIORAL PATTERN RECOGNITION OF MULTIPLAYER ONLINE ROLEPLAYING GAME PLAYERS USING BIG DATA ANALYTICS AND MACHINE LEARNING</a:t>
            </a:r>
          </a:p>
        </p:txBody>
      </p:sp>
      <p:sp>
        <p:nvSpPr>
          <p:cNvPr id="6" name="Subtitle 3"/>
          <p:cNvSpPr>
            <a:spLocks noGrp="1"/>
          </p:cNvSpPr>
          <p:nvPr>
            <p:ph type="subTitle" idx="1"/>
          </p:nvPr>
        </p:nvSpPr>
        <p:spPr>
          <a:xfrm>
            <a:off x="1507067" y="4263396"/>
            <a:ext cx="1892300" cy="347662"/>
          </a:xfrm>
        </p:spPr>
        <p:txBody>
          <a:bodyPr>
            <a:normAutofit lnSpcReduction="10000"/>
          </a:bodyPr>
          <a:lstStyle/>
          <a:p>
            <a:pPr algn="l"/>
            <a:r>
              <a:rPr lang="en-US" dirty="0" smtClean="0">
                <a:solidFill>
                  <a:schemeClr val="accent2">
                    <a:lumMod val="50000"/>
                  </a:schemeClr>
                </a:solidFill>
                <a:latin typeface="Aachen BT" panose="02040806020206050204" pitchFamily="18" charset="0"/>
              </a:rPr>
              <a:t>Team members:</a:t>
            </a:r>
          </a:p>
          <a:p>
            <a:pPr algn="l"/>
            <a:endParaRPr lang="en-US" dirty="0" smtClean="0">
              <a:solidFill>
                <a:schemeClr val="bg2">
                  <a:lumMod val="50000"/>
                </a:schemeClr>
              </a:solidFill>
              <a:latin typeface="Aachen BT" panose="02040806020206050204" pitchFamily="18" charset="0"/>
            </a:endParaRPr>
          </a:p>
        </p:txBody>
      </p:sp>
      <p:sp>
        <p:nvSpPr>
          <p:cNvPr id="7" name="TextBox 6"/>
          <p:cNvSpPr txBox="1"/>
          <p:nvPr/>
        </p:nvSpPr>
        <p:spPr>
          <a:xfrm>
            <a:off x="3581400" y="4631641"/>
            <a:ext cx="4178300" cy="659668"/>
          </a:xfrm>
          <a:prstGeom prst="rect">
            <a:avLst/>
          </a:prstGeom>
          <a:noFill/>
        </p:spPr>
        <p:txBody>
          <a:bodyPr wrap="square" rtlCol="0">
            <a:spAutoFit/>
          </a:bodyPr>
          <a:lstStyle/>
          <a:p>
            <a:pPr defTabSz="914400">
              <a:lnSpc>
                <a:spcPct val="80000"/>
              </a:lnSpc>
              <a:spcBef>
                <a:spcPts val="1400"/>
              </a:spcBef>
              <a:buClr>
                <a:schemeClr val="accent1"/>
              </a:buClr>
              <a:buSzPct val="80000"/>
            </a:pPr>
            <a:r>
              <a:rPr lang="en-US" sz="1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achen BT" panose="02040806020206050204" pitchFamily="18" charset="0"/>
              </a:rPr>
              <a:t>Niharika Thanavarapu</a:t>
            </a:r>
          </a:p>
          <a:p>
            <a:pPr defTabSz="914400">
              <a:spcBef>
                <a:spcPts val="1400"/>
              </a:spcBef>
              <a:buClr>
                <a:schemeClr val="accent1"/>
              </a:buClr>
              <a:buSzPct val="80000"/>
            </a:pPr>
            <a:r>
              <a:rPr lang="en-US" sz="1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achen BT" panose="02040806020206050204" pitchFamily="18" charset="0"/>
              </a:rPr>
              <a:t>Lakshmipriya M</a:t>
            </a:r>
            <a:endParaRPr lang="en-US" sz="1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achen BT" panose="02040806020206050204" pitchFamily="18" charset="0"/>
            </a:endParaRPr>
          </a:p>
        </p:txBody>
      </p:sp>
      <p:sp>
        <p:nvSpPr>
          <p:cNvPr id="8" name="TextBox 7"/>
          <p:cNvSpPr txBox="1"/>
          <p:nvPr/>
        </p:nvSpPr>
        <p:spPr>
          <a:xfrm>
            <a:off x="1524000" y="4569619"/>
            <a:ext cx="2133600" cy="672235"/>
          </a:xfrm>
          <a:prstGeom prst="rect">
            <a:avLst/>
          </a:prstGeom>
          <a:noFill/>
        </p:spPr>
        <p:txBody>
          <a:bodyPr wrap="square" rtlCol="0">
            <a:spAutoFit/>
          </a:bodyPr>
          <a:lstStyle/>
          <a:p>
            <a:r>
              <a:rPr lang="en-US" sz="1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achen BT" panose="02040806020206050204" pitchFamily="18" charset="0"/>
              </a:rPr>
              <a:t>Sulekha AloorRavi </a:t>
            </a:r>
          </a:p>
          <a:p>
            <a:pPr>
              <a:lnSpc>
                <a:spcPct val="200000"/>
              </a:lnSpc>
            </a:pPr>
            <a:r>
              <a:rPr lang="en-US" sz="1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achen BT" panose="02040806020206050204" pitchFamily="18" charset="0"/>
              </a:rPr>
              <a:t>Deepa Venugopal</a:t>
            </a:r>
            <a:endParaRPr lang="en-US" sz="1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achen BT" panose="02040806020206050204" pitchFamily="18" charset="0"/>
            </a:endParaRPr>
          </a:p>
        </p:txBody>
      </p:sp>
      <p:grpSp>
        <p:nvGrpSpPr>
          <p:cNvPr id="12" name="Group 11"/>
          <p:cNvGrpSpPr/>
          <p:nvPr/>
        </p:nvGrpSpPr>
        <p:grpSpPr>
          <a:xfrm>
            <a:off x="1524000" y="5502112"/>
            <a:ext cx="4178300" cy="649907"/>
            <a:chOff x="1507067" y="5308283"/>
            <a:chExt cx="4178300" cy="649907"/>
          </a:xfrm>
        </p:grpSpPr>
        <p:sp>
          <p:nvSpPr>
            <p:cNvPr id="9" name="Subtitle 3"/>
            <p:cNvSpPr txBox="1">
              <a:spLocks/>
            </p:cNvSpPr>
            <p:nvPr/>
          </p:nvSpPr>
          <p:spPr>
            <a:xfrm>
              <a:off x="1507067" y="5308283"/>
              <a:ext cx="1892300" cy="347662"/>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smtClean="0">
                  <a:solidFill>
                    <a:schemeClr val="accent2">
                      <a:lumMod val="50000"/>
                    </a:schemeClr>
                  </a:solidFill>
                  <a:latin typeface="Aachen BT" panose="02040806020206050204" pitchFamily="18" charset="0"/>
                </a:rPr>
                <a:t>Mentor:</a:t>
              </a:r>
            </a:p>
            <a:p>
              <a:pPr algn="l"/>
              <a:endParaRPr lang="en-US" dirty="0" smtClean="0">
                <a:solidFill>
                  <a:schemeClr val="bg2">
                    <a:lumMod val="50000"/>
                  </a:schemeClr>
                </a:solidFill>
                <a:latin typeface="Aachen BT" panose="02040806020206050204" pitchFamily="18" charset="0"/>
              </a:endParaRPr>
            </a:p>
          </p:txBody>
        </p:sp>
        <p:sp>
          <p:nvSpPr>
            <p:cNvPr id="10" name="TextBox 9"/>
            <p:cNvSpPr txBox="1"/>
            <p:nvPr/>
          </p:nvSpPr>
          <p:spPr>
            <a:xfrm>
              <a:off x="1507067" y="5693502"/>
              <a:ext cx="4178300" cy="264688"/>
            </a:xfrm>
            <a:prstGeom prst="rect">
              <a:avLst/>
            </a:prstGeom>
            <a:noFill/>
          </p:spPr>
          <p:txBody>
            <a:bodyPr wrap="square" rtlCol="0">
              <a:spAutoFit/>
            </a:bodyPr>
            <a:lstStyle/>
            <a:p>
              <a:pPr defTabSz="914400">
                <a:lnSpc>
                  <a:spcPct val="80000"/>
                </a:lnSpc>
                <a:spcBef>
                  <a:spcPts val="1400"/>
                </a:spcBef>
                <a:buClr>
                  <a:schemeClr val="accent1"/>
                </a:buClr>
                <a:buSzPct val="80000"/>
              </a:pPr>
              <a:r>
                <a:rPr lang="en-US" sz="1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achen BT" panose="02040806020206050204" pitchFamily="18" charset="0"/>
                </a:rPr>
                <a:t>Dr. Narayana D</a:t>
              </a:r>
            </a:p>
          </p:txBody>
        </p:sp>
      </p:gr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760243"/>
            <a:ext cx="8775700" cy="1880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0311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Cleanup</a:t>
            </a:r>
            <a:endParaRPr lang="en-US" dirty="0"/>
          </a:p>
        </p:txBody>
      </p:sp>
      <p:pic>
        <p:nvPicPr>
          <p:cNvPr id="4" name="Picture 3"/>
          <p:cNvPicPr>
            <a:picLocks noChangeAspect="1"/>
          </p:cNvPicPr>
          <p:nvPr/>
        </p:nvPicPr>
        <p:blipFill>
          <a:blip r:embed="rId2"/>
          <a:stretch>
            <a:fillRect/>
          </a:stretch>
        </p:blipFill>
        <p:spPr>
          <a:xfrm>
            <a:off x="605910" y="1270000"/>
            <a:ext cx="8739515" cy="5093954"/>
          </a:xfrm>
          <a:prstGeom prst="rect">
            <a:avLst/>
          </a:prstGeom>
          <a:ln>
            <a:solidFill>
              <a:schemeClr val="accent1"/>
            </a:solidFill>
          </a:ln>
        </p:spPr>
      </p:pic>
    </p:spTree>
    <p:extLst>
      <p:ext uri="{BB962C8B-B14F-4D97-AF65-F5344CB8AC3E}">
        <p14:creationId xmlns:p14="http://schemas.microsoft.com/office/powerpoint/2010/main" val="1538470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pic>
        <p:nvPicPr>
          <p:cNvPr id="4" name="Picture 3"/>
          <p:cNvPicPr>
            <a:picLocks noChangeAspect="1"/>
          </p:cNvPicPr>
          <p:nvPr/>
        </p:nvPicPr>
        <p:blipFill>
          <a:blip r:embed="rId2"/>
          <a:stretch>
            <a:fillRect/>
          </a:stretch>
        </p:blipFill>
        <p:spPr>
          <a:xfrm>
            <a:off x="677335" y="1421425"/>
            <a:ext cx="4732866" cy="2731475"/>
          </a:xfrm>
          <a:prstGeom prst="rect">
            <a:avLst/>
          </a:prstGeom>
        </p:spPr>
      </p:pic>
      <p:pic>
        <p:nvPicPr>
          <p:cNvPr id="5" name="Picture 4"/>
          <p:cNvPicPr>
            <a:picLocks noChangeAspect="1"/>
          </p:cNvPicPr>
          <p:nvPr/>
        </p:nvPicPr>
        <p:blipFill>
          <a:blip r:embed="rId3"/>
          <a:stretch>
            <a:fillRect/>
          </a:stretch>
        </p:blipFill>
        <p:spPr>
          <a:xfrm>
            <a:off x="5410201" y="1468804"/>
            <a:ext cx="5298632" cy="2546841"/>
          </a:xfrm>
          <a:prstGeom prst="rect">
            <a:avLst/>
          </a:prstGeom>
        </p:spPr>
      </p:pic>
      <p:pic>
        <p:nvPicPr>
          <p:cNvPr id="6" name="Picture 5"/>
          <p:cNvPicPr>
            <a:picLocks noChangeAspect="1"/>
          </p:cNvPicPr>
          <p:nvPr/>
        </p:nvPicPr>
        <p:blipFill>
          <a:blip r:embed="rId4"/>
          <a:stretch>
            <a:fillRect/>
          </a:stretch>
        </p:blipFill>
        <p:spPr>
          <a:xfrm>
            <a:off x="5410201" y="4015645"/>
            <a:ext cx="5298632" cy="2712913"/>
          </a:xfrm>
          <a:prstGeom prst="rect">
            <a:avLst/>
          </a:prstGeom>
        </p:spPr>
      </p:pic>
      <p:pic>
        <p:nvPicPr>
          <p:cNvPr id="8" name="Picture 7"/>
          <p:cNvPicPr>
            <a:picLocks noChangeAspect="1"/>
          </p:cNvPicPr>
          <p:nvPr/>
        </p:nvPicPr>
        <p:blipFill>
          <a:blip r:embed="rId5"/>
          <a:stretch>
            <a:fillRect/>
          </a:stretch>
        </p:blipFill>
        <p:spPr>
          <a:xfrm>
            <a:off x="585872" y="4264995"/>
            <a:ext cx="4283213" cy="2322650"/>
          </a:xfrm>
          <a:prstGeom prst="rect">
            <a:avLst/>
          </a:prstGeom>
          <a:ln>
            <a:noFill/>
          </a:ln>
        </p:spPr>
      </p:pic>
    </p:spTree>
    <p:extLst>
      <p:ext uri="{BB962C8B-B14F-4D97-AF65-F5344CB8AC3E}">
        <p14:creationId xmlns:p14="http://schemas.microsoft.com/office/powerpoint/2010/main" val="375823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pic>
        <p:nvPicPr>
          <p:cNvPr id="4" name="Picture 3"/>
          <p:cNvPicPr>
            <a:picLocks noChangeAspect="1"/>
          </p:cNvPicPr>
          <p:nvPr/>
        </p:nvPicPr>
        <p:blipFill>
          <a:blip r:embed="rId2"/>
          <a:stretch>
            <a:fillRect/>
          </a:stretch>
        </p:blipFill>
        <p:spPr>
          <a:xfrm>
            <a:off x="677334" y="1270000"/>
            <a:ext cx="8624686" cy="5516138"/>
          </a:xfrm>
          <a:prstGeom prst="rect">
            <a:avLst/>
          </a:prstGeom>
        </p:spPr>
      </p:pic>
      <p:pic>
        <p:nvPicPr>
          <p:cNvPr id="5" name="Picture 4"/>
          <p:cNvPicPr>
            <a:picLocks noChangeAspect="1"/>
          </p:cNvPicPr>
          <p:nvPr/>
        </p:nvPicPr>
        <p:blipFill>
          <a:blip r:embed="rId3"/>
          <a:stretch>
            <a:fillRect/>
          </a:stretch>
        </p:blipFill>
        <p:spPr>
          <a:xfrm>
            <a:off x="5904615" y="1348369"/>
            <a:ext cx="5842885" cy="5334000"/>
          </a:xfrm>
          <a:prstGeom prst="rect">
            <a:avLst/>
          </a:prstGeom>
        </p:spPr>
      </p:pic>
    </p:spTree>
    <p:extLst>
      <p:ext uri="{BB962C8B-B14F-4D97-AF65-F5344CB8AC3E}">
        <p14:creationId xmlns:p14="http://schemas.microsoft.com/office/powerpoint/2010/main" val="1986262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10" name="Content Placeholder 9"/>
          <p:cNvSpPr>
            <a:spLocks noGrp="1"/>
          </p:cNvSpPr>
          <p:nvPr>
            <p:ph idx="1"/>
          </p:nvPr>
        </p:nvSpPr>
        <p:spPr>
          <a:xfrm>
            <a:off x="677334" y="1447801"/>
            <a:ext cx="8596668" cy="2019299"/>
          </a:xfrm>
        </p:spPr>
        <p:txBody>
          <a:bodyPr/>
          <a:lstStyle/>
          <a:p>
            <a:r>
              <a:rPr lang="en-US" dirty="0" smtClean="0"/>
              <a:t>New Features are created from existing features to make the data suitable for:	</a:t>
            </a:r>
          </a:p>
          <a:p>
            <a:pPr lvl="1"/>
            <a:r>
              <a:rPr lang="en-US" dirty="0" smtClean="0"/>
              <a:t>Time series Forecasting</a:t>
            </a:r>
          </a:p>
          <a:p>
            <a:pPr lvl="1"/>
            <a:r>
              <a:rPr lang="en-US" dirty="0" smtClean="0"/>
              <a:t>Player Churn prediction</a:t>
            </a:r>
          </a:p>
          <a:p>
            <a:pPr lvl="1"/>
            <a:r>
              <a:rPr lang="en-US" dirty="0" smtClean="0"/>
              <a:t>Recommendation Engine</a:t>
            </a:r>
            <a:endParaRPr lang="en-US" dirty="0"/>
          </a:p>
        </p:txBody>
      </p:sp>
      <p:pic>
        <p:nvPicPr>
          <p:cNvPr id="7" name="Picture 6"/>
          <p:cNvPicPr>
            <a:picLocks noChangeAspect="1"/>
          </p:cNvPicPr>
          <p:nvPr/>
        </p:nvPicPr>
        <p:blipFill>
          <a:blip r:embed="rId2"/>
          <a:stretch>
            <a:fillRect/>
          </a:stretch>
        </p:blipFill>
        <p:spPr>
          <a:xfrm>
            <a:off x="563034" y="3768063"/>
            <a:ext cx="9927166" cy="2124578"/>
          </a:xfrm>
          <a:prstGeom prst="rect">
            <a:avLst/>
          </a:prstGeom>
          <a:ln>
            <a:solidFill>
              <a:schemeClr val="accent1"/>
            </a:solidFill>
          </a:ln>
        </p:spPr>
      </p:pic>
    </p:spTree>
    <p:extLst>
      <p:ext uri="{BB962C8B-B14F-4D97-AF65-F5344CB8AC3E}">
        <p14:creationId xmlns:p14="http://schemas.microsoft.com/office/powerpoint/2010/main" val="3036009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and Evaluation</a:t>
            </a:r>
            <a:endParaRPr lang="en-US" dirty="0"/>
          </a:p>
        </p:txBody>
      </p:sp>
      <p:sp>
        <p:nvSpPr>
          <p:cNvPr id="5" name="Content Placeholder 4"/>
          <p:cNvSpPr>
            <a:spLocks noGrp="1"/>
          </p:cNvSpPr>
          <p:nvPr>
            <p:ph idx="1"/>
          </p:nvPr>
        </p:nvSpPr>
        <p:spPr>
          <a:xfrm>
            <a:off x="677334" y="1270001"/>
            <a:ext cx="8596668" cy="469900"/>
          </a:xfrm>
        </p:spPr>
        <p:txBody>
          <a:bodyPr/>
          <a:lstStyle/>
          <a:p>
            <a:r>
              <a:rPr lang="en-US" dirty="0" smtClean="0"/>
              <a:t>Time series Forecasting</a:t>
            </a:r>
            <a:endParaRPr lang="en-US" dirty="0"/>
          </a:p>
        </p:txBody>
      </p:sp>
      <p:pic>
        <p:nvPicPr>
          <p:cNvPr id="12" name="Picture 11"/>
          <p:cNvPicPr>
            <a:picLocks noChangeAspect="1"/>
          </p:cNvPicPr>
          <p:nvPr/>
        </p:nvPicPr>
        <p:blipFill>
          <a:blip r:embed="rId2"/>
          <a:stretch>
            <a:fillRect/>
          </a:stretch>
        </p:blipFill>
        <p:spPr>
          <a:xfrm>
            <a:off x="817650" y="1695450"/>
            <a:ext cx="10953210" cy="2438676"/>
          </a:xfrm>
          <a:prstGeom prst="rect">
            <a:avLst/>
          </a:prstGeom>
        </p:spPr>
      </p:pic>
      <p:pic>
        <p:nvPicPr>
          <p:cNvPr id="13" name="Picture 12"/>
          <p:cNvPicPr>
            <a:picLocks noChangeAspect="1"/>
          </p:cNvPicPr>
          <p:nvPr/>
        </p:nvPicPr>
        <p:blipFill>
          <a:blip r:embed="rId3"/>
          <a:stretch>
            <a:fillRect/>
          </a:stretch>
        </p:blipFill>
        <p:spPr>
          <a:xfrm>
            <a:off x="817650" y="4215153"/>
            <a:ext cx="3988991" cy="2465225"/>
          </a:xfrm>
          <a:prstGeom prst="rect">
            <a:avLst/>
          </a:prstGeom>
          <a:ln>
            <a:solidFill>
              <a:schemeClr val="accent1"/>
            </a:solidFill>
          </a:ln>
        </p:spPr>
      </p:pic>
      <p:pic>
        <p:nvPicPr>
          <p:cNvPr id="14" name="Picture 13"/>
          <p:cNvPicPr>
            <a:picLocks noChangeAspect="1"/>
          </p:cNvPicPr>
          <p:nvPr/>
        </p:nvPicPr>
        <p:blipFill>
          <a:blip r:embed="rId4"/>
          <a:stretch>
            <a:fillRect/>
          </a:stretch>
        </p:blipFill>
        <p:spPr>
          <a:xfrm>
            <a:off x="4975667" y="4215153"/>
            <a:ext cx="6795193" cy="2465225"/>
          </a:xfrm>
          <a:prstGeom prst="rect">
            <a:avLst/>
          </a:prstGeom>
          <a:ln>
            <a:solidFill>
              <a:schemeClr val="accent1"/>
            </a:solidFill>
          </a:ln>
        </p:spPr>
      </p:pic>
    </p:spTree>
    <p:extLst>
      <p:ext uri="{BB962C8B-B14F-4D97-AF65-F5344CB8AC3E}">
        <p14:creationId xmlns:p14="http://schemas.microsoft.com/office/powerpoint/2010/main" val="3187588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626"/>
          </a:xfrm>
        </p:spPr>
        <p:txBody>
          <a:bodyPr/>
          <a:lstStyle/>
          <a:p>
            <a:r>
              <a:rPr lang="en-US" dirty="0"/>
              <a:t>Model building and </a:t>
            </a:r>
            <a:r>
              <a:rPr lang="en-US" dirty="0" smtClean="0"/>
              <a:t>Evaluation…</a:t>
            </a:r>
            <a:endParaRPr lang="en-US" dirty="0"/>
          </a:p>
        </p:txBody>
      </p:sp>
      <p:sp>
        <p:nvSpPr>
          <p:cNvPr id="3" name="Content Placeholder 2"/>
          <p:cNvSpPr>
            <a:spLocks noGrp="1"/>
          </p:cNvSpPr>
          <p:nvPr>
            <p:ph idx="1"/>
          </p:nvPr>
        </p:nvSpPr>
        <p:spPr>
          <a:xfrm>
            <a:off x="678576" y="1516857"/>
            <a:ext cx="8596668" cy="442911"/>
          </a:xfrm>
        </p:spPr>
        <p:txBody>
          <a:bodyPr/>
          <a:lstStyle/>
          <a:p>
            <a:r>
              <a:rPr lang="en-US" dirty="0" smtClean="0"/>
              <a:t>Churn prediction</a:t>
            </a:r>
            <a:endParaRPr lang="en-US" dirty="0"/>
          </a:p>
        </p:txBody>
      </p:sp>
      <p:pic>
        <p:nvPicPr>
          <p:cNvPr id="7" name="Picture 6"/>
          <p:cNvPicPr>
            <a:picLocks noChangeAspect="1"/>
          </p:cNvPicPr>
          <p:nvPr/>
        </p:nvPicPr>
        <p:blipFill>
          <a:blip r:embed="rId2"/>
          <a:stretch>
            <a:fillRect/>
          </a:stretch>
        </p:blipFill>
        <p:spPr>
          <a:xfrm>
            <a:off x="691829" y="2098399"/>
            <a:ext cx="11037588" cy="2275219"/>
          </a:xfrm>
          <a:prstGeom prst="rect">
            <a:avLst/>
          </a:prstGeom>
        </p:spPr>
      </p:pic>
      <p:pic>
        <p:nvPicPr>
          <p:cNvPr id="10" name="Picture 9"/>
          <p:cNvPicPr>
            <a:picLocks noChangeAspect="1"/>
          </p:cNvPicPr>
          <p:nvPr/>
        </p:nvPicPr>
        <p:blipFill>
          <a:blip r:embed="rId3"/>
          <a:stretch>
            <a:fillRect/>
          </a:stretch>
        </p:blipFill>
        <p:spPr>
          <a:xfrm>
            <a:off x="691829" y="4904858"/>
            <a:ext cx="6064571" cy="838406"/>
          </a:xfrm>
          <a:prstGeom prst="rect">
            <a:avLst/>
          </a:prstGeom>
        </p:spPr>
      </p:pic>
      <p:pic>
        <p:nvPicPr>
          <p:cNvPr id="11" name="Picture 10"/>
          <p:cNvPicPr>
            <a:picLocks noChangeAspect="1"/>
          </p:cNvPicPr>
          <p:nvPr/>
        </p:nvPicPr>
        <p:blipFill>
          <a:blip r:embed="rId4"/>
          <a:stretch>
            <a:fillRect/>
          </a:stretch>
        </p:blipFill>
        <p:spPr>
          <a:xfrm>
            <a:off x="6984388" y="4512249"/>
            <a:ext cx="3277990" cy="2153102"/>
          </a:xfrm>
          <a:prstGeom prst="rect">
            <a:avLst/>
          </a:prstGeom>
        </p:spPr>
      </p:pic>
    </p:spTree>
    <p:extLst>
      <p:ext uri="{BB962C8B-B14F-4D97-AF65-F5344CB8AC3E}">
        <p14:creationId xmlns:p14="http://schemas.microsoft.com/office/powerpoint/2010/main" val="3454618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and </a:t>
            </a:r>
            <a:endParaRPr lang="en-US" dirty="0"/>
          </a:p>
        </p:txBody>
      </p:sp>
      <p:sp>
        <p:nvSpPr>
          <p:cNvPr id="3" name="Content Placeholder 2"/>
          <p:cNvSpPr>
            <a:spLocks noGrp="1"/>
          </p:cNvSpPr>
          <p:nvPr>
            <p:ph idx="1"/>
          </p:nvPr>
        </p:nvSpPr>
        <p:spPr>
          <a:xfrm>
            <a:off x="677334" y="1378226"/>
            <a:ext cx="8596668" cy="3880773"/>
          </a:xfrm>
        </p:spPr>
        <p:txBody>
          <a:bodyPr/>
          <a:lstStyle/>
          <a:p>
            <a:r>
              <a:rPr lang="en-US" dirty="0" smtClean="0"/>
              <a:t>Recommendation Engine</a:t>
            </a:r>
            <a:endParaRPr lang="en-US" dirty="0"/>
          </a:p>
        </p:txBody>
      </p:sp>
      <p:sp>
        <p:nvSpPr>
          <p:cNvPr id="4" name="Title 1"/>
          <p:cNvSpPr txBox="1">
            <a:spLocks/>
          </p:cNvSpPr>
          <p:nvPr/>
        </p:nvSpPr>
        <p:spPr>
          <a:xfrm>
            <a:off x="677334" y="609600"/>
            <a:ext cx="8596668" cy="7686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Model building and Evaluation…</a:t>
            </a:r>
            <a:endParaRPr lang="en-US" dirty="0"/>
          </a:p>
        </p:txBody>
      </p:sp>
      <p:pic>
        <p:nvPicPr>
          <p:cNvPr id="6" name="Picture 5"/>
          <p:cNvPicPr>
            <a:picLocks noChangeAspect="1"/>
          </p:cNvPicPr>
          <p:nvPr/>
        </p:nvPicPr>
        <p:blipFill>
          <a:blip r:embed="rId2"/>
          <a:stretch>
            <a:fillRect/>
          </a:stretch>
        </p:blipFill>
        <p:spPr>
          <a:xfrm>
            <a:off x="677334" y="2146852"/>
            <a:ext cx="9662773" cy="1533214"/>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896518"/>
            <a:ext cx="5228166" cy="2202011"/>
          </a:xfrm>
          <a:prstGeom prst="rect">
            <a:avLst/>
          </a:prstGeom>
        </p:spPr>
      </p:pic>
    </p:spTree>
    <p:extLst>
      <p:ext uri="{BB962C8B-B14F-4D97-AF65-F5344CB8AC3E}">
        <p14:creationId xmlns:p14="http://schemas.microsoft.com/office/powerpoint/2010/main" val="2803173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of data for visualization</a:t>
            </a: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677334" y="1573896"/>
            <a:ext cx="5621866" cy="5014701"/>
          </a:xfrm>
          <a:prstGeom prst="rect">
            <a:avLst/>
          </a:prstGeom>
          <a:ln>
            <a:solidFill>
              <a:schemeClr val="accent1"/>
            </a:solidFill>
          </a:ln>
        </p:spPr>
      </p:pic>
      <p:sp>
        <p:nvSpPr>
          <p:cNvPr id="8" name="TextBox 7"/>
          <p:cNvSpPr txBox="1"/>
          <p:nvPr/>
        </p:nvSpPr>
        <p:spPr>
          <a:xfrm>
            <a:off x="4580843" y="1707634"/>
            <a:ext cx="3991657" cy="369332"/>
          </a:xfrm>
          <a:prstGeom prst="rect">
            <a:avLst/>
          </a:prstGeom>
          <a:solidFill>
            <a:schemeClr val="bg1"/>
          </a:solidFill>
        </p:spPr>
        <p:txBody>
          <a:bodyPr wrap="square" rtlCol="0">
            <a:spAutoFit/>
          </a:bodyPr>
          <a:lstStyle/>
          <a:p>
            <a:r>
              <a:rPr lang="en-US" dirty="0" smtClean="0">
                <a:solidFill>
                  <a:schemeClr val="accent1"/>
                </a:solidFill>
              </a:rPr>
              <a:t>Class distribution in  Cluster 3</a:t>
            </a:r>
            <a:endParaRPr lang="en-US" dirty="0">
              <a:solidFill>
                <a:schemeClr val="accent1"/>
              </a:solidFill>
            </a:endParaRP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741" y="2076966"/>
            <a:ext cx="2791161" cy="2802193"/>
          </a:xfrm>
          <a:prstGeom prst="rect">
            <a:avLst/>
          </a:prstGeom>
          <a:ln>
            <a:solidFill>
              <a:schemeClr val="accent1"/>
            </a:solidFill>
          </a:ln>
        </p:spPr>
      </p:pic>
      <p:sp>
        <p:nvSpPr>
          <p:cNvPr id="10" name="TextBox 9"/>
          <p:cNvSpPr txBox="1"/>
          <p:nvPr/>
        </p:nvSpPr>
        <p:spPr>
          <a:xfrm>
            <a:off x="7543801" y="2140466"/>
            <a:ext cx="4241800" cy="369332"/>
          </a:xfrm>
          <a:prstGeom prst="rect">
            <a:avLst/>
          </a:prstGeom>
          <a:solidFill>
            <a:schemeClr val="bg1"/>
          </a:solidFill>
        </p:spPr>
        <p:txBody>
          <a:bodyPr wrap="square" rtlCol="0">
            <a:spAutoFit/>
          </a:bodyPr>
          <a:lstStyle/>
          <a:p>
            <a:r>
              <a:rPr lang="en-US" dirty="0" smtClean="0">
                <a:solidFill>
                  <a:schemeClr val="accent1"/>
                </a:solidFill>
              </a:rPr>
              <a:t>Level distribution across Clusters 2 &amp; 3</a:t>
            </a:r>
            <a:endParaRPr lang="en-US" dirty="0">
              <a:solidFill>
                <a:schemeClr val="accent1"/>
              </a:solidFill>
            </a:endParaRPr>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4600" y="2516664"/>
            <a:ext cx="3924646" cy="3554824"/>
          </a:xfrm>
          <a:prstGeom prst="rect">
            <a:avLst/>
          </a:prstGeom>
          <a:ln>
            <a:solidFill>
              <a:schemeClr val="accent1"/>
            </a:solidFill>
          </a:ln>
        </p:spPr>
      </p:pic>
    </p:spTree>
    <p:extLst>
      <p:ext uri="{BB962C8B-B14F-4D97-AF65-F5344CB8AC3E}">
        <p14:creationId xmlns:p14="http://schemas.microsoft.com/office/powerpoint/2010/main" val="4132850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to Business</a:t>
            </a:r>
          </a:p>
        </p:txBody>
      </p:sp>
      <p:pic>
        <p:nvPicPr>
          <p:cNvPr id="6" name="Picture 5"/>
          <p:cNvPicPr>
            <a:picLocks noChangeAspect="1"/>
          </p:cNvPicPr>
          <p:nvPr/>
        </p:nvPicPr>
        <p:blipFill>
          <a:blip r:embed="rId2"/>
          <a:stretch>
            <a:fillRect/>
          </a:stretch>
        </p:blipFill>
        <p:spPr>
          <a:xfrm>
            <a:off x="430411" y="1421897"/>
            <a:ext cx="11177389" cy="3606430"/>
          </a:xfrm>
          <a:prstGeom prst="rect">
            <a:avLst/>
          </a:prstGeom>
          <a:ln>
            <a:solidFill>
              <a:schemeClr val="accent1"/>
            </a:solidFill>
          </a:ln>
        </p:spPr>
      </p:pic>
    </p:spTree>
    <p:extLst>
      <p:ext uri="{BB962C8B-B14F-4D97-AF65-F5344CB8AC3E}">
        <p14:creationId xmlns:p14="http://schemas.microsoft.com/office/powerpoint/2010/main" val="3085486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677334" y="1627189"/>
            <a:ext cx="8596668" cy="3880773"/>
          </a:xfrm>
        </p:spPr>
        <p:txBody>
          <a:bodyPr/>
          <a:lstStyle/>
          <a:p>
            <a:r>
              <a:rPr lang="en-US" dirty="0" smtClean="0"/>
              <a:t>These </a:t>
            </a:r>
            <a:r>
              <a:rPr lang="en-US" dirty="0"/>
              <a:t>models are derived based on the data available between the three year periods of 2006 to 2009.</a:t>
            </a:r>
          </a:p>
          <a:p>
            <a:r>
              <a:rPr lang="en-US" dirty="0" smtClean="0"/>
              <a:t>In </a:t>
            </a:r>
            <a:r>
              <a:rPr lang="en-US" dirty="0"/>
              <a:t>real world scenario: more recent data would be required to redesign this model and to maintain continuously.</a:t>
            </a:r>
          </a:p>
          <a:p>
            <a:r>
              <a:rPr lang="en-US" dirty="0" smtClean="0"/>
              <a:t>Also</a:t>
            </a:r>
            <a:r>
              <a:rPr lang="en-US" dirty="0"/>
              <a:t>, the features available in the dataset is very less (7 Features) which makes it challenging to provide more in depth insights and to identify more business problems and solutions.</a:t>
            </a:r>
          </a:p>
          <a:p>
            <a:r>
              <a:rPr lang="en-US" dirty="0" smtClean="0"/>
              <a:t>To </a:t>
            </a:r>
            <a:r>
              <a:rPr lang="en-US" dirty="0"/>
              <a:t>enhance the solutions provided by us, it would be very essential to capture logs with more information in future.</a:t>
            </a:r>
          </a:p>
        </p:txBody>
      </p:sp>
    </p:spTree>
    <p:extLst>
      <p:ext uri="{BB962C8B-B14F-4D97-AF65-F5344CB8AC3E}">
        <p14:creationId xmlns:p14="http://schemas.microsoft.com/office/powerpoint/2010/main" val="1694639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of this Project </a:t>
            </a:r>
          </a:p>
        </p:txBody>
      </p:sp>
      <p:sp>
        <p:nvSpPr>
          <p:cNvPr id="3" name="Content Placeholder 2"/>
          <p:cNvSpPr>
            <a:spLocks noGrp="1"/>
          </p:cNvSpPr>
          <p:nvPr>
            <p:ph idx="1"/>
          </p:nvPr>
        </p:nvSpPr>
        <p:spPr>
          <a:xfrm>
            <a:off x="677334" y="1677989"/>
            <a:ext cx="8596668" cy="3880773"/>
          </a:xfrm>
        </p:spPr>
        <p:txBody>
          <a:bodyPr/>
          <a:lstStyle/>
          <a:p>
            <a:r>
              <a:rPr lang="en-US" dirty="0"/>
              <a:t>It is challenging to develop the database engines that are needed to run a successful MMOG with millions of players. Understanding the behavior of players using their activity data is more important for these game developers to come up with better strategies in game development</a:t>
            </a:r>
            <a:r>
              <a:rPr lang="en-US" dirty="0" smtClean="0"/>
              <a:t>.</a:t>
            </a:r>
          </a:p>
          <a:p>
            <a:r>
              <a:rPr lang="en-US" dirty="0"/>
              <a:t>Great volumes of data are generated all the time in </a:t>
            </a:r>
            <a:r>
              <a:rPr lang="en-US" dirty="0" smtClean="0"/>
              <a:t>gaming </a:t>
            </a:r>
            <a:r>
              <a:rPr lang="en-US" dirty="0"/>
              <a:t>environments. Each interaction made by a player creates data that are transferred and stored, and if properly analyzed, can contain valuable </a:t>
            </a:r>
            <a:r>
              <a:rPr lang="en-US" dirty="0" smtClean="0"/>
              <a:t>information.</a:t>
            </a:r>
          </a:p>
          <a:p>
            <a:r>
              <a:rPr lang="en-US" dirty="0"/>
              <a:t>This information can be vital for the continuity and improvement of a game. Patterns can be detected from these data and even predictive analysis can be made to foresee the actions and intentions of the players inside the game.</a:t>
            </a:r>
          </a:p>
        </p:txBody>
      </p:sp>
    </p:spTree>
    <p:extLst>
      <p:ext uri="{BB962C8B-B14F-4D97-AF65-F5344CB8AC3E}">
        <p14:creationId xmlns:p14="http://schemas.microsoft.com/office/powerpoint/2010/main" val="1067945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Reflections</a:t>
            </a:r>
            <a:endParaRPr lang="en-US" dirty="0"/>
          </a:p>
        </p:txBody>
      </p:sp>
      <p:sp>
        <p:nvSpPr>
          <p:cNvPr id="3" name="Content Placeholder 2"/>
          <p:cNvSpPr>
            <a:spLocks noGrp="1"/>
          </p:cNvSpPr>
          <p:nvPr>
            <p:ph idx="1"/>
          </p:nvPr>
        </p:nvSpPr>
        <p:spPr>
          <a:xfrm>
            <a:off x="677334" y="1473201"/>
            <a:ext cx="8596668" cy="4568162"/>
          </a:xfrm>
        </p:spPr>
        <p:txBody>
          <a:bodyPr/>
          <a:lstStyle/>
          <a:p>
            <a:r>
              <a:rPr lang="en-US" b="1" dirty="0"/>
              <a:t>Learnings: </a:t>
            </a:r>
            <a:endParaRPr lang="en-US" b="1" dirty="0" smtClean="0"/>
          </a:p>
          <a:p>
            <a:pPr lvl="1"/>
            <a:r>
              <a:rPr lang="en-US" dirty="0" smtClean="0"/>
              <a:t>Extensive </a:t>
            </a:r>
            <a:r>
              <a:rPr lang="en-US" dirty="0"/>
              <a:t>usage of Tableau to bring more meaningful insights from World of Warcraft Logs </a:t>
            </a:r>
          </a:p>
          <a:p>
            <a:pPr lvl="1"/>
            <a:r>
              <a:rPr lang="en-US" dirty="0" smtClean="0"/>
              <a:t>Multiple </a:t>
            </a:r>
            <a:r>
              <a:rPr lang="en-US" dirty="0"/>
              <a:t>Time series Forecasting models and their application on </a:t>
            </a:r>
            <a:r>
              <a:rPr lang="en-US" dirty="0" err="1"/>
              <a:t>WoW</a:t>
            </a:r>
            <a:r>
              <a:rPr lang="en-US" dirty="0"/>
              <a:t> logs </a:t>
            </a:r>
          </a:p>
          <a:p>
            <a:pPr lvl="1"/>
            <a:r>
              <a:rPr lang="en-US" dirty="0" smtClean="0"/>
              <a:t>Methods </a:t>
            </a:r>
            <a:r>
              <a:rPr lang="en-US" dirty="0"/>
              <a:t>of application of Feature Engineering on WOW dataset since the available features were not enough of successful model building </a:t>
            </a:r>
          </a:p>
          <a:p>
            <a:pPr lvl="1"/>
            <a:r>
              <a:rPr lang="en-US" dirty="0" smtClean="0"/>
              <a:t>Usage of Spark ML for Model building</a:t>
            </a:r>
          </a:p>
          <a:p>
            <a:pPr lvl="1"/>
            <a:endParaRPr lang="en-US" dirty="0"/>
          </a:p>
          <a:p>
            <a:r>
              <a:rPr lang="en-US" b="1" dirty="0"/>
              <a:t>Things to do differently next time: </a:t>
            </a:r>
            <a:endParaRPr lang="en-US" b="1" dirty="0" smtClean="0"/>
          </a:p>
          <a:p>
            <a:pPr lvl="1"/>
            <a:r>
              <a:rPr lang="en-US" dirty="0" smtClean="0"/>
              <a:t>Collect </a:t>
            </a:r>
            <a:r>
              <a:rPr lang="en-US" dirty="0"/>
              <a:t>data that has captured more features in future logs to bring more </a:t>
            </a:r>
            <a:r>
              <a:rPr lang="en-US" dirty="0" smtClean="0"/>
              <a:t>insights</a:t>
            </a:r>
          </a:p>
          <a:p>
            <a:pPr lvl="1"/>
            <a:r>
              <a:rPr lang="en-US" dirty="0" smtClean="0"/>
              <a:t>Explore the usage of Spark R for model building and Hive database for Feature Engineering </a:t>
            </a:r>
          </a:p>
          <a:p>
            <a:pPr lvl="1"/>
            <a:endParaRPr lang="en-US" dirty="0"/>
          </a:p>
          <a:p>
            <a:pPr lvl="2"/>
            <a:endParaRPr lang="en-US" dirty="0"/>
          </a:p>
        </p:txBody>
      </p:sp>
    </p:spTree>
    <p:extLst>
      <p:ext uri="{BB962C8B-B14F-4D97-AF65-F5344CB8AC3E}">
        <p14:creationId xmlns:p14="http://schemas.microsoft.com/office/powerpoint/2010/main" val="494723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3638"/>
            <a:ext cx="8596668" cy="504438"/>
          </a:xfrm>
        </p:spPr>
        <p:txBody>
          <a:bodyPr>
            <a:normAutofit fontScale="90000"/>
          </a:bodyPr>
          <a:lstStyle/>
          <a:p>
            <a:r>
              <a:rPr lang="en-US" dirty="0" smtClean="0"/>
              <a:t>Code Repository</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114038"/>
            <a:ext cx="4440766" cy="4013239"/>
          </a:xfrm>
          <a:prstGeom prst="rect">
            <a:avLst/>
          </a:prstGeom>
        </p:spPr>
      </p:pic>
      <p:pic>
        <p:nvPicPr>
          <p:cNvPr id="5" name="Picture 4"/>
          <p:cNvPicPr>
            <a:picLocks noChangeAspect="1"/>
          </p:cNvPicPr>
          <p:nvPr/>
        </p:nvPicPr>
        <p:blipFill>
          <a:blip r:embed="rId3"/>
          <a:stretch>
            <a:fillRect/>
          </a:stretch>
        </p:blipFill>
        <p:spPr>
          <a:xfrm>
            <a:off x="796371" y="5127277"/>
            <a:ext cx="4179297" cy="723809"/>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6371" y="5987923"/>
            <a:ext cx="4179297" cy="666877"/>
          </a:xfrm>
          <a:prstGeom prst="rect">
            <a:avLst/>
          </a:prstGeom>
          <a:ln>
            <a:solidFill>
              <a:schemeClr val="accent1"/>
            </a:solidFill>
          </a:ln>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8100" y="1930400"/>
            <a:ext cx="4229773" cy="1208507"/>
          </a:xfrm>
          <a:prstGeom prst="rect">
            <a:avLst/>
          </a:prstGeom>
        </p:spPr>
      </p:pic>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8100" y="3179014"/>
            <a:ext cx="4036865" cy="1339449"/>
          </a:xfrm>
          <a:prstGeom prst="rect">
            <a:avLst/>
          </a:prstGeom>
        </p:spPr>
      </p:pic>
      <p:sp>
        <p:nvSpPr>
          <p:cNvPr id="14" name="TextBox 13"/>
          <p:cNvSpPr txBox="1"/>
          <p:nvPr/>
        </p:nvSpPr>
        <p:spPr>
          <a:xfrm>
            <a:off x="5118100" y="4579454"/>
            <a:ext cx="2654300" cy="369332"/>
          </a:xfrm>
          <a:prstGeom prst="rect">
            <a:avLst/>
          </a:prstGeom>
          <a:noFill/>
        </p:spPr>
        <p:txBody>
          <a:bodyPr wrap="square" rtlCol="0">
            <a:spAutoFit/>
          </a:bodyPr>
          <a:lstStyle/>
          <a:p>
            <a:r>
              <a:rPr lang="en-US" dirty="0" smtClean="0">
                <a:solidFill>
                  <a:srgbClr val="0070C0"/>
                </a:solidFill>
                <a:hlinkClick r:id="rId7"/>
              </a:rPr>
              <a:t>GitHub Repository</a:t>
            </a:r>
            <a:endParaRPr lang="en-US" dirty="0">
              <a:solidFill>
                <a:srgbClr val="0070C0"/>
              </a:solidFill>
            </a:endParaRPr>
          </a:p>
        </p:txBody>
      </p:sp>
    </p:spTree>
    <p:extLst>
      <p:ext uri="{BB962C8B-B14F-4D97-AF65-F5344CB8AC3E}">
        <p14:creationId xmlns:p14="http://schemas.microsoft.com/office/powerpoint/2010/main" val="1538288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9635" y="1875367"/>
            <a:ext cx="3640665" cy="1826581"/>
          </a:xfrm>
        </p:spPr>
        <p:txBody>
          <a:bodyPr/>
          <a:lstStyle/>
          <a:p>
            <a:r>
              <a:rPr lang="en-US" dirty="0" smtClean="0"/>
              <a:t>Thank you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71857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Objective of this Project is to perform analytics on one such Big Data Gaming Environment and the results would help game developers </a:t>
            </a:r>
            <a:r>
              <a:rPr lang="en-US" dirty="0" smtClean="0"/>
              <a:t>in</a:t>
            </a:r>
          </a:p>
          <a:p>
            <a:pPr lvl="1"/>
            <a:r>
              <a:rPr lang="en-US" dirty="0"/>
              <a:t>Optimizing user experience </a:t>
            </a:r>
            <a:endParaRPr lang="en-US" dirty="0" smtClean="0"/>
          </a:p>
          <a:p>
            <a:pPr lvl="1"/>
            <a:r>
              <a:rPr lang="en-US" dirty="0" smtClean="0"/>
              <a:t>Improving </a:t>
            </a:r>
            <a:r>
              <a:rPr lang="en-US" dirty="0"/>
              <a:t>revenue </a:t>
            </a:r>
            <a:endParaRPr lang="en-US" dirty="0" smtClean="0"/>
          </a:p>
          <a:p>
            <a:pPr lvl="1"/>
            <a:r>
              <a:rPr lang="en-US" dirty="0" smtClean="0"/>
              <a:t>Raise </a:t>
            </a:r>
            <a:r>
              <a:rPr lang="en-US" dirty="0"/>
              <a:t>the level of control over the environment</a:t>
            </a:r>
          </a:p>
        </p:txBody>
      </p:sp>
    </p:spTree>
    <p:extLst>
      <p:ext uri="{BB962C8B-B14F-4D97-AF65-F5344CB8AC3E}">
        <p14:creationId xmlns:p14="http://schemas.microsoft.com/office/powerpoint/2010/main" val="4255644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idx="1"/>
          </p:nvPr>
        </p:nvSpPr>
        <p:spPr>
          <a:xfrm>
            <a:off x="677334" y="1639889"/>
            <a:ext cx="8596668" cy="3880773"/>
          </a:xfrm>
        </p:spPr>
        <p:txBody>
          <a:bodyPr>
            <a:normAutofit fontScale="92500"/>
          </a:bodyPr>
          <a:lstStyle/>
          <a:p>
            <a:r>
              <a:rPr lang="en-US" dirty="0"/>
              <a:t>PERFORM EXPLORATORY </a:t>
            </a:r>
            <a:r>
              <a:rPr lang="en-US" dirty="0" smtClean="0"/>
              <a:t>ANALYSIS</a:t>
            </a:r>
          </a:p>
          <a:p>
            <a:pPr lvl="1"/>
            <a:r>
              <a:rPr lang="en-US" dirty="0"/>
              <a:t>To cluster players into different groups based on features in dataset </a:t>
            </a:r>
            <a:endParaRPr lang="en-US" dirty="0" smtClean="0"/>
          </a:p>
          <a:p>
            <a:pPr lvl="1"/>
            <a:r>
              <a:rPr lang="en-US" dirty="0" smtClean="0"/>
              <a:t>To </a:t>
            </a:r>
            <a:r>
              <a:rPr lang="en-US" dirty="0"/>
              <a:t>analyze and visualize timeline patterns of players by different groups and parameters </a:t>
            </a:r>
            <a:endParaRPr lang="en-US" dirty="0" smtClean="0"/>
          </a:p>
          <a:p>
            <a:pPr lvl="1"/>
            <a:r>
              <a:rPr lang="en-US" dirty="0" smtClean="0"/>
              <a:t>To </a:t>
            </a:r>
            <a:r>
              <a:rPr lang="en-US" dirty="0"/>
              <a:t>create heat map based on the gaming zones </a:t>
            </a:r>
            <a:endParaRPr lang="en-US" dirty="0" smtClean="0"/>
          </a:p>
          <a:p>
            <a:pPr lvl="1"/>
            <a:r>
              <a:rPr lang="en-US" dirty="0" smtClean="0"/>
              <a:t>To </a:t>
            </a:r>
            <a:r>
              <a:rPr lang="en-US" dirty="0"/>
              <a:t>visualize patterns based on </a:t>
            </a:r>
            <a:r>
              <a:rPr lang="en-US" dirty="0" smtClean="0"/>
              <a:t>player Guilds</a:t>
            </a:r>
          </a:p>
          <a:p>
            <a:pPr marL="457200" lvl="1" indent="0">
              <a:buNone/>
            </a:pPr>
            <a:endParaRPr lang="en-US" dirty="0" smtClean="0"/>
          </a:p>
          <a:p>
            <a:r>
              <a:rPr lang="en-US" dirty="0"/>
              <a:t>PERFORM PREDICTIVE ANALYTICS BY APPLYING MACHINE LEARNING </a:t>
            </a:r>
            <a:r>
              <a:rPr lang="en-US" dirty="0" smtClean="0"/>
              <a:t>MODELS</a:t>
            </a:r>
          </a:p>
          <a:p>
            <a:pPr lvl="1"/>
            <a:r>
              <a:rPr lang="en-US" dirty="0"/>
              <a:t>Forecast the number of players expected in future time point to plan resource </a:t>
            </a:r>
            <a:r>
              <a:rPr lang="en-US" dirty="0" smtClean="0"/>
              <a:t>capacity</a:t>
            </a:r>
          </a:p>
          <a:p>
            <a:pPr lvl="1"/>
            <a:r>
              <a:rPr lang="en-US" dirty="0"/>
              <a:t>Predict player churning to come up with steps to avoid future </a:t>
            </a:r>
            <a:r>
              <a:rPr lang="en-US" dirty="0" smtClean="0"/>
              <a:t>churn</a:t>
            </a:r>
          </a:p>
          <a:p>
            <a:pPr lvl="1"/>
            <a:r>
              <a:rPr lang="en-US" dirty="0"/>
              <a:t>Recommend guilds [groups to join] to players for effective gaming and to minimize churn</a:t>
            </a:r>
            <a:endParaRPr lang="en-US" dirty="0" smtClean="0"/>
          </a:p>
        </p:txBody>
      </p:sp>
    </p:spTree>
    <p:extLst>
      <p:ext uri="{BB962C8B-B14F-4D97-AF65-F5344CB8AC3E}">
        <p14:creationId xmlns:p14="http://schemas.microsoft.com/office/powerpoint/2010/main" val="2845961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p>
        </p:txBody>
      </p:sp>
      <p:sp>
        <p:nvSpPr>
          <p:cNvPr id="3" name="Content Placeholder 2"/>
          <p:cNvSpPr>
            <a:spLocks noGrp="1"/>
          </p:cNvSpPr>
          <p:nvPr>
            <p:ph idx="1"/>
          </p:nvPr>
        </p:nvSpPr>
        <p:spPr>
          <a:xfrm>
            <a:off x="677334" y="1512889"/>
            <a:ext cx="8596668" cy="1306511"/>
          </a:xfrm>
        </p:spPr>
        <p:txBody>
          <a:bodyPr/>
          <a:lstStyle/>
          <a:p>
            <a:r>
              <a:rPr lang="en-US" dirty="0"/>
              <a:t>We have chosen an online game named “World of Warcraft” which we found to be most suitable for this Project. A large and scalable dataset with 3 years of player logs are released by Blizzard Entertainment for research purposes. We are using this dataset of our Project.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30" y="2833689"/>
            <a:ext cx="4210638" cy="3324689"/>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3332317"/>
            <a:ext cx="6095006" cy="2327432"/>
          </a:xfrm>
          <a:prstGeom prst="rect">
            <a:avLst/>
          </a:prstGeom>
        </p:spPr>
      </p:pic>
    </p:spTree>
    <p:extLst>
      <p:ext uri="{BB962C8B-B14F-4D97-AF65-F5344CB8AC3E}">
        <p14:creationId xmlns:p14="http://schemas.microsoft.com/office/powerpoint/2010/main" val="377437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Dataset </a:t>
            </a:r>
            <a:endParaRPr lang="en-US" dirty="0"/>
          </a:p>
        </p:txBody>
      </p:sp>
      <p:pic>
        <p:nvPicPr>
          <p:cNvPr id="5" name="Picture 4"/>
          <p:cNvPicPr>
            <a:picLocks noChangeAspect="1"/>
          </p:cNvPicPr>
          <p:nvPr/>
        </p:nvPicPr>
        <p:blipFill>
          <a:blip r:embed="rId2"/>
          <a:stretch>
            <a:fillRect/>
          </a:stretch>
        </p:blipFill>
        <p:spPr>
          <a:xfrm>
            <a:off x="677334" y="3568700"/>
            <a:ext cx="8504766" cy="2768600"/>
          </a:xfrm>
          <a:prstGeom prst="rect">
            <a:avLst/>
          </a:prstGeom>
        </p:spPr>
      </p:pic>
      <p:pic>
        <p:nvPicPr>
          <p:cNvPr id="6" name="Picture 5"/>
          <p:cNvPicPr>
            <a:picLocks noChangeAspect="1"/>
          </p:cNvPicPr>
          <p:nvPr/>
        </p:nvPicPr>
        <p:blipFill>
          <a:blip r:embed="rId3"/>
          <a:stretch>
            <a:fillRect/>
          </a:stretch>
        </p:blipFill>
        <p:spPr>
          <a:xfrm>
            <a:off x="570102" y="1270000"/>
            <a:ext cx="8703899" cy="2298700"/>
          </a:xfrm>
          <a:prstGeom prst="rect">
            <a:avLst/>
          </a:prstGeom>
        </p:spPr>
      </p:pic>
    </p:spTree>
    <p:extLst>
      <p:ext uri="{BB962C8B-B14F-4D97-AF65-F5344CB8AC3E}">
        <p14:creationId xmlns:p14="http://schemas.microsoft.com/office/powerpoint/2010/main" val="4002116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03" y="165944"/>
            <a:ext cx="8596668" cy="1320800"/>
          </a:xfrm>
        </p:spPr>
        <p:txBody>
          <a:bodyPr/>
          <a:lstStyle/>
          <a:p>
            <a:r>
              <a:rPr lang="en-US" dirty="0" smtClean="0"/>
              <a:t>Overview of the Final Process</a:t>
            </a:r>
            <a:endParaRPr lang="en-US" dirty="0"/>
          </a:p>
        </p:txBody>
      </p:sp>
      <p:pic>
        <p:nvPicPr>
          <p:cNvPr id="6" name="Picture 5"/>
          <p:cNvPicPr>
            <a:picLocks noChangeAspect="1"/>
          </p:cNvPicPr>
          <p:nvPr/>
        </p:nvPicPr>
        <p:blipFill>
          <a:blip r:embed="rId2"/>
          <a:stretch>
            <a:fillRect/>
          </a:stretch>
        </p:blipFill>
        <p:spPr>
          <a:xfrm>
            <a:off x="255302" y="773726"/>
            <a:ext cx="11583961" cy="5944416"/>
          </a:xfrm>
          <a:prstGeom prst="rect">
            <a:avLst/>
          </a:prstGeom>
          <a:solidFill>
            <a:schemeClr val="bg1"/>
          </a:solidFill>
        </p:spPr>
      </p:pic>
    </p:spTree>
    <p:extLst>
      <p:ext uri="{BB962C8B-B14F-4D97-AF65-F5344CB8AC3E}">
        <p14:creationId xmlns:p14="http://schemas.microsoft.com/office/powerpoint/2010/main" val="3837350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0500"/>
            <a:ext cx="8276166" cy="723900"/>
          </a:xfrm>
        </p:spPr>
        <p:txBody>
          <a:bodyPr/>
          <a:lstStyle/>
          <a:p>
            <a:r>
              <a:rPr lang="en-US" dirty="0"/>
              <a:t>Overview of the Final </a:t>
            </a:r>
            <a:r>
              <a:rPr lang="en-US" dirty="0" smtClean="0"/>
              <a:t>Process…</a:t>
            </a:r>
            <a:endParaRPr lang="en-US" dirty="0"/>
          </a:p>
        </p:txBody>
      </p:sp>
      <p:pic>
        <p:nvPicPr>
          <p:cNvPr id="5" name="Picture 4"/>
          <p:cNvPicPr>
            <a:picLocks noChangeAspect="1"/>
          </p:cNvPicPr>
          <p:nvPr/>
        </p:nvPicPr>
        <p:blipFill>
          <a:blip r:embed="rId2"/>
          <a:stretch>
            <a:fillRect/>
          </a:stretch>
        </p:blipFill>
        <p:spPr>
          <a:xfrm>
            <a:off x="279400" y="825500"/>
            <a:ext cx="11620500" cy="5867401"/>
          </a:xfrm>
          <a:prstGeom prst="rect">
            <a:avLst/>
          </a:prstGeom>
          <a:solidFill>
            <a:schemeClr val="bg1"/>
          </a:solidFill>
        </p:spPr>
      </p:pic>
    </p:spTree>
    <p:extLst>
      <p:ext uri="{BB962C8B-B14F-4D97-AF65-F5344CB8AC3E}">
        <p14:creationId xmlns:p14="http://schemas.microsoft.com/office/powerpoint/2010/main" val="2190208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Parsing</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42" y="1547550"/>
            <a:ext cx="8498159" cy="5017598"/>
          </a:xfrm>
          <a:prstGeom prst="rect">
            <a:avLst/>
          </a:prstGeom>
          <a:ln>
            <a:solidFill>
              <a:schemeClr val="accent1"/>
            </a:solidFill>
          </a:ln>
        </p:spPr>
      </p:pic>
    </p:spTree>
    <p:extLst>
      <p:ext uri="{BB962C8B-B14F-4D97-AF65-F5344CB8AC3E}">
        <p14:creationId xmlns:p14="http://schemas.microsoft.com/office/powerpoint/2010/main" val="3387198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214</TotalTime>
  <Words>624</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Aachen BT</vt:lpstr>
      <vt:lpstr>Arial</vt:lpstr>
      <vt:lpstr>Trebuchet MS</vt:lpstr>
      <vt:lpstr>Wingdings</vt:lpstr>
      <vt:lpstr>Wingdings 3</vt:lpstr>
      <vt:lpstr>Facet</vt:lpstr>
      <vt:lpstr>BEHAVIORAL PATTERN RECOGNITION OF MULTIPLAYER ONLINE ROLEPLAYING GAME PLAYERS USING BIG DATA ANALYTICS AND MACHINE LEARNING</vt:lpstr>
      <vt:lpstr>Context of this Project </vt:lpstr>
      <vt:lpstr>Objective</vt:lpstr>
      <vt:lpstr>Problem Statement </vt:lpstr>
      <vt:lpstr>Data </vt:lpstr>
      <vt:lpstr>Input Dataset </vt:lpstr>
      <vt:lpstr>Overview of the Final Process</vt:lpstr>
      <vt:lpstr>Overview of the Final Process…</vt:lpstr>
      <vt:lpstr>Log Parsing</vt:lpstr>
      <vt:lpstr>Data Cleanup</vt:lpstr>
      <vt:lpstr>Exploratory Analysis</vt:lpstr>
      <vt:lpstr>Exploratory Analysis…</vt:lpstr>
      <vt:lpstr>Feature Engineering</vt:lpstr>
      <vt:lpstr>Model building and Evaluation</vt:lpstr>
      <vt:lpstr>Model building and Evaluation…</vt:lpstr>
      <vt:lpstr>Model building and </vt:lpstr>
      <vt:lpstr>Clustering of data for visualization </vt:lpstr>
      <vt:lpstr>Recommendations to Business</vt:lpstr>
      <vt:lpstr>Limitations</vt:lpstr>
      <vt:lpstr>Closing Reflections</vt:lpstr>
      <vt:lpstr>Code Repository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PATTERN RECOGNITION OF MULTIPLAYER ONLINE ROLEPLAYING GAME PLAYERS USING BIG DATA ANALYTICS AND MACHINE LEARNING</dc:title>
  <dc:creator>Sulekha</dc:creator>
  <cp:lastModifiedBy>Sulekha</cp:lastModifiedBy>
  <cp:revision>43</cp:revision>
  <dcterms:created xsi:type="dcterms:W3CDTF">2018-02-16T07:46:03Z</dcterms:created>
  <dcterms:modified xsi:type="dcterms:W3CDTF">2018-02-16T11:47:57Z</dcterms:modified>
</cp:coreProperties>
</file>