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hmZ+FdoLp630eAtjbcom3xn7Ro+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C33B7BB-4C38-4955-9193-A4D9B19B8181}">
  <a:tblStyle styleId="{EC33B7BB-4C38-4955-9193-A4D9B19B818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01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2" name="Google Shape;182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8" name="Google Shape;38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5" name="Google Shape;45;p2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1407886" y="1398133"/>
            <a:ext cx="9144000" cy="162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CL"/>
              <a:t>Presentación Portafolio Título</a:t>
            </a:r>
            <a:br>
              <a:rPr lang="es-CL"/>
            </a:br>
            <a:r>
              <a:rPr lang="es-CL" sz="3200"/>
              <a:t>“EncryptU”</a:t>
            </a:r>
            <a:endParaRPr/>
          </a:p>
        </p:txBody>
      </p:sp>
      <p:sp>
        <p:nvSpPr>
          <p:cNvPr id="85" name="Google Shape;85;p1"/>
          <p:cNvSpPr txBox="1">
            <a:spLocks noGrp="1"/>
          </p:cNvSpPr>
          <p:nvPr>
            <p:ph type="subTitle" idx="1"/>
          </p:nvPr>
        </p:nvSpPr>
        <p:spPr>
          <a:xfrm>
            <a:off x="1524000" y="3562999"/>
            <a:ext cx="9144000" cy="1620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CL" sz="3200"/>
              <a:t>Ingeniería Informática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Escuela de Informática y Telecomunicaciones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Sede Puente Alto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2025</a:t>
            </a:r>
            <a:endParaRPr sz="140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0"/>
          <p:cNvSpPr txBox="1">
            <a:spLocks noGrp="1"/>
          </p:cNvSpPr>
          <p:nvPr>
            <p:ph type="title"/>
          </p:nvPr>
        </p:nvSpPr>
        <p:spPr>
          <a:xfrm>
            <a:off x="641252" y="1068511"/>
            <a:ext cx="10515600" cy="64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CL"/>
              <a:t>Hitos Importantes </a:t>
            </a:r>
            <a:endParaRPr/>
          </a:p>
        </p:txBody>
      </p:sp>
      <p:graphicFrame>
        <p:nvGraphicFramePr>
          <p:cNvPr id="172" name="Google Shape;172;p10"/>
          <p:cNvGraphicFramePr/>
          <p:nvPr/>
        </p:nvGraphicFramePr>
        <p:xfrm>
          <a:off x="1708434" y="2356863"/>
          <a:ext cx="7525225" cy="2214940"/>
        </p:xfrm>
        <a:graphic>
          <a:graphicData uri="http://schemas.openxmlformats.org/drawingml/2006/table">
            <a:tbl>
              <a:tblPr>
                <a:gradFill>
                  <a:gsLst>
                    <a:gs pos="0">
                      <a:srgbClr val="9AB4EC"/>
                    </a:gs>
                    <a:gs pos="50000">
                      <a:srgbClr val="8DA8E2"/>
                    </a:gs>
                    <a:gs pos="100000">
                      <a:srgbClr val="789BE3"/>
                    </a:gs>
                  </a:gsLst>
                  <a:lin ang="5400000" scaled="0"/>
                </a:gradFill>
                <a:tableStyleId>{EC33B7BB-4C38-4955-9193-A4D9B19B8181}</a:tableStyleId>
              </a:tblPr>
              <a:tblGrid>
                <a:gridCol w="3217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73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L" sz="1800" b="1" u="none" strike="noStrike" cap="none">
                          <a:solidFill>
                            <a:schemeClr val="dk1"/>
                          </a:solidFill>
                        </a:rPr>
                        <a:t>Nombre Fase</a:t>
                      </a:r>
                      <a:endParaRPr sz="18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L" sz="1800" b="1" u="none" strike="noStrike" cap="none">
                          <a:solidFill>
                            <a:schemeClr val="dk1"/>
                          </a:solidFill>
                        </a:rPr>
                        <a:t>Fechas</a:t>
                      </a:r>
                      <a:endParaRPr sz="18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L" sz="1800">
                          <a:solidFill>
                            <a:schemeClr val="lt1"/>
                          </a:solidFill>
                        </a:rPr>
                        <a:t>Inicio del proyecto</a:t>
                      </a:r>
                      <a:endParaRPr sz="18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11-08-25</a:t>
                      </a:r>
                      <a:endParaRPr sz="20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L" sz="1800">
                          <a:solidFill>
                            <a:schemeClr val="lt1"/>
                          </a:solidFill>
                        </a:rPr>
                        <a:t>Planificación</a:t>
                      </a:r>
                      <a:endParaRPr sz="18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11-08-25 a 15-08-25</a:t>
                      </a:r>
                      <a:endParaRPr sz="20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L" sz="1800">
                          <a:solidFill>
                            <a:schemeClr val="lt1"/>
                          </a:solidFill>
                        </a:rPr>
                        <a:t>Definición de Requerimientos</a:t>
                      </a:r>
                      <a:endParaRPr sz="18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11-08-25 a 13-08-25</a:t>
                      </a:r>
                      <a:endParaRPr sz="20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L" sz="1800">
                          <a:solidFill>
                            <a:schemeClr val="lt1"/>
                          </a:solidFill>
                        </a:rPr>
                        <a:t>Asignación de Recursos</a:t>
                      </a:r>
                      <a:endParaRPr sz="18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11-08-25 a 12-08-25</a:t>
                      </a:r>
                      <a:endParaRPr sz="20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s-CL" sz="1800">
                          <a:solidFill>
                            <a:schemeClr val="lt1"/>
                          </a:solidFill>
                        </a:rPr>
                        <a:t>Desarrollo</a:t>
                      </a:r>
                      <a:endParaRPr sz="1800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20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14-08-25 a la fecha</a:t>
                      </a:r>
                      <a:endParaRPr sz="2000" u="none" strike="noStrike" cap="none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8575" marR="68575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1"/>
          <p:cNvSpPr txBox="1">
            <a:spLocks noGrp="1"/>
          </p:cNvSpPr>
          <p:nvPr>
            <p:ph type="title"/>
          </p:nvPr>
        </p:nvSpPr>
        <p:spPr>
          <a:xfrm>
            <a:off x="706567" y="901597"/>
            <a:ext cx="10515600" cy="5861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CL"/>
              <a:t>Costos por Fase </a:t>
            </a:r>
            <a:endParaRPr/>
          </a:p>
        </p:txBody>
      </p:sp>
      <p:sp>
        <p:nvSpPr>
          <p:cNvPr id="178" name="Google Shape;178;p11"/>
          <p:cNvSpPr/>
          <p:nvPr/>
        </p:nvSpPr>
        <p:spPr>
          <a:xfrm>
            <a:off x="782337" y="1681843"/>
            <a:ext cx="10247613" cy="43325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b="1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9" name="Google Shape;17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7558" y="2644071"/>
            <a:ext cx="8137150" cy="2408075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1"/>
            </a:solidFill>
            <a:prstDash val="solid"/>
            <a:miter lim="8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2"/>
          <p:cNvSpPr txBox="1">
            <a:spLocks noGrp="1"/>
          </p:cNvSpPr>
          <p:nvPr>
            <p:ph type="title"/>
          </p:nvPr>
        </p:nvSpPr>
        <p:spPr>
          <a:xfrm>
            <a:off x="641252" y="1068511"/>
            <a:ext cx="10515600" cy="64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CL"/>
              <a:t>Tecnologías del Desarrollo</a:t>
            </a:r>
            <a:endParaRPr/>
          </a:p>
        </p:txBody>
      </p:sp>
      <p:graphicFrame>
        <p:nvGraphicFramePr>
          <p:cNvPr id="185" name="Google Shape;185;p12"/>
          <p:cNvGraphicFramePr/>
          <p:nvPr/>
        </p:nvGraphicFramePr>
        <p:xfrm>
          <a:off x="641250" y="2399750"/>
          <a:ext cx="10515575" cy="3373375"/>
        </p:xfrm>
        <a:graphic>
          <a:graphicData uri="http://schemas.openxmlformats.org/drawingml/2006/table">
            <a:tbl>
              <a:tblPr>
                <a:noFill/>
                <a:tableStyleId>{EC33B7BB-4C38-4955-9193-A4D9B19B8181}</a:tableStyleId>
              </a:tblPr>
              <a:tblGrid>
                <a:gridCol w="1968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94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17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b="1"/>
                        <a:t>Tecnología</a:t>
                      </a:r>
                      <a:endParaRPr sz="1100"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b="1"/>
                        <a:t>Descripción / Uso</a:t>
                      </a:r>
                      <a:endParaRPr sz="1100"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100" b="1"/>
                        <a:t>Versión / Detalle</a:t>
                      </a:r>
                      <a:endParaRPr sz="1100" b="1"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Lenguaje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Python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3.13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Framework GUI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Tkinter + ttkbootstrap / PyQt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Escritorio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Base de datos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SQLite (desarrollo), PostgreSQL (producción)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-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Web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React (frontend), Flask (backend REST)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-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Bibliotecas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Pandas, ReportLab, cryptography (Fernet/AES)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-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52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Versionado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GitHub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/>
                        <a:t>Control de código fuente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3"/>
          <p:cNvSpPr txBox="1"/>
          <p:nvPr/>
        </p:nvSpPr>
        <p:spPr>
          <a:xfrm>
            <a:off x="609558" y="699121"/>
            <a:ext cx="10515600" cy="1053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Conclusión  </a:t>
            </a:r>
            <a:endParaRPr/>
          </a:p>
        </p:txBody>
      </p:sp>
      <p:sp>
        <p:nvSpPr>
          <p:cNvPr id="191" name="Google Shape;191;p13"/>
          <p:cNvSpPr/>
          <p:nvPr/>
        </p:nvSpPr>
        <p:spPr>
          <a:xfrm>
            <a:off x="839487" y="1923143"/>
            <a:ext cx="10365542" cy="43325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latin typeface="Calibri"/>
                <a:ea typeface="Calibri"/>
                <a:cs typeface="Calibri"/>
                <a:sym typeface="Calibri"/>
              </a:rPr>
              <a:t>En base a nuestras investigaciones, EncryptU ofrece una solución segura, intuitiva y accesible para usuarios adultos y/o con poca experiencia tecnológica, permitiendo el cifrado y gestión de contraseñas mediante algoritmos robustos, tanto open-source como personalizados. Con funciones de auditoría, reportes y soporte integrado, el proyecto garantiza usabilidad y confianza, promoviendo la inclusión digital y sentando las bases para futuras mejoras.</a:t>
            </a:r>
            <a:endParaRPr sz="1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>
            <a:off x="724602" y="2828691"/>
            <a:ext cx="2993700" cy="12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" name="Google Shape;91;p2"/>
          <p:cNvGrpSpPr/>
          <p:nvPr/>
        </p:nvGrpSpPr>
        <p:grpSpPr>
          <a:xfrm>
            <a:off x="4095851" y="930384"/>
            <a:ext cx="6781052" cy="3415887"/>
            <a:chOff x="0" y="0"/>
            <a:chExt cx="6781052" cy="3415887"/>
          </a:xfrm>
        </p:grpSpPr>
        <p:sp>
          <p:nvSpPr>
            <p:cNvPr id="92" name="Google Shape;92;p2"/>
            <p:cNvSpPr/>
            <p:nvPr/>
          </p:nvSpPr>
          <p:spPr>
            <a:xfrm>
              <a:off x="0" y="0"/>
              <a:ext cx="6780900" cy="106740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5E81C9"/>
                </a:gs>
                <a:gs pos="50000">
                  <a:srgbClr val="3B70C9"/>
                </a:gs>
                <a:gs pos="100000">
                  <a:srgbClr val="2E60B8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 txBox="1"/>
            <p:nvPr/>
          </p:nvSpPr>
          <p:spPr>
            <a:xfrm>
              <a:off x="1462952" y="0"/>
              <a:ext cx="5318100" cy="106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lang="es-CL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Felipe Torres</a:t>
              </a:r>
              <a:endPara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71450" marR="0" lvl="1" indent="-152400" algn="l" rtl="0">
                <a:lnSpc>
                  <a:spcPct val="90000"/>
                </a:lnSpc>
                <a:spcBef>
                  <a:spcPts val="735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Char char="•"/>
              </a:pPr>
              <a:r>
                <a:rPr lang="es-CL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Jefe de Proyecto</a:t>
              </a:r>
              <a:endParaRPr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71450" marR="0" lvl="1" indent="-15240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Char char="•"/>
              </a:pPr>
              <a:r>
                <a:rPr lang="es-CL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Planifica, coordina y supervisa el cumplimiento del proyecto EncryptU.</a:t>
              </a:r>
              <a:endParaRPr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914400" marR="0" lvl="0" indent="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None/>
              </a:pPr>
              <a:endParaRPr sz="13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06749" y="106749"/>
              <a:ext cx="1356300" cy="854100"/>
            </a:xfrm>
            <a:prstGeom prst="roundRect">
              <a:avLst>
                <a:gd name="adj" fmla="val 10000"/>
              </a:avLst>
            </a:prstGeom>
            <a:solidFill>
              <a:srgbClr val="BFC8E3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0" y="1174243"/>
              <a:ext cx="6780900" cy="106740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5E81C9"/>
                </a:gs>
                <a:gs pos="50000">
                  <a:srgbClr val="3B70C9"/>
                </a:gs>
                <a:gs pos="100000">
                  <a:srgbClr val="2E60B8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 txBox="1"/>
            <p:nvPr/>
          </p:nvSpPr>
          <p:spPr>
            <a:xfrm>
              <a:off x="1462952" y="1174243"/>
              <a:ext cx="5318100" cy="106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lang="es-CL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Liam Ley</a:t>
              </a:r>
              <a:endPara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71450" marR="0" lvl="1" indent="-152400" algn="l" rtl="0">
                <a:lnSpc>
                  <a:spcPct val="90000"/>
                </a:lnSpc>
                <a:spcBef>
                  <a:spcPts val="735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Char char="•"/>
              </a:pPr>
              <a:r>
                <a:rPr lang="es-CL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Analista Programador</a:t>
              </a:r>
              <a:endParaRPr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71450" marR="0" lvl="1" indent="-15240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Char char="•"/>
              </a:pPr>
              <a:r>
                <a:rPr lang="es-CL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Desarrolla y mantiene la aplicación de escritorio y la API REST.</a:t>
              </a:r>
              <a:endParaRPr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06749" y="1280992"/>
              <a:ext cx="1356300" cy="854100"/>
            </a:xfrm>
            <a:prstGeom prst="roundRect">
              <a:avLst>
                <a:gd name="adj" fmla="val 10000"/>
              </a:avLst>
            </a:prstGeom>
            <a:solidFill>
              <a:srgbClr val="BFC8E3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0" y="2348487"/>
              <a:ext cx="6780900" cy="106740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5E81C9"/>
                </a:gs>
                <a:gs pos="50000">
                  <a:srgbClr val="3B70C9"/>
                </a:gs>
                <a:gs pos="100000">
                  <a:srgbClr val="2E60B8"/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 txBox="1"/>
            <p:nvPr/>
          </p:nvSpPr>
          <p:spPr>
            <a:xfrm>
              <a:off x="1462952" y="2348487"/>
              <a:ext cx="5318100" cy="106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lang="es-CL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Manuel Miqueles</a:t>
              </a:r>
              <a:endParaRPr/>
            </a:p>
            <a:p>
              <a:pPr marL="171450" marR="0" lvl="1" indent="-152400" algn="l" rtl="0">
                <a:lnSpc>
                  <a:spcPct val="90000"/>
                </a:lnSpc>
                <a:spcBef>
                  <a:spcPts val="735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Char char="•"/>
              </a:pPr>
              <a:r>
                <a:rPr lang="es-CL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Administrador BD</a:t>
              </a:r>
              <a:endParaRPr sz="1300"/>
            </a:p>
            <a:p>
              <a:pPr marL="171450" marR="0" lvl="1" indent="-15240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Char char="•"/>
              </a:pPr>
              <a:r>
                <a:rPr lang="es-CL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Diseña, administra y asegura la base de datos del sistema.</a:t>
              </a:r>
              <a:endParaRPr sz="1300"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06749" y="2455236"/>
              <a:ext cx="1356300" cy="854100"/>
            </a:xfrm>
            <a:prstGeom prst="roundRect">
              <a:avLst>
                <a:gd name="adj" fmla="val 10000"/>
              </a:avLst>
            </a:prstGeom>
            <a:solidFill>
              <a:srgbClr val="BFC8E3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2745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04" name="Google Shape;104;p2" title="imagen_2025-09-12_210011976.png"/>
          <p:cNvPicPr preferRelativeResize="0"/>
          <p:nvPr/>
        </p:nvPicPr>
        <p:blipFill rotWithShape="1">
          <a:blip r:embed="rId3">
            <a:alphaModFix/>
          </a:blip>
          <a:srcRect b="44867"/>
          <a:stretch/>
        </p:blipFill>
        <p:spPr>
          <a:xfrm>
            <a:off x="4114650" y="2169427"/>
            <a:ext cx="1447950" cy="971123"/>
          </a:xfrm>
          <a:prstGeom prst="rect">
            <a:avLst/>
          </a:prstGeom>
          <a:solidFill>
            <a:srgbClr val="BFC8E3"/>
          </a:solidFill>
          <a:ln>
            <a:noFill/>
          </a:ln>
        </p:spPr>
      </p:pic>
      <p:grpSp>
        <p:nvGrpSpPr>
          <p:cNvPr id="105" name="Google Shape;105;p2"/>
          <p:cNvGrpSpPr/>
          <p:nvPr/>
        </p:nvGrpSpPr>
        <p:grpSpPr>
          <a:xfrm>
            <a:off x="4095851" y="4475755"/>
            <a:ext cx="6781052" cy="1067400"/>
            <a:chOff x="0" y="3522730"/>
            <a:chExt cx="6781052" cy="1067400"/>
          </a:xfrm>
        </p:grpSpPr>
        <p:sp>
          <p:nvSpPr>
            <p:cNvPr id="106" name="Google Shape;106;p2"/>
            <p:cNvSpPr/>
            <p:nvPr/>
          </p:nvSpPr>
          <p:spPr>
            <a:xfrm>
              <a:off x="0" y="3522730"/>
              <a:ext cx="6780900" cy="1067400"/>
            </a:xfrm>
            <a:prstGeom prst="roundRect">
              <a:avLst>
                <a:gd name="adj" fmla="val 10000"/>
              </a:avLst>
            </a:prstGeom>
            <a:gradFill>
              <a:gsLst>
                <a:gs pos="0">
                  <a:srgbClr val="5E81C9"/>
                </a:gs>
                <a:gs pos="50000">
                  <a:srgbClr val="3B70C9"/>
                </a:gs>
                <a:gs pos="100000">
                  <a:srgbClr val="2E60B8"/>
                </a:gs>
              </a:gsLst>
              <a:lin ang="5400012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275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106749" y="3629480"/>
              <a:ext cx="1356300" cy="854100"/>
            </a:xfrm>
            <a:prstGeom prst="roundRect">
              <a:avLst>
                <a:gd name="adj" fmla="val 10000"/>
              </a:avLst>
            </a:prstGeom>
            <a:solidFill>
              <a:srgbClr val="BFC8E3"/>
            </a:solidFill>
            <a:ln>
              <a:noFill/>
            </a:ln>
            <a:effectLst>
              <a:outerShdw blurRad="57150" dist="19050" dir="5400000" algn="ctr" rotWithShape="0">
                <a:srgbClr val="000000">
                  <a:alpha val="6275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 txBox="1"/>
            <p:nvPr/>
          </p:nvSpPr>
          <p:spPr>
            <a:xfrm>
              <a:off x="1462952" y="3522730"/>
              <a:ext cx="5318100" cy="1067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80000" tIns="80000" rIns="80000" bIns="80000" anchor="t" anchorCtr="0">
              <a:noAutofit/>
            </a:bodyPr>
            <a:lstStyle/>
            <a:p>
              <a:pPr marL="0" marR="0" lvl="0" indent="0" algn="l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lang="es-CL" sz="2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Nicolas Fernandez</a:t>
              </a:r>
              <a:endParaRPr sz="2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71450" marR="0" lvl="1" indent="-152400" algn="l" rtl="0">
                <a:lnSpc>
                  <a:spcPct val="90000"/>
                </a:lnSpc>
                <a:spcBef>
                  <a:spcPts val="735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Char char="•"/>
              </a:pPr>
              <a:r>
                <a:rPr lang="es-CL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Calidad y Testing</a:t>
              </a:r>
              <a:endParaRPr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171450" marR="0" lvl="1" indent="-152400" algn="l" rtl="0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Char char="•"/>
              </a:pPr>
              <a:r>
                <a:rPr lang="es-CL" sz="13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Ejecuta pruebas funcionales y no funcionales para garantizar la calidad.</a:t>
              </a:r>
              <a:endParaRPr sz="13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9" name="Google Shape;109;p2" title="Imagen de WhatsApp 2025-09-12 a las 21.09.41_88d0b297.jpg"/>
          <p:cNvPicPr preferRelativeResize="0"/>
          <p:nvPr/>
        </p:nvPicPr>
        <p:blipFill rotWithShape="1">
          <a:blip r:embed="rId4">
            <a:alphaModFix/>
          </a:blip>
          <a:srcRect t="16560" b="31847"/>
          <a:stretch/>
        </p:blipFill>
        <p:spPr>
          <a:xfrm>
            <a:off x="4114638" y="985975"/>
            <a:ext cx="1447950" cy="971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2" title="Imagen de WhatsApp 2025-09-12 a las 20.34.45_7afba866.jpg"/>
          <p:cNvPicPr preferRelativeResize="0"/>
          <p:nvPr/>
        </p:nvPicPr>
        <p:blipFill rotWithShape="1">
          <a:blip r:embed="rId5">
            <a:alphaModFix/>
          </a:blip>
          <a:srcRect l="-3225" t="19034" r="-3236" b="26081"/>
          <a:stretch/>
        </p:blipFill>
        <p:spPr>
          <a:xfrm>
            <a:off x="4105250" y="3312350"/>
            <a:ext cx="1500525" cy="9711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" title="descargar.png"/>
          <p:cNvPicPr preferRelativeResize="0"/>
          <p:nvPr/>
        </p:nvPicPr>
        <p:blipFill rotWithShape="1">
          <a:blip r:embed="rId6">
            <a:alphaModFix/>
          </a:blip>
          <a:srcRect l="27438" r="23051" b="20552"/>
          <a:stretch/>
        </p:blipFill>
        <p:spPr>
          <a:xfrm>
            <a:off x="4230149" y="4582505"/>
            <a:ext cx="1375626" cy="848025"/>
          </a:xfrm>
          <a:prstGeom prst="rect">
            <a:avLst/>
          </a:prstGeom>
          <a:solidFill>
            <a:srgbClr val="BFC8E3"/>
          </a:solidFill>
          <a:ln>
            <a:noFill/>
          </a:ln>
          <a:effectLst>
            <a:outerShdw blurRad="57150" dist="19050" dir="5400000" algn="ctr" rotWithShape="0">
              <a:srgbClr val="000000">
                <a:alpha val="6275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"/>
          <p:cNvSpPr txBox="1">
            <a:spLocks noGrp="1"/>
          </p:cNvSpPr>
          <p:nvPr>
            <p:ph type="title"/>
          </p:nvPr>
        </p:nvSpPr>
        <p:spPr>
          <a:xfrm>
            <a:off x="725659" y="1110713"/>
            <a:ext cx="10515600" cy="718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Descripción del Proyecto</a:t>
            </a:r>
            <a:endParaRPr/>
          </a:p>
        </p:txBody>
      </p:sp>
      <p:sp>
        <p:nvSpPr>
          <p:cNvPr id="118" name="Google Shape;118;p3"/>
          <p:cNvSpPr/>
          <p:nvPr/>
        </p:nvSpPr>
        <p:spPr>
          <a:xfrm>
            <a:off x="714909" y="2169769"/>
            <a:ext cx="4427360" cy="4092601"/>
          </a:xfrm>
          <a:prstGeom prst="roundRect">
            <a:avLst>
              <a:gd name="adj" fmla="val 10901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Problemática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mayoría de las personas con poca experiencia tecnológica, especialmente adultos mayores, no protegen adecuadamente sus contraseñas y datos sensibles porque las herramientas de encriptación existentes suelen ser complejas, poco intuitivas y requieren conocimientos avanzados.</a:t>
            </a:r>
            <a:endParaRPr sz="18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3"/>
          <p:cNvSpPr/>
          <p:nvPr/>
        </p:nvSpPr>
        <p:spPr>
          <a:xfrm>
            <a:off x="6912079" y="2177325"/>
            <a:ext cx="4641292" cy="4092601"/>
          </a:xfrm>
          <a:prstGeom prst="roundRect">
            <a:avLst>
              <a:gd name="adj" fmla="val 10901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b="0" i="0" u="sng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Propuesta de solución</a:t>
            </a:r>
            <a:endParaRPr/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Descripción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EncryptU, una aplicación de escritorio multiplataforma con arquitectura en capas, orientada a objetos y complementada con una aplicación web de soporte, que permita a los usuarios cifrar, descifrar y gestionar contraseñas de manera simple, segura y accesible.</a:t>
            </a:r>
            <a:endParaRPr sz="18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3"/>
          <p:cNvSpPr/>
          <p:nvPr/>
        </p:nvSpPr>
        <p:spPr>
          <a:xfrm>
            <a:off x="5456903" y="3736258"/>
            <a:ext cx="1140542" cy="757084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12700" cap="flat" cmpd="sng">
            <a:solidFill>
              <a:srgbClr val="264159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"/>
          <p:cNvSpPr/>
          <p:nvPr/>
        </p:nvSpPr>
        <p:spPr>
          <a:xfrm>
            <a:off x="614515" y="2040571"/>
            <a:ext cx="10962967" cy="157522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Desarrollar e implementar EncryptU, un sistema de encriptación de contraseñas con aplicación de escritorio y soporte web, que brinde a los usuarios una herramienta segura, accesible y fácil de usar para proteger su información sensible mediante algoritmos modernos de cifrado, gestión de roles y funcionalidades de auditoría y soporte.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4"/>
          <p:cNvSpPr/>
          <p:nvPr/>
        </p:nvSpPr>
        <p:spPr>
          <a:xfrm>
            <a:off x="614514" y="4732407"/>
            <a:ext cx="10962967" cy="1575221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Los objetivos específicos del proyecto son desarrollar una aplicación de escritorio segura y fácil de usar que incorpora algoritmos de encriptación robustos, gestión de usuarios y roles, y generación de reportes con trazabilidad; complementar con una aplicación web para soporte y notificaciones automáticas; integrar una API REST que garantice interoperabilidad; y ejecutar pruebas que validen la funcionalidad, usabilidad y confiabilidad del sistema.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4"/>
          <p:cNvSpPr txBox="1"/>
          <p:nvPr/>
        </p:nvSpPr>
        <p:spPr>
          <a:xfrm>
            <a:off x="152400" y="1197198"/>
            <a:ext cx="11938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4"/>
          <p:cNvSpPr txBox="1"/>
          <p:nvPr/>
        </p:nvSpPr>
        <p:spPr>
          <a:xfrm>
            <a:off x="152400" y="4009875"/>
            <a:ext cx="11938000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5"/>
          <p:cNvSpPr txBox="1">
            <a:spLocks noGrp="1"/>
          </p:cNvSpPr>
          <p:nvPr>
            <p:ph type="title"/>
          </p:nvPr>
        </p:nvSpPr>
        <p:spPr>
          <a:xfrm>
            <a:off x="810065" y="809447"/>
            <a:ext cx="10515600" cy="750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Alcances</a:t>
            </a:r>
            <a:endParaRPr/>
          </a:p>
        </p:txBody>
      </p:sp>
      <p:sp>
        <p:nvSpPr>
          <p:cNvPr id="134" name="Google Shape;134;p5"/>
          <p:cNvSpPr txBox="1"/>
          <p:nvPr/>
        </p:nvSpPr>
        <p:spPr>
          <a:xfrm>
            <a:off x="616350" y="1560275"/>
            <a:ext cx="11114100" cy="52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 hace el Sistema:</a:t>
            </a:r>
            <a:br>
              <a:rPr lang="es-CL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EncryptU proporciona una aplicación de escritorio segura para el cifrado y descifrado de contraseñas y datos sensibles utilizando el estándar AES-256/Fernet. Permite la gestión de usuarios, roles y credenciales mediante autenticación y control de accesos vía web y clave maestra, genera reportes exportables en PDF y XLS, integra una aplicación web secundaria para la gestión de tickets de soporte y feedback, y envía notificaciones automáticas por correo electrónico ante eventos críticos o respuestas de tickets. Además, implementa un registro de auditoría, logs e informes de uso de contraseñas cifradas.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Qué no hace: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EncryptU no almacena contraseñas maestras en servidores externos, no utiliza algoritmos de cifrado no estandarizados o no auditados, y no ofrece integración con redes sociales ni sistemas de terceros distintos a los definidos en los requisitos (API interna, BD relacional y servicios de correo). Tampoco contempla en esta versión inicial autenticación biométrica, uso de RPA o Web Scraping para automatización, aplicación móvil ni cifrado asimétrico RSA, ya que se consideran funcionalidades futuras.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6"/>
          <p:cNvSpPr txBox="1">
            <a:spLocks noGrp="1"/>
          </p:cNvSpPr>
          <p:nvPr>
            <p:ph type="title"/>
          </p:nvPr>
        </p:nvSpPr>
        <p:spPr>
          <a:xfrm>
            <a:off x="841416" y="1054442"/>
            <a:ext cx="10515600" cy="752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Usuarios</a:t>
            </a:r>
            <a:endParaRPr/>
          </a:p>
        </p:txBody>
      </p:sp>
      <p:sp>
        <p:nvSpPr>
          <p:cNvPr id="140" name="Google Shape;140;p6"/>
          <p:cNvSpPr/>
          <p:nvPr/>
        </p:nvSpPr>
        <p:spPr>
          <a:xfrm>
            <a:off x="839487" y="1923143"/>
            <a:ext cx="10365542" cy="43325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Administrador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Usuario con mayores privilegios; gestiona roles, usuarios, algoritmos de cifrado, reportes y auditorías.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Usuario Final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 que utiliza la aplicación de escritorio para cifrar y descifrar contraseñas, exportar resultados y recuperar accesos.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Usuario Soporte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Encargado de gestionar la aplicación web secundaria, atendiendo tickets de ayuda, recuperación de cuentas y notificaciones de incidencias.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"/>
          <p:cNvSpPr txBox="1">
            <a:spLocks noGrp="1"/>
          </p:cNvSpPr>
          <p:nvPr>
            <p:ph type="title"/>
          </p:nvPr>
        </p:nvSpPr>
        <p:spPr>
          <a:xfrm>
            <a:off x="841416" y="1054442"/>
            <a:ext cx="10515600" cy="752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Lista de Requerimientos</a:t>
            </a:r>
            <a:endParaRPr/>
          </a:p>
        </p:txBody>
      </p:sp>
      <p:sp>
        <p:nvSpPr>
          <p:cNvPr id="146" name="Google Shape;146;p7"/>
          <p:cNvSpPr/>
          <p:nvPr/>
        </p:nvSpPr>
        <p:spPr>
          <a:xfrm>
            <a:off x="839487" y="1923143"/>
            <a:ext cx="10365542" cy="4332514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Autenticación y Gestión de Usuarios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sistema debe permitir el registro, inicio de sesión seguro y asignación de roles (Administrador, Usuario Final y Soporte) con control de accesos diferenciados.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Cifrado y Descifrado de Contraseñas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aplicación debe proporcionar funciones de encriptación y desencriptación utilizando algoritmos robustos como AES-256 y Fernet, garantizando tiempos de respuesta eficientes.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Generación y Exportación de Reportes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 sistema debe generar reportes de operaciones y auditoría, con la opción de exportarlos en formatos PDF y XLS, asegurando la trazabilidad de las acciones críticas.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CL" sz="1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Gestión de Tickets de Soporte (Web)</a:t>
            </a:r>
            <a:endParaRPr sz="1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 aplicación web secundaria debe permitir al usuario crear, consultar y dar seguimiento a tickets de soporte, con notificaciones automáticas al correo electrónico.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8"/>
          <p:cNvSpPr txBox="1">
            <a:spLocks noGrp="1"/>
          </p:cNvSpPr>
          <p:nvPr>
            <p:ph type="title"/>
          </p:nvPr>
        </p:nvSpPr>
        <p:spPr>
          <a:xfrm>
            <a:off x="667977" y="934986"/>
            <a:ext cx="105156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CL"/>
              <a:t>Mockups del Sistema</a:t>
            </a:r>
            <a:endParaRPr/>
          </a:p>
        </p:txBody>
      </p:sp>
      <p:sp>
        <p:nvSpPr>
          <p:cNvPr id="152" name="Google Shape;152;p8"/>
          <p:cNvSpPr txBox="1"/>
          <p:nvPr/>
        </p:nvSpPr>
        <p:spPr>
          <a:xfrm>
            <a:off x="757367" y="1848356"/>
            <a:ext cx="9990462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3" name="Google Shape;153;p8" title="Hom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8125" y="2035300"/>
            <a:ext cx="5293824" cy="42957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8" title="Login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00400" y="2035300"/>
            <a:ext cx="5293825" cy="4408376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8"/>
          <p:cNvSpPr txBox="1"/>
          <p:nvPr/>
        </p:nvSpPr>
        <p:spPr>
          <a:xfrm>
            <a:off x="757375" y="1509850"/>
            <a:ext cx="38973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Módulo de Home (sitio web)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6" name="Google Shape;156;p8"/>
          <p:cNvSpPr txBox="1"/>
          <p:nvPr/>
        </p:nvSpPr>
        <p:spPr>
          <a:xfrm>
            <a:off x="6640750" y="1485125"/>
            <a:ext cx="25815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Módulo Login (app)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9"/>
          <p:cNvSpPr txBox="1">
            <a:spLocks noGrp="1"/>
          </p:cNvSpPr>
          <p:nvPr>
            <p:ph type="title"/>
          </p:nvPr>
        </p:nvSpPr>
        <p:spPr>
          <a:xfrm>
            <a:off x="641252" y="1068511"/>
            <a:ext cx="10515600" cy="5208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CL"/>
              <a:t>Mockups del Sistema</a:t>
            </a:r>
            <a:endParaRPr/>
          </a:p>
        </p:txBody>
      </p:sp>
      <p:sp>
        <p:nvSpPr>
          <p:cNvPr id="162" name="Google Shape;162;p9"/>
          <p:cNvSpPr txBox="1"/>
          <p:nvPr/>
        </p:nvSpPr>
        <p:spPr>
          <a:xfrm>
            <a:off x="757367" y="1848356"/>
            <a:ext cx="9990462" cy="17543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3" name="Google Shape;163;p9" title="Frame 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950" y="2239775"/>
            <a:ext cx="5314426" cy="4150327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9"/>
          <p:cNvSpPr txBox="1"/>
          <p:nvPr/>
        </p:nvSpPr>
        <p:spPr>
          <a:xfrm>
            <a:off x="677250" y="1589325"/>
            <a:ext cx="43158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Módulo de Suscripción (sitio web)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9" title="Frame 7870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95725" y="2239775"/>
            <a:ext cx="5571474" cy="4248551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9"/>
          <p:cNvSpPr txBox="1"/>
          <p:nvPr/>
        </p:nvSpPr>
        <p:spPr>
          <a:xfrm>
            <a:off x="6277600" y="1589325"/>
            <a:ext cx="3470100" cy="5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Módulo de Home (app)</a:t>
            </a:r>
            <a:endParaRPr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891</Words>
  <Application>Microsoft Office PowerPoint</Application>
  <PresentationFormat>Panorámica</PresentationFormat>
  <Paragraphs>114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6" baseType="lpstr">
      <vt:lpstr>Arial</vt:lpstr>
      <vt:lpstr>Calibri</vt:lpstr>
      <vt:lpstr>Tema de Office</vt:lpstr>
      <vt:lpstr>Presentación Portafolio Título “EncryptU”</vt:lpstr>
      <vt:lpstr>Presentación de PowerPoint</vt:lpstr>
      <vt:lpstr>Descripción del Proyecto</vt:lpstr>
      <vt:lpstr>Presentación de PowerPoint</vt:lpstr>
      <vt:lpstr>Alcances</vt:lpstr>
      <vt:lpstr>Usuarios</vt:lpstr>
      <vt:lpstr>Lista de Requerimientos</vt:lpstr>
      <vt:lpstr>Mockups del Sistema</vt:lpstr>
      <vt:lpstr>Mockups del Sistema</vt:lpstr>
      <vt:lpstr>Hitos Importantes </vt:lpstr>
      <vt:lpstr>Costos por Fase </vt:lpstr>
      <vt:lpstr>Tecnologías del Desarrollo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Sala_</dc:creator>
  <cp:lastModifiedBy>Jeanette herminia Leonelli Riffo</cp:lastModifiedBy>
  <cp:revision>1</cp:revision>
  <dcterms:created xsi:type="dcterms:W3CDTF">2015-07-01T15:45:01Z</dcterms:created>
  <dcterms:modified xsi:type="dcterms:W3CDTF">2025-09-19T22:35:04Z</dcterms:modified>
</cp:coreProperties>
</file>