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fAfLb0cUhNflWwcbmPKRou16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ea72f018a_0_83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7ea72f018a_0_83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7ea72f018a_0_8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7ea72f018a_0_118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7ea72f018a_0_118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7ea72f018a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7ea72f018a_0_1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7ea72f018a_0_8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7ea72f018a_0_8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7ea72f018a_0_9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7ea72f018a_0_9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7ea72f018a_0_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7ea72f018a_0_9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7ea72f018a_0_94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7ea72f018a_0_94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7ea72f018a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7ea72f018a_0_9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7ea72f018a_0_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7ea72f018a_0_102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7ea72f018a_0_102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7ea72f018a_0_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7ea72f018a_0_106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7ea72f018a_0_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7ea72f018a_0_10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7ea72f018a_0_10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7ea72f018a_0_10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7ea72f018a_0_10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7ea72f018a_0_10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7ea72f018a_0_11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7ea72f018a_0_1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ea72f018a_0_7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7ea72f018a_0_7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7ea72f018a_0_7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</a:defRPr>
            </a:lvl1pPr>
            <a:lvl2pPr lvl="1" algn="r">
              <a:buNone/>
              <a:defRPr sz="1300">
                <a:solidFill>
                  <a:schemeClr val="lt2"/>
                </a:solidFill>
              </a:defRPr>
            </a:lvl2pPr>
            <a:lvl3pPr lvl="2" algn="r">
              <a:buNone/>
              <a:defRPr sz="1300">
                <a:solidFill>
                  <a:schemeClr val="lt2"/>
                </a:solidFill>
              </a:defRPr>
            </a:lvl3pPr>
            <a:lvl4pPr lvl="3" algn="r">
              <a:buNone/>
              <a:defRPr sz="1300">
                <a:solidFill>
                  <a:schemeClr val="lt2"/>
                </a:solidFill>
              </a:defRPr>
            </a:lvl4pPr>
            <a:lvl5pPr lvl="4" algn="r">
              <a:buNone/>
              <a:defRPr sz="1300">
                <a:solidFill>
                  <a:schemeClr val="lt2"/>
                </a:solidFill>
              </a:defRPr>
            </a:lvl5pPr>
            <a:lvl6pPr lvl="5" algn="r">
              <a:buNone/>
              <a:defRPr sz="1300">
                <a:solidFill>
                  <a:schemeClr val="lt2"/>
                </a:solidFill>
              </a:defRPr>
            </a:lvl6pPr>
            <a:lvl7pPr lvl="6" algn="r">
              <a:buNone/>
              <a:defRPr sz="1300">
                <a:solidFill>
                  <a:schemeClr val="lt2"/>
                </a:solidFill>
              </a:defRPr>
            </a:lvl7pPr>
            <a:lvl8pPr lvl="7" algn="r">
              <a:buNone/>
              <a:defRPr sz="1300">
                <a:solidFill>
                  <a:schemeClr val="lt2"/>
                </a:solidFill>
              </a:defRPr>
            </a:lvl8pPr>
            <a:lvl9pPr lvl="8" algn="r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2338350" y="1264050"/>
            <a:ext cx="7515300" cy="23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sz="5000"/>
              <a:t>Presentación Portafolio </a:t>
            </a:r>
            <a:endParaRPr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sz="5000"/>
              <a:t>Título</a:t>
            </a:r>
            <a:endParaRPr sz="5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sz="2750"/>
              <a:t>“Stepback E-Commerce System”</a:t>
            </a:r>
            <a:endParaRPr sz="275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2757900" y="3954875"/>
            <a:ext cx="66762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[Puente Alto]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05477" y="770861"/>
            <a:ext cx="1051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pic>
        <p:nvPicPr>
          <p:cNvPr id="128" name="Google Shape;12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567361"/>
            <a:ext cx="10287000" cy="5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pic>
        <p:nvPicPr>
          <p:cNvPr id="134" name="Google Shape;13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950" y="1944050"/>
            <a:ext cx="3600500" cy="41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850" y="1024565"/>
            <a:ext cx="58578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2275" y="4734775"/>
            <a:ext cx="5824451" cy="195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pic>
        <p:nvPicPr>
          <p:cNvPr id="142" name="Google Shape;142;p12" title="Herramientas-gratuitas-para-programar-Tiching.png"/>
          <p:cNvPicPr preferRelativeResize="0"/>
          <p:nvPr/>
        </p:nvPicPr>
        <p:blipFill rotWithShape="1">
          <a:blip r:embed="rId3">
            <a:alphaModFix/>
          </a:blip>
          <a:srcRect b="0" l="20171" r="23055" t="0"/>
          <a:stretch/>
        </p:blipFill>
        <p:spPr>
          <a:xfrm>
            <a:off x="8120750" y="2278800"/>
            <a:ext cx="2547250" cy="23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2"/>
          <p:cNvSpPr txBox="1"/>
          <p:nvPr/>
        </p:nvSpPr>
        <p:spPr>
          <a:xfrm>
            <a:off x="801725" y="1926250"/>
            <a:ext cx="6314700" cy="45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 de programación: Python (orientado a objetos).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Framework web: Django (Python).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HTML5, CSS3, JavaScript, Bootstrap.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datos: MySQL.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versiones: Git y GitHub.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Entorno de desarrollo: Visual Studio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documentación: Draw.io, Lucidchart, Google Docs.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Pruebas: Postman para APIs, Selenium para pruebas de interfaz.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471676" y="1960875"/>
            <a:ext cx="6533100" cy="43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desarrollo de una plataforma web para Stepback optimizará la gestión de ventas, inventarios y pedidos, tanto para productos propios como de dropshipping. Con una aplicación principal para los usuarios y una secundaria para administradores, se mejorará la experiencia del cliente y la toma de decisiones del equipo administrativo mediante un dashboard interactivo y métricas clave en tiempo real. Además, la integración de servicios externos y la implementación de medidas de seguridad fortalecerán la operativa y competitividad de la empresa, impulsando su crecimiento en el mercado digital.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3" title="aut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800" y="2297000"/>
            <a:ext cx="4514625" cy="3253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523977" y="1465466"/>
            <a:ext cx="299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2"/>
          <p:cNvGrpSpPr/>
          <p:nvPr/>
        </p:nvGrpSpPr>
        <p:grpSpPr>
          <a:xfrm>
            <a:off x="3953825" y="666025"/>
            <a:ext cx="7249781" cy="5678645"/>
            <a:chOff x="-1" y="-55516"/>
            <a:chExt cx="6781200" cy="5115435"/>
          </a:xfrm>
        </p:grpSpPr>
        <p:sp>
          <p:nvSpPr>
            <p:cNvPr id="62" name="Google Shape;62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1101" rotWithShape="0" algn="ctr" dir="5400000" dist="20367">
                <a:srgbClr val="000000">
                  <a:alpha val="62745"/>
                </a:srgbClr>
              </a:outerShdw>
            </a:effectLst>
          </p:spPr>
          <p:txBody>
            <a:bodyPr anchorCtr="0" anchor="ctr" bIns="97750" lIns="97750" spcFirstLastPara="1" rIns="97750" wrap="square" tIns="97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 txBox="1"/>
            <p:nvPr/>
          </p:nvSpPr>
          <p:spPr>
            <a:xfrm>
              <a:off x="65146" y="-55516"/>
              <a:ext cx="6715800" cy="112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525" lIns="85525" spcFirstLastPara="1" rIns="85525" wrap="square" tIns="85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45"/>
                <a:buFont typeface="Calibri"/>
                <a:buNone/>
              </a:pPr>
              <a:r>
                <a:rPr b="1" lang="es-CL" sz="22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Isaac Condesa</a:t>
              </a:r>
              <a:endParaRPr b="1" i="0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0602" lvl="1" marL="183302" marR="0" rtl="0" algn="l">
                <a:lnSpc>
                  <a:spcPct val="90000"/>
                </a:lnSpc>
                <a:spcBef>
                  <a:spcPts val="786"/>
                </a:spcBef>
                <a:spcAft>
                  <a:spcPts val="0"/>
                </a:spcAft>
                <a:buClr>
                  <a:schemeClr val="dk1"/>
                </a:buClr>
                <a:buSzPts val="1511"/>
                <a:buFont typeface="Calibri"/>
                <a:buChar char="•"/>
              </a:pP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b="1" i="0" sz="15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257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Responsable de la </a:t>
              </a: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coordinación</a:t>
              </a: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general, </a:t>
              </a: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validación</a:t>
              </a: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requisitos y </a:t>
              </a: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gestión</a:t>
              </a:r>
              <a:r>
                <a:rPr b="1" lang="es-CL" sz="15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 avan</a:t>
              </a: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ces</a:t>
              </a:r>
              <a:endParaRPr b="1" i="0" sz="17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1101" rotWithShape="0" algn="ctr" dir="5400000" dist="20367">
                <a:srgbClr val="000000">
                  <a:alpha val="62745"/>
                </a:srgbClr>
              </a:outerShdw>
            </a:effectLst>
          </p:spPr>
          <p:txBody>
            <a:bodyPr anchorCtr="0" anchor="ctr" bIns="97750" lIns="97750" spcFirstLastPara="1" rIns="97750" wrap="square" tIns="97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 txBox="1"/>
            <p:nvPr/>
          </p:nvSpPr>
          <p:spPr>
            <a:xfrm>
              <a:off x="162" y="1067086"/>
              <a:ext cx="6780900" cy="11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525" lIns="85525" spcFirstLastPara="1" rIns="85525" wrap="square" tIns="85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45"/>
                <a:buFont typeface="Calibri"/>
                <a:buNone/>
              </a:pPr>
              <a:r>
                <a:rPr b="1" lang="es-CL" sz="22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Damaris Asencio</a:t>
              </a:r>
              <a:endParaRPr b="1" i="0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786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b="1" i="0" sz="17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257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Recoge y documenta los requisitos del negocio; traduce necesidades en especificaciones </a:t>
              </a: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técnicas</a:t>
              </a: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1" i="0" sz="17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1101" rotWithShape="0" algn="ctr" dir="5400000" dist="20367">
                <a:srgbClr val="000000">
                  <a:alpha val="62745"/>
                </a:srgbClr>
              </a:outerShdw>
            </a:effectLst>
          </p:spPr>
          <p:txBody>
            <a:bodyPr anchorCtr="0" anchor="ctr" bIns="97750" lIns="97750" spcFirstLastPara="1" rIns="97750" wrap="square" tIns="97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-1" y="2241800"/>
              <a:ext cx="6781200" cy="11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525" lIns="85525" spcFirstLastPara="1" rIns="85525" wrap="square" tIns="85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45"/>
                <a:buFont typeface="Calibri"/>
                <a:buNone/>
              </a:pPr>
              <a:r>
                <a:rPr b="1" lang="es-CL" sz="22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Bruno Riveros</a:t>
              </a:r>
              <a:endParaRPr b="1" sz="1496">
                <a:solidFill>
                  <a:schemeClr val="dk1"/>
                </a:solidFill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786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DBA</a:t>
              </a:r>
              <a:endParaRPr b="1" sz="1496">
                <a:solidFill>
                  <a:schemeClr val="dk1"/>
                </a:solidFill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257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Administra la base de datos;garantiza seguridad,rendimiento e integridad de los datos.</a:t>
              </a:r>
              <a:endParaRPr b="1" sz="1496"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0" y="3522719"/>
              <a:ext cx="6780900" cy="1537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1101" rotWithShape="0" algn="ctr" dir="5400000" dist="20367">
                <a:srgbClr val="000000">
                  <a:alpha val="62745"/>
                </a:srgbClr>
              </a:outerShdw>
            </a:effectLst>
          </p:spPr>
          <p:txBody>
            <a:bodyPr anchorCtr="0" anchor="ctr" bIns="97750" lIns="97750" spcFirstLastPara="1" rIns="97750" wrap="square" tIns="977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138" y="3415973"/>
              <a:ext cx="6715800" cy="128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525" lIns="85525" spcFirstLastPara="1" rIns="85525" wrap="square" tIns="85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45"/>
                <a:buFont typeface="Calibri"/>
                <a:buNone/>
              </a:pPr>
              <a:r>
                <a:rPr b="1" lang="es-CL" sz="2245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Jorge Valenzuela</a:t>
              </a:r>
              <a:endParaRPr b="1" i="0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786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QA/Diseñador</a:t>
              </a:r>
              <a:endParaRPr b="1" i="0" sz="17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257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QA: Verifica la calidad del sistema mediante pruebas;detecta y reporta errores.</a:t>
              </a:r>
              <a:endParaRPr b="1"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83302" lvl="1" marL="183302" marR="0" rtl="0" algn="l">
                <a:lnSpc>
                  <a:spcPct val="90000"/>
                </a:lnSpc>
                <a:spcBef>
                  <a:spcPts val="257"/>
                </a:spcBef>
                <a:spcAft>
                  <a:spcPts val="0"/>
                </a:spcAft>
                <a:buClr>
                  <a:schemeClr val="dk1"/>
                </a:buClr>
                <a:buSzPts val="1711"/>
                <a:buFont typeface="Calibri"/>
                <a:buChar char="•"/>
              </a:pPr>
              <a:r>
                <a:rPr b="1" lang="es-CL" sz="171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Diseñador:Diseña la interfaz y experiencia del usuario;asegura usabilidad y diseño responsivo</a:t>
              </a:r>
              <a:endParaRPr b="1" sz="171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" name="Google Shape;7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588" y="2798125"/>
            <a:ext cx="3182474" cy="318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505234" y="927038"/>
            <a:ext cx="105156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76" name="Google Shape;76;p3"/>
          <p:cNvSpPr/>
          <p:nvPr/>
        </p:nvSpPr>
        <p:spPr>
          <a:xfrm>
            <a:off x="714900" y="1828800"/>
            <a:ext cx="4427400" cy="46524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Stepback enfrenta dificultades para gestionar eficientemente la venta de calzado con inventario propio y dropshipping. La ausencia de una plataforma integrada provoca procesos manuales y fragmentados —como control de stock, pedidos y coordinación con proveedores— generando errores, retrasos y pérdidas. Además, la falta de información en tiempo real limita la supervisión, el análisis de métricas y la toma de decisiones estratégicas. Esto evidencia la necesidad de una solución tecnológica integral que centralice y automatice procesos, mejore la experiencia del cliente y optimice la gestión del negocio.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6467475" y="1110725"/>
            <a:ext cx="5572200" cy="5554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Para enfrentar los desafíos de Stepback, se propone una </a:t>
            </a:r>
            <a:r>
              <a:rPr b="1" lang="es-CL" sz="1100">
                <a:solidFill>
                  <a:schemeClr val="dk1"/>
                </a:solidFill>
              </a:rPr>
              <a:t>plataforma tecnológica integral</a:t>
            </a:r>
            <a:r>
              <a:rPr lang="es-CL" sz="1100">
                <a:solidFill>
                  <a:schemeClr val="dk1"/>
                </a:solidFill>
              </a:rPr>
              <a:t> que centralice y automatice la gestión comercial, mejorando la experiencia del cliente y la eficiencia administrativa.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La solución contempla: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Aplicación web para clientes</a:t>
            </a:r>
            <a:r>
              <a:rPr lang="es-CL" sz="1100">
                <a:solidFill>
                  <a:schemeClr val="dk1"/>
                </a:solidFill>
              </a:rPr>
              <a:t>, con interfaz responsiva que facilite la compra desde cualquier dispositivo.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Aplicación web para administradores</a:t>
            </a:r>
            <a:r>
              <a:rPr lang="es-CL" sz="1100">
                <a:solidFill>
                  <a:schemeClr val="dk1"/>
                </a:solidFill>
              </a:rPr>
              <a:t>, con dashboard en tiempo real para métricas clave y toma de decisiones ágil.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Mantenedores del sistema</a:t>
            </a:r>
            <a:r>
              <a:rPr lang="es-CL" sz="1100">
                <a:solidFill>
                  <a:schemeClr val="dk1"/>
                </a:solidFill>
              </a:rPr>
              <a:t> para gestionar productos, categorías, usuarios, roles, proveedores y pedidos.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Seguridad y notificaciones</a:t>
            </a:r>
            <a:r>
              <a:rPr lang="es-CL" sz="1100">
                <a:solidFill>
                  <a:schemeClr val="dk1"/>
                </a:solidFill>
              </a:rPr>
              <a:t> mediante autenticación, protección de datos y alertas sobre pedidos.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Integración con APIs REST</a:t>
            </a:r>
            <a:r>
              <a:rPr lang="es-CL" sz="1100">
                <a:solidFill>
                  <a:schemeClr val="dk1"/>
                </a:solidFill>
              </a:rPr>
              <a:t> para pagos y proveedores de dropshipping.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Con esta herramienta, Stepback optimizará procesos, reducirá errores y fortalecerá su competitividad en el comercio electrónico de calzado urbano y deportivo.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5269828" y="3613783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614515" y="1367646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</a:t>
            </a: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web integral de comercio electrónico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Stepback que centralice y automatice la gestión de ventas de calzado (stock propio y dropshipping), pedidos, clientes y proveedores, con perfiles diferenciados (cliente/administrador), incorporando un </a:t>
            </a:r>
            <a:r>
              <a:rPr b="1"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 administrativo en tiempo real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apoyar la toma de decisiones, mejorar la experiencia del cliente y fortalecer la competitividad digital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14525" y="3845850"/>
            <a:ext cx="10962900" cy="252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módulos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productos, usuarios,roles, pedidos y proveedores.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flujo completo de compra con carrito y pasarela de pago.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catálogo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proveedores externos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vía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API (dropshipping).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reportes y 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métricas</a:t>
            </a: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clave en tiempo real (ventas, stock, productos más vendidos).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Incluir notificaciones automáticas para clientes y administradores.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usabilidad, seguridad y diseño responsivo.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Cumplir con hitos del cronograma y entregar documentación en plazos establecidos.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s-CL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recursos, priorizando tecnologías de código abierto y controlando costos.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00500" y="382398"/>
            <a:ext cx="119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127025" y="3199338"/>
            <a:ext cx="119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71565" y="518597"/>
            <a:ext cx="10515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837849" y="1389251"/>
            <a:ext cx="10072800" cy="50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 los clientes navegar, buscar y visualizar productos de manera intuitiva.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un carrito de compras con integración a pasarelas de pago seguras 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Administrar usuarios con distintos roles y niveles de permisos.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funcionalidades de autenticación y seguridad (registro, inicio/cierre de sesión, recuperación de contraseña).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Mantener un historial de compras y generar notificaciones internas.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catálogos externos de proveedores vía API para gestión de dropshipping.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reportes y métricas de ventas, productos más vendidos y stock.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una vista diferenciada para </a:t>
            </a: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clientes</a:t>
            </a: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para </a:t>
            </a:r>
            <a:r>
              <a:rPr b="1"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realizará la logística física de entrega de productos (envíos, bodegas o distribución).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gestionará inventario en tiempo real de los proveedores externos, más allá de lo que provean las APIs disponibles.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cubrirá la contabilidad completa de la empresa (solo reportes básicos de ventas).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s-CL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reemplazará sistemas ERP o de gestión de recursos humanos.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pic>
        <p:nvPicPr>
          <p:cNvPr id="98" name="Google Shape;98;p6" title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450" y="36143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 title="43959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200" y="346670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801725" y="1926250"/>
            <a:ext cx="9748800" cy="8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bien existe el usuario cliente y administrador nosotros en </a:t>
            </a:r>
            <a:r>
              <a:rPr i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Stepback Consideramos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los usuarios no registrados como potenciales futuros clientes.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6" title="usuar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0725" y="34666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000" y="1867900"/>
            <a:ext cx="9705975" cy="43243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3722701" y="355125"/>
            <a:ext cx="4746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13" name="Google Shape;113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113" y="1300575"/>
            <a:ext cx="5140499" cy="540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8012" y="1373625"/>
            <a:ext cx="4668875" cy="533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3531600" y="539675"/>
            <a:ext cx="51288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8918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600" y="1296400"/>
            <a:ext cx="5128800" cy="535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