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qBneWHkRLYZEnBiTkluRmtn0H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B1025A-AD89-418A-8129-BB1151FA5F94}">
  <a:tblStyle styleId="{74B1025A-AD89-418A-8129-BB1151FA5F9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dbbcd5469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7dbbcd5469_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407886" y="1398133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Presentación Portafolio </a:t>
            </a:r>
            <a:r>
              <a:rPr lang="es-CL"/>
              <a:t>Título</a:t>
            </a:r>
            <a:br>
              <a:rPr lang="es-CL"/>
            </a:br>
            <a:r>
              <a:rPr lang="es-CL" sz="3200"/>
              <a:t>“</a:t>
            </a:r>
            <a:r>
              <a:rPr i="1" lang="es-CL" sz="2200"/>
              <a:t>SeniorInteract</a:t>
            </a:r>
            <a:r>
              <a:rPr lang="es-CL" sz="3200"/>
              <a:t>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62999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Puente Alto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59" name="Google Shape;159;p9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50" y="2108600"/>
            <a:ext cx="5400675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2225" y="2118125"/>
            <a:ext cx="54006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Hitos Importantes </a:t>
            </a:r>
            <a:endParaRPr/>
          </a:p>
        </p:txBody>
      </p:sp>
      <p:graphicFrame>
        <p:nvGraphicFramePr>
          <p:cNvPr id="167" name="Google Shape;167;p10"/>
          <p:cNvGraphicFramePr/>
          <p:nvPr/>
        </p:nvGraphicFramePr>
        <p:xfrm>
          <a:off x="1708434" y="2356863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AB4EC"/>
                    </a:gs>
                    <a:gs pos="50000">
                      <a:srgbClr val="8DA8E2"/>
                    </a:gs>
                    <a:gs pos="100000">
                      <a:srgbClr val="789BE3"/>
                    </a:gs>
                  </a:gsLst>
                  <a:lin ang="5400000" scaled="0"/>
                </a:gradFill>
                <a:tableStyleId>{74B1025A-AD89-418A-8129-BB1151FA5F94}</a:tableStyleId>
              </a:tblPr>
              <a:tblGrid>
                <a:gridCol w="3217850"/>
                <a:gridCol w="4307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CL" sz="1800" u="none" cap="none" strike="noStrike">
                          <a:solidFill>
                            <a:schemeClr val="dk1"/>
                          </a:solidFill>
                        </a:rPr>
                        <a:t>Nombre Fase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CL" sz="1800" u="none" cap="none" strike="noStrike">
                          <a:solidFill>
                            <a:schemeClr val="dk1"/>
                          </a:solidFill>
                        </a:rPr>
                        <a:t>Fechas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Proyecto aprobado y planificado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11/08/2025 - 20/08/2025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Diseño y documentación validados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21/08/2025 - 03/09/2025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Desarrollo 100% completado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04/09/2025 - 24/11/2025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Sistema probado y validado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25/11/2025 - 28/11/2025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Proyecto entregado y cerrado oficialmente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01/12/2025 - 05/12/2025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995320" y="971300"/>
            <a:ext cx="35889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Costos por Fase </a:t>
            </a: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782325" y="1632575"/>
            <a:ext cx="4014900" cy="318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s-CL" sz="1300">
                <a:solidFill>
                  <a:schemeClr val="dk1"/>
                </a:solidFill>
              </a:rPr>
              <a:t>Costos por Fase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Planificación:</a:t>
            </a:r>
            <a:r>
              <a:rPr lang="es-CL" sz="1100">
                <a:solidFill>
                  <a:schemeClr val="dk1"/>
                </a:solidFill>
              </a:rPr>
              <a:t> $936.000 CLP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Análisis y Diseño:</a:t>
            </a:r>
            <a:r>
              <a:rPr lang="es-CL" sz="1100">
                <a:solidFill>
                  <a:schemeClr val="dk1"/>
                </a:solidFill>
              </a:rPr>
              <a:t> $1.448.000 CLP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Desarrollo:</a:t>
            </a:r>
            <a:r>
              <a:rPr lang="es-CL" sz="1100">
                <a:solidFill>
                  <a:schemeClr val="dk1"/>
                </a:solidFill>
              </a:rPr>
              <a:t> $5.552.000 CLP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Pruebas (QA):</a:t>
            </a:r>
            <a:r>
              <a:rPr lang="es-CL" sz="1100">
                <a:solidFill>
                  <a:schemeClr val="dk1"/>
                </a:solidFill>
              </a:rPr>
              <a:t> $946.000 CLP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Implementación y Cierre:</a:t>
            </a:r>
            <a:r>
              <a:rPr lang="es-CL" sz="1100">
                <a:solidFill>
                  <a:schemeClr val="dk1"/>
                </a:solidFill>
              </a:rPr>
              <a:t> $1.010.000 CLP</a:t>
            </a:r>
            <a:br>
              <a:rPr lang="es-CL" sz="1100">
                <a:solidFill>
                  <a:schemeClr val="dk1"/>
                </a:solidFill>
              </a:rPr>
            </a:br>
            <a:r>
              <a:rPr lang="es-CL" sz="1100">
                <a:solidFill>
                  <a:schemeClr val="dk1"/>
                </a:solidFill>
              </a:rPr>
              <a:t> ➡️ </a:t>
            </a:r>
            <a:r>
              <a:rPr b="1" lang="es-CL" sz="1100">
                <a:solidFill>
                  <a:schemeClr val="dk1"/>
                </a:solidFill>
              </a:rPr>
              <a:t>Total por fases: $9.892.000 CLP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>
            <p:ph type="title"/>
          </p:nvPr>
        </p:nvSpPr>
        <p:spPr>
          <a:xfrm>
            <a:off x="7619395" y="971300"/>
            <a:ext cx="3588900" cy="5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Costos por Rol </a:t>
            </a: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7193400" y="1632575"/>
            <a:ext cx="4014900" cy="3181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</a:rPr>
              <a:t>Costos por Rol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Jefe de Proyecto:</a:t>
            </a:r>
            <a:r>
              <a:rPr lang="es-CL" sz="1100">
                <a:solidFill>
                  <a:schemeClr val="dk1"/>
                </a:solidFill>
              </a:rPr>
              <a:t> $2.224.000 CLP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Analista Programador:</a:t>
            </a:r>
            <a:r>
              <a:rPr lang="es-CL" sz="1100">
                <a:solidFill>
                  <a:schemeClr val="dk1"/>
                </a:solidFill>
              </a:rPr>
              <a:t> $3.690.000 CLP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Administrador de BD (DBA):</a:t>
            </a:r>
            <a:r>
              <a:rPr lang="es-CL" sz="1100">
                <a:solidFill>
                  <a:schemeClr val="dk1"/>
                </a:solidFill>
              </a:rPr>
              <a:t> $1.265.000 CLP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Encargado de QA:</a:t>
            </a:r>
            <a:r>
              <a:rPr lang="es-CL" sz="1100">
                <a:solidFill>
                  <a:schemeClr val="dk1"/>
                </a:solidFill>
              </a:rPr>
              <a:t> $1.452.000 CLP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L" sz="1100">
                <a:solidFill>
                  <a:schemeClr val="dk1"/>
                </a:solidFill>
              </a:rPr>
              <a:t>Diseñador:</a:t>
            </a:r>
            <a:r>
              <a:rPr lang="es-CL" sz="1100">
                <a:solidFill>
                  <a:schemeClr val="dk1"/>
                </a:solidFill>
              </a:rPr>
              <a:t> $1.261.000 CLP</a:t>
            </a:r>
            <a:br>
              <a:rPr lang="es-CL" sz="1100">
                <a:solidFill>
                  <a:schemeClr val="dk1"/>
                </a:solidFill>
              </a:rPr>
            </a:br>
            <a:r>
              <a:rPr lang="es-CL" sz="1100">
                <a:solidFill>
                  <a:schemeClr val="dk1"/>
                </a:solidFill>
              </a:rPr>
              <a:t> ➡️ </a:t>
            </a:r>
            <a:r>
              <a:rPr b="1" lang="es-CL" sz="1100">
                <a:solidFill>
                  <a:schemeClr val="dk1"/>
                </a:solidFill>
              </a:rPr>
              <a:t>Total por roles: $9.892.000 CLP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2720475" y="4981125"/>
            <a:ext cx="6439800" cy="170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300">
                <a:solidFill>
                  <a:schemeClr val="dk1"/>
                </a:solidFill>
              </a:rPr>
              <a:t>El costo total estimado del desarrollo del proyecto asciende a </a:t>
            </a:r>
            <a:r>
              <a:rPr b="1" lang="es-CL" sz="1300">
                <a:solidFill>
                  <a:schemeClr val="dk1"/>
                </a:solidFill>
              </a:rPr>
              <a:t>$9.892.000 CLP</a:t>
            </a:r>
            <a:r>
              <a:rPr lang="es-CL" sz="1300">
                <a:solidFill>
                  <a:schemeClr val="dk1"/>
                </a:solidFill>
              </a:rPr>
              <a:t>.</a:t>
            </a:r>
            <a:br>
              <a:rPr lang="es-CL" sz="1300">
                <a:solidFill>
                  <a:schemeClr val="dk1"/>
                </a:solidFill>
              </a:rPr>
            </a:br>
            <a:r>
              <a:rPr lang="es-CL" sz="1300">
                <a:solidFill>
                  <a:schemeClr val="dk1"/>
                </a:solidFill>
              </a:rPr>
              <a:t> Considerando un </a:t>
            </a:r>
            <a:r>
              <a:rPr b="1" lang="es-CL" sz="1300">
                <a:solidFill>
                  <a:schemeClr val="dk1"/>
                </a:solidFill>
              </a:rPr>
              <a:t>margen de utilidad del 60%</a:t>
            </a:r>
            <a:r>
              <a:rPr lang="es-CL" sz="1300">
                <a:solidFill>
                  <a:schemeClr val="dk1"/>
                </a:solidFill>
              </a:rPr>
              <a:t>, el precio final proyectado para el cliente es de </a:t>
            </a:r>
            <a:r>
              <a:rPr b="1" lang="es-CL" sz="1300">
                <a:solidFill>
                  <a:schemeClr val="dk1"/>
                </a:solidFill>
              </a:rPr>
              <a:t>$15.827.200 CLP</a:t>
            </a:r>
            <a:r>
              <a:rPr lang="es-CL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CL" sz="1300">
                <a:solidFill>
                  <a:schemeClr val="dk1"/>
                </a:solidFill>
              </a:rPr>
              <a:t>Los totales por fase y por rol coinciden, ya que son dos formas complementarias de representar el mismo esfuerzo.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82" name="Google Shape;182;p12"/>
          <p:cNvSpPr txBox="1"/>
          <p:nvPr/>
        </p:nvSpPr>
        <p:spPr>
          <a:xfrm>
            <a:off x="641252" y="1828016"/>
            <a:ext cx="108612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</a:rPr>
              <a:t>🧩 Next.js → Framework de React para desarrollo web full-stack, con SSR y rutas dinámicas.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</a:rPr>
              <a:t>💾 Supabase + PostgreSQL → Base de datos relacional y backend como servicio.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</a:rPr>
              <a:t>🖼️ Cloudinary → Gestión, optimización y entrega de imágenes en la nube.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</a:rPr>
              <a:t>🔐 Supabase Auth → Autenticación y manejo de usuarios integrada con la base de datos.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</a:rPr>
              <a:t>✉️ Resend → Servicio de envío de correos transaccionales y notificaciones.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</a:rPr>
              <a:t>🖼️ lucide-react → Librería de íconos liviana y personalizable para React.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</a:rPr>
              <a:t>🎨 Tailwind CSS → Framework de estilos utility-first para diseño rápido y responsivo.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</a:rPr>
              <a:t>🧩 shadcn/ui → Colección de componentes de interfaz listos para usar con Tailwind.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</a:rPr>
              <a:t>📊 html2canvas + jsPDF → Captura de vistas en el navegador y exportación a PDF.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</a:rPr>
              <a:t>🎥 Daily.co → Plataforma para videollamadas y streaming en tiempo real.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/>
        </p:nvSpPr>
        <p:spPr>
          <a:xfrm>
            <a:off x="609558" y="699121"/>
            <a:ext cx="10515600" cy="105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 </a:t>
            </a:r>
            <a:endParaRPr/>
          </a:p>
        </p:txBody>
      </p:sp>
      <p:sp>
        <p:nvSpPr>
          <p:cNvPr id="188" name="Google Shape;188;p13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</a:rPr>
              <a:t>SeniorInteract es mucho más que un proyecto tecnológico: es una propuesta pensada para acercar a los adultos mayores al mundo digital, fomentando su inclusión, autonomía y bienestar. La plataforma combina herramientas de comunicación en tiempo real, como videollamadas y chats, con recursos de estimulación cognitiva y cultural, adaptados específicamente a sus necesidades.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</a:rPr>
              <a:t>La organización de roles (Administrador, Moderador, Adulto Mayor y Soporte) asegura una experiencia segura, ordenada y personalizable para cada usuario. Además, al apoyarse en tecnologías modernas como Next.js, Supabase y Tailwind CSS, la plataforma es robusta, escalable y confiable.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600">
                <a:solidFill>
                  <a:schemeClr val="dk1"/>
                </a:solidFill>
              </a:rPr>
              <a:t>En conjunto, SeniorInteract no solo ofrece soluciones prácticas a un desafío social real, sino que también crea un espacio digital inclusivo y empático, donde los adultos mayores pueden conectarse, aprender y disfrutar de manera segura y enriquecedora.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3892875" y="881625"/>
            <a:ext cx="7847033" cy="5731236"/>
            <a:chOff x="0" y="0"/>
            <a:chExt cx="6781052" cy="4590130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66134" rotWithShape="0" algn="ctr" dir="5400000" dist="22045">
                <a:srgbClr val="000000">
                  <a:alpha val="62745"/>
                </a:srgbClr>
              </a:outerShdw>
            </a:effectLst>
          </p:spPr>
          <p:txBody>
            <a:bodyPr anchorCtr="0" anchor="ctr" bIns="105800" lIns="105800" spcFirstLastPara="1" rIns="105800" wrap="square" tIns="105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20"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462952" y="0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575" lIns="92575" spcFirstLastPara="1" rIns="92575" wrap="square" tIns="92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30"/>
                <a:buFont typeface="Calibri"/>
                <a:buNone/>
              </a:pPr>
              <a:r>
                <a:rPr lang="es-CL" sz="243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Angel Rojas</a:t>
              </a:r>
              <a:endParaRPr b="0" i="0" sz="24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98401" lvl="1" marL="198401" marR="0" rtl="0" algn="l">
                <a:lnSpc>
                  <a:spcPct val="9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852"/>
                <a:buFont typeface="Calibri"/>
                <a:buChar char="•"/>
              </a:pPr>
              <a:r>
                <a:rPr lang="es-CL" sz="185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programador / Diseñador </a:t>
              </a:r>
              <a:endParaRPr b="0" i="0" sz="185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98401" lvl="1" marL="198401" marR="0" rtl="0" algn="l">
                <a:lnSpc>
                  <a:spcPct val="90000"/>
                </a:lnSpc>
                <a:spcBef>
                  <a:spcPts val="278"/>
                </a:spcBef>
                <a:spcAft>
                  <a:spcPts val="0"/>
                </a:spcAft>
                <a:buClr>
                  <a:schemeClr val="lt1"/>
                </a:buClr>
                <a:buSzPts val="1852"/>
                <a:buFont typeface="Calibri"/>
                <a:buChar char="•"/>
              </a:pPr>
              <a:r>
                <a:rPr lang="es-CL" sz="185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Realizar </a:t>
              </a:r>
              <a:r>
                <a:rPr lang="es-CL" sz="185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análisis</a:t>
              </a:r>
              <a:r>
                <a:rPr lang="es-CL" sz="185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y funcional y </a:t>
              </a:r>
              <a:r>
                <a:rPr lang="es-CL" sz="185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técnico. Desarrollar código de la aplicación según requerimientos. </a:t>
              </a:r>
              <a:r>
                <a:rPr lang="es-CL" sz="185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b="0" i="0" sz="185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278"/>
                </a:spcBef>
                <a:spcAft>
                  <a:spcPts val="0"/>
                </a:spcAft>
                <a:buNone/>
              </a:pPr>
              <a:r>
                <a:t/>
              </a:r>
              <a:endParaRPr sz="185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6749" y="106749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66134" rotWithShape="0" algn="ctr" dir="5400000" dist="22045">
                <a:srgbClr val="000000">
                  <a:alpha val="62745"/>
                </a:srgbClr>
              </a:outerShdw>
            </a:effectLst>
          </p:spPr>
          <p:txBody>
            <a:bodyPr anchorCtr="0" anchor="ctr" bIns="105800" lIns="105800" spcFirstLastPara="1" rIns="105800" wrap="square" tIns="105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174243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66134" rotWithShape="0" algn="ctr" dir="5400000" dist="22045">
                <a:srgbClr val="000000">
                  <a:alpha val="62745"/>
                </a:srgbClr>
              </a:outerShdw>
            </a:effectLst>
          </p:spPr>
          <p:txBody>
            <a:bodyPr anchorCtr="0" anchor="ctr" bIns="105800" lIns="105800" spcFirstLastPara="1" rIns="105800" wrap="square" tIns="105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462952" y="1174243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575" lIns="92575" spcFirstLastPara="1" rIns="92575" wrap="square" tIns="92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30"/>
                <a:buFont typeface="Calibri"/>
                <a:buNone/>
              </a:pPr>
              <a:r>
                <a:rPr lang="es-CL" sz="243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Vicente Sepúlveda</a:t>
              </a:r>
              <a:endParaRPr sz="243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98401" lvl="1" marL="198401" rtl="0" algn="l">
                <a:lnSpc>
                  <a:spcPct val="9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852"/>
                <a:buFont typeface="Calibri"/>
                <a:buChar char="•"/>
              </a:pPr>
              <a:r>
                <a:rPr lang="es-CL" sz="185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 / Diseñador.</a:t>
              </a:r>
              <a:endParaRPr sz="185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98401" lvl="1" marL="198401" rtl="0" algn="l">
                <a:lnSpc>
                  <a:spcPct val="9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852"/>
                <a:buFont typeface="Calibri"/>
                <a:buChar char="•"/>
              </a:pPr>
              <a:r>
                <a:rPr lang="es-CL" sz="185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Liderar y  definir el lineamiento del proyecto.</a:t>
              </a:r>
              <a:endParaRPr b="0" i="0" sz="185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06749" y="1280992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66134" rotWithShape="0" algn="ctr" dir="5400000" dist="22045">
                <a:srgbClr val="000000">
                  <a:alpha val="62745"/>
                </a:srgbClr>
              </a:outerShdw>
            </a:effectLst>
          </p:spPr>
          <p:txBody>
            <a:bodyPr anchorCtr="0" anchor="ctr" bIns="105800" lIns="105800" spcFirstLastPara="1" rIns="105800" wrap="square" tIns="105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348487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66134" rotWithShape="0" algn="ctr" dir="5400000" dist="22045">
                <a:srgbClr val="000000">
                  <a:alpha val="62745"/>
                </a:srgbClr>
              </a:outerShdw>
            </a:effectLst>
          </p:spPr>
          <p:txBody>
            <a:bodyPr anchorCtr="0" anchor="ctr" bIns="105800" lIns="105800" spcFirstLastPara="1" rIns="105800" wrap="square" tIns="105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20"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462952" y="2348487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575" lIns="92575" spcFirstLastPara="1" rIns="92575" wrap="square" tIns="92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30"/>
                <a:buFont typeface="Calibri"/>
                <a:buNone/>
              </a:pPr>
              <a:r>
                <a:rPr lang="es-CL" sz="243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Mariana Mendez </a:t>
              </a:r>
              <a:endParaRPr sz="1620">
                <a:solidFill>
                  <a:schemeClr val="lt1"/>
                </a:solidFill>
              </a:endParaRPr>
            </a:p>
            <a:p>
              <a:pPr indent="-198401" lvl="1" marL="198401" marR="0" rtl="0" algn="l">
                <a:lnSpc>
                  <a:spcPct val="90000"/>
                </a:lnSpc>
                <a:spcBef>
                  <a:spcPts val="278"/>
                </a:spcBef>
                <a:spcAft>
                  <a:spcPts val="0"/>
                </a:spcAft>
                <a:buClr>
                  <a:schemeClr val="lt1"/>
                </a:buClr>
                <a:buSzPts val="1852"/>
                <a:buFont typeface="Calibri"/>
                <a:buChar char="•"/>
              </a:pPr>
              <a:r>
                <a:rPr lang="es-CL" sz="1620">
                  <a:solidFill>
                    <a:schemeClr val="lt1"/>
                  </a:solidFill>
                </a:rPr>
                <a:t>Administradora de base de datos </a:t>
              </a:r>
              <a:endParaRPr sz="1620">
                <a:solidFill>
                  <a:schemeClr val="lt1"/>
                </a:solidFill>
              </a:endParaRPr>
            </a:p>
            <a:p>
              <a:pPr indent="-183705" lvl="1" marL="198401" marR="0" rtl="0" algn="l">
                <a:lnSpc>
                  <a:spcPct val="90000"/>
                </a:lnSpc>
                <a:spcBef>
                  <a:spcPts val="278"/>
                </a:spcBef>
                <a:spcAft>
                  <a:spcPts val="0"/>
                </a:spcAft>
                <a:buClr>
                  <a:schemeClr val="lt1"/>
                </a:buClr>
                <a:buSzPts val="1620"/>
                <a:buChar char="•"/>
              </a:pPr>
              <a:r>
                <a:rPr lang="es-CL" sz="1620">
                  <a:solidFill>
                    <a:schemeClr val="lt1"/>
                  </a:solidFill>
                </a:rPr>
                <a:t>Diseñar y administrar la base de datos </a:t>
              </a:r>
              <a:endParaRPr sz="1620">
                <a:solidFill>
                  <a:schemeClr val="lt1"/>
                </a:solidFill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06749" y="2455236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66134" rotWithShape="0" algn="ctr" dir="5400000" dist="22045">
                <a:srgbClr val="000000">
                  <a:alpha val="62745"/>
                </a:srgbClr>
              </a:outerShdw>
            </a:effectLst>
          </p:spPr>
          <p:txBody>
            <a:bodyPr anchorCtr="0" anchor="ctr" bIns="105800" lIns="105800" spcFirstLastPara="1" rIns="105800" wrap="square" tIns="105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352273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66134" rotWithShape="0" algn="ctr" dir="5400000" dist="22045">
                <a:srgbClr val="000000">
                  <a:alpha val="62745"/>
                </a:srgbClr>
              </a:outerShdw>
            </a:effectLst>
          </p:spPr>
          <p:txBody>
            <a:bodyPr anchorCtr="0" anchor="ctr" bIns="105800" lIns="105800" spcFirstLastPara="1" rIns="105800" wrap="square" tIns="105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20"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462952" y="3522730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2575" lIns="92575" spcFirstLastPara="1" rIns="92575" wrap="square" tIns="92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30"/>
                <a:buFont typeface="Calibri"/>
                <a:buNone/>
              </a:pPr>
              <a:r>
                <a:rPr lang="es-CL" sz="243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Benjamin Hidalgo</a:t>
              </a:r>
              <a:endParaRPr b="0" i="0" sz="243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98401" lvl="1" marL="198401" marR="0" rtl="0" algn="l">
                <a:lnSpc>
                  <a:spcPct val="90000"/>
                </a:lnSpc>
                <a:spcBef>
                  <a:spcPts val="851"/>
                </a:spcBef>
                <a:spcAft>
                  <a:spcPts val="0"/>
                </a:spcAft>
                <a:buClr>
                  <a:schemeClr val="lt1"/>
                </a:buClr>
                <a:buSzPts val="1852"/>
                <a:buFont typeface="Calibri"/>
                <a:buChar char="•"/>
              </a:pPr>
              <a:r>
                <a:rPr lang="es-CL" sz="185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Encargado de calidad y </a:t>
              </a:r>
              <a:r>
                <a:rPr lang="es-CL" sz="185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Testing </a:t>
              </a:r>
              <a:endParaRPr b="0" i="0" sz="185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98401" lvl="1" marL="198401" marR="0" rtl="0" algn="l">
                <a:lnSpc>
                  <a:spcPct val="90000"/>
                </a:lnSpc>
                <a:spcBef>
                  <a:spcPts val="278"/>
                </a:spcBef>
                <a:spcAft>
                  <a:spcPts val="0"/>
                </a:spcAft>
                <a:buClr>
                  <a:schemeClr val="lt1"/>
                </a:buClr>
                <a:buSzPts val="1852"/>
                <a:buFont typeface="Calibri"/>
                <a:buChar char="•"/>
              </a:pPr>
              <a:r>
                <a:rPr lang="es-CL" sz="185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Diseñar y planificar sistemas de pruebas</a:t>
              </a:r>
              <a:endParaRPr b="0" i="0" sz="185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6749" y="3629480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66134" rotWithShape="0" algn="ctr" dir="5400000" dist="22045">
                <a:srgbClr val="000000">
                  <a:alpha val="62745"/>
                </a:srgbClr>
              </a:outerShdw>
            </a:effectLst>
          </p:spPr>
          <p:txBody>
            <a:bodyPr anchorCtr="0" anchor="ctr" bIns="105800" lIns="105800" spcFirstLastPara="1" rIns="105800" wrap="square" tIns="1058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20"/>
            </a:p>
          </p:txBody>
        </p:sp>
      </p:grpSp>
      <p:pic>
        <p:nvPicPr>
          <p:cNvPr id="104" name="Google Shape;104;p2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6375" y="1174052"/>
            <a:ext cx="1582625" cy="94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 title="imag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875" y="5543225"/>
            <a:ext cx="1069625" cy="10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725659" y="1110713"/>
            <a:ext cx="10515600" cy="71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714909" y="2169769"/>
            <a:ext cx="4427360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Muchos adultos mayores tienen dificultades para desenvolverse en entornos digitales, ya que las plataformas actuales no consideran sus necesidades de accesibilidad ni usabilidad. Esto limita sus oportunidades de interacción social y aprendizaje, generando riesgos de aislamiento, pérdida de motivación y deterioro cognitivo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912079" y="2177325"/>
            <a:ext cx="46413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desarrollará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llamada SeniorInteract la cual plantea una plataforma web inclusiva y segura que integra videollamadas, chats en tiempo real, juegos cognitivos y contenidos culturales. Su diseño intuitivo y accesible busca promover la socialización, el aprendizaje continuo y el bienestar emocional, aportando a la inclusión digital de los adultos mayores.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614465" y="1646671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 implementar una plataforma web accesible y segura que promueva la interacción social, el aprendizaje y la recreación de adultos mayores, reduciendo las brechas digitales y fomentando su inclusión social y bienestar.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614525" y="4070949"/>
            <a:ext cx="10962900" cy="2236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CL" sz="1200">
                <a:solidFill>
                  <a:schemeClr val="dk1"/>
                </a:solidFill>
              </a:rPr>
              <a:t>Implementar módulos funcionales que integren </a:t>
            </a:r>
            <a:r>
              <a:rPr b="1" lang="es-CL" sz="1200">
                <a:solidFill>
                  <a:schemeClr val="dk1"/>
                </a:solidFill>
              </a:rPr>
              <a:t>videollamadas, chats en tiempo real, juegos cognitivos y contenidos culturales</a:t>
            </a:r>
            <a:r>
              <a:rPr lang="es-CL" sz="1200">
                <a:solidFill>
                  <a:schemeClr val="dk1"/>
                </a:solidFill>
              </a:rPr>
              <a:t> adaptados a las necesidades de los adultos mayores.</a:t>
            </a:r>
            <a:br>
              <a:rPr lang="es-CL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CL" sz="1200">
                <a:solidFill>
                  <a:schemeClr val="dk1"/>
                </a:solidFill>
              </a:rPr>
              <a:t>Diseñar una interfaz </a:t>
            </a:r>
            <a:r>
              <a:rPr b="1" lang="es-CL" sz="1200">
                <a:solidFill>
                  <a:schemeClr val="dk1"/>
                </a:solidFill>
              </a:rPr>
              <a:t>intuitiva, personalizable y accesible</a:t>
            </a:r>
            <a:r>
              <a:rPr lang="es-CL" sz="1200">
                <a:solidFill>
                  <a:schemeClr val="dk1"/>
                </a:solidFill>
              </a:rPr>
              <a:t>, considerando ajustes de contraste, tipografía y tamaño de fuente para facilitar su uso.</a:t>
            </a:r>
            <a:br>
              <a:rPr lang="es-CL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CL" sz="1200">
                <a:solidFill>
                  <a:schemeClr val="dk1"/>
                </a:solidFill>
              </a:rPr>
              <a:t>Incorporar un sistema de </a:t>
            </a:r>
            <a:r>
              <a:rPr b="1" lang="es-CL" sz="1200">
                <a:solidFill>
                  <a:schemeClr val="dk1"/>
                </a:solidFill>
              </a:rPr>
              <a:t>autenticación segura con validación de RUT y roles diferenciados</a:t>
            </a:r>
            <a:r>
              <a:rPr lang="es-CL" sz="1200">
                <a:solidFill>
                  <a:schemeClr val="dk1"/>
                </a:solidFill>
              </a:rPr>
              <a:t> (Administrador, Moderador, Adulto Mayor).</a:t>
            </a:r>
            <a:br>
              <a:rPr lang="es-CL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CL" sz="1200">
                <a:solidFill>
                  <a:schemeClr val="dk1"/>
                </a:solidFill>
              </a:rPr>
              <a:t>Garantizar la </a:t>
            </a:r>
            <a:r>
              <a:rPr b="1" lang="es-CL" sz="1200">
                <a:solidFill>
                  <a:schemeClr val="dk1"/>
                </a:solidFill>
              </a:rPr>
              <a:t>gestión centralizada de usuarios, actividades y reportes</a:t>
            </a:r>
            <a:r>
              <a:rPr lang="es-CL" sz="1200">
                <a:solidFill>
                  <a:schemeClr val="dk1"/>
                </a:solidFill>
              </a:rPr>
              <a:t>, facilitando la supervisión y control del sistema.</a:t>
            </a:r>
            <a:br>
              <a:rPr lang="es-CL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CL" sz="1200">
                <a:solidFill>
                  <a:schemeClr val="dk1"/>
                </a:solidFill>
              </a:rPr>
              <a:t>Realizar pruebas de </a:t>
            </a:r>
            <a:r>
              <a:rPr b="1" lang="es-CL" sz="1200">
                <a:solidFill>
                  <a:schemeClr val="dk1"/>
                </a:solidFill>
              </a:rPr>
              <a:t>usabilidad y accesibilidad con usuarios reales</a:t>
            </a:r>
            <a:r>
              <a:rPr lang="es-CL" sz="1200">
                <a:solidFill>
                  <a:schemeClr val="dk1"/>
                </a:solidFill>
              </a:rPr>
              <a:t>, asegurando la calidad, robustez y confiabilidad de la plataforma.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7000" y="1000173"/>
            <a:ext cx="1193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7000" y="3424450"/>
            <a:ext cx="1193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810065" y="809447"/>
            <a:ext cx="10515600" cy="75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27" name="Google Shape;127;p5"/>
          <p:cNvSpPr txBox="1"/>
          <p:nvPr/>
        </p:nvSpPr>
        <p:spPr>
          <a:xfrm>
            <a:off x="914375" y="1664800"/>
            <a:ext cx="10072800" cy="6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una plataforma web responsiva.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Implementación de módulos principales: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Autenticación y gestión de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Videollamadas grupales mediante integración con Daily.co.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 en tiempo real con soporte para texto, emojis y archivos básicos.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Juegos cognitivos y didácticos orientados a adultos mayores.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actividades y eventos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Panel de administración y moderación de usuarios y contenidos.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Generación de reportes básicos.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de interfaces accesibles y amigables, aplicando principios de usabilidad para adultos mayores.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de servicios en la nube.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de manuales y capacitación básica a administradores y moderadores del sistema.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dbbcd5469_3_8"/>
          <p:cNvSpPr txBox="1"/>
          <p:nvPr>
            <p:ph type="title"/>
          </p:nvPr>
        </p:nvSpPr>
        <p:spPr>
          <a:xfrm>
            <a:off x="810065" y="809447"/>
            <a:ext cx="105156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33" name="Google Shape;133;g37dbbcd5469_3_8"/>
          <p:cNvSpPr txBox="1"/>
          <p:nvPr/>
        </p:nvSpPr>
        <p:spPr>
          <a:xfrm>
            <a:off x="914374" y="1664801"/>
            <a:ext cx="100728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</a:t>
            </a: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Sistema: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móviles nativas (Android/iOS).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Integración con redes sociales externas (Facebook, Instagram, WhatsApp).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comercio electrónico o pasarelas de pago.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avanzadas de inteligencia artificial (chatbots, asistentes virtuales).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Integraciones con sistemas de salud u organismos externos.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Usuarios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</a:rPr>
              <a:t>👴 </a:t>
            </a:r>
            <a:r>
              <a:rPr b="1" lang="es-CL" sz="1700">
                <a:solidFill>
                  <a:schemeClr val="dk1"/>
                </a:solidFill>
              </a:rPr>
              <a:t>Adulto</a:t>
            </a:r>
            <a:r>
              <a:rPr lang="es-CL" sz="1700">
                <a:solidFill>
                  <a:schemeClr val="dk1"/>
                </a:solidFill>
              </a:rPr>
              <a:t> → Usuario estándar de la plataforma; puede participar en actividades, juegos y reuniones, además de visualizar contenido disponible y ajustar sus preferencias personales como tamaño de fuente y notificaciones.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</a:rPr>
              <a:t>🛡️ </a:t>
            </a:r>
            <a:r>
              <a:rPr b="1" lang="es-CL" sz="1700">
                <a:solidFill>
                  <a:schemeClr val="dk1"/>
                </a:solidFill>
              </a:rPr>
              <a:t>Moderador</a:t>
            </a:r>
            <a:r>
              <a:rPr lang="es-CL" sz="1700">
                <a:solidFill>
                  <a:schemeClr val="dk1"/>
                </a:solidFill>
              </a:rPr>
              <a:t> → Usuario con permisos de supervisión; puede aprobar o denegar inscripciones, moderar contenido y comentarios, y acceder a reportes de participación dentro de su área de gestión.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</a:rPr>
              <a:t>👑 </a:t>
            </a:r>
            <a:r>
              <a:rPr b="1" lang="es-CL" sz="1700">
                <a:solidFill>
                  <a:schemeClr val="dk1"/>
                </a:solidFill>
              </a:rPr>
              <a:t>Administrador</a:t>
            </a:r>
            <a:r>
              <a:rPr lang="es-CL" sz="1700">
                <a:solidFill>
                  <a:schemeClr val="dk1"/>
                </a:solidFill>
              </a:rPr>
              <a:t> → Usuario con control completo de la plataforma; gestiona todos los módulos, realiza operaciones CRUD sobre cualquier registro, audita acciones y accede a métricas y reportes completos.</a:t>
            </a:r>
            <a:br>
              <a:rPr lang="es-CL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</a:rPr>
              <a:t>🎫 </a:t>
            </a:r>
            <a:r>
              <a:rPr b="1" lang="es-CL" sz="1700">
                <a:solidFill>
                  <a:schemeClr val="dk1"/>
                </a:solidFill>
              </a:rPr>
              <a:t>Soporte Técnico</a:t>
            </a:r>
            <a:r>
              <a:rPr lang="es-CL" sz="1700">
                <a:solidFill>
                  <a:schemeClr val="dk1"/>
                </a:solidFill>
              </a:rPr>
              <a:t> </a:t>
            </a:r>
            <a:r>
              <a:rPr lang="es-CL" sz="1700">
                <a:solidFill>
                  <a:schemeClr val="dk1"/>
                </a:solidFill>
              </a:rPr>
              <a:t>→ </a:t>
            </a:r>
            <a:r>
              <a:rPr lang="es-CL" sz="1700">
                <a:solidFill>
                  <a:schemeClr val="dk1"/>
                </a:solidFill>
              </a:rPr>
              <a:t>Usuario encargado de asistencia e incidencias; gestiona tickets, brinda ayuda a usuarios y moderadores, pero no tiene acceso completo a las operaciones administrativas del sistema.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🔐 Inicio de sesión → Acceso seguro al sistema para usuarios registrados.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📝 Registro de usuarios → Permite que nuevos usuarios se unan a la plataforma.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🧑‍🤝‍🧑 Gestión de roles → Define permisos y jerarquías dentro del sistema.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👤 Mantenedor de usuarios → Administración completa de la información de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📅 Mantenedor de actividades → Creación y gestión de actividades y eventos.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🎥 Videollamadas grupales → Comunicación en tiempo real entre múltiples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 Reportes de participación → Generación de métricas para seguimiento y control.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-752648" y="1054561"/>
            <a:ext cx="10515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5" y="1848350"/>
            <a:ext cx="5400675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4575" y="1829300"/>
            <a:ext cx="54006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