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Bricolage Grotesque Semi-Bold" charset="1" panose="020B0605040402000204"/>
      <p:regular r:id="rId26"/>
    </p:embeddedFont>
    <p:embeddedFont>
      <p:font typeface="Andika" charset="1" panose="02000000000000000000"/>
      <p:regular r:id="rId27"/>
    </p:embeddedFont>
    <p:embeddedFont>
      <p:font typeface="Bricolage Grotesque" charset="1" panose="020B0605040402000204"/>
      <p:regular r:id="rId28"/>
    </p:embeddedFont>
    <p:embeddedFont>
      <p:font typeface="Bricolage Grotesque Bold" charset="1" panose="020B0605040402000204"/>
      <p:regular r:id="rId29"/>
    </p:embeddedFont>
    <p:embeddedFont>
      <p:font typeface="Source Sans Pro Bold" charset="1" panose="020B0703030403020204"/>
      <p:regular r:id="rId30"/>
    </p:embeddedFont>
    <p:embeddedFont>
      <p:font typeface="Source Sans Pro" charset="1" panose="020B0503030403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32.png" Type="http://schemas.openxmlformats.org/officeDocument/2006/relationships/image"/><Relationship Id="rId19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jpe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24222">
            <a:off x="-2524262" y="-2295525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1103">
            <a:off x="-482336" y="1479953"/>
            <a:ext cx="1153194" cy="2832110"/>
          </a:xfrm>
          <a:custGeom>
            <a:avLst/>
            <a:gdLst/>
            <a:ahLst/>
            <a:cxnLst/>
            <a:rect r="r" b="b" t="t" l="l"/>
            <a:pathLst>
              <a:path h="2832110" w="1153194">
                <a:moveTo>
                  <a:pt x="0" y="0"/>
                </a:moveTo>
                <a:lnTo>
                  <a:pt x="1153194" y="0"/>
                </a:lnTo>
                <a:lnTo>
                  <a:pt x="1153194" y="2832110"/>
                </a:lnTo>
                <a:lnTo>
                  <a:pt x="0" y="2832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05929" y="5465993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98994" y="3821358"/>
            <a:ext cx="4182770" cy="4114800"/>
          </a:xfrm>
          <a:custGeom>
            <a:avLst/>
            <a:gdLst/>
            <a:ahLst/>
            <a:cxnLst/>
            <a:rect r="r" b="b" t="t" l="l"/>
            <a:pathLst>
              <a:path h="4114800" w="418277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22568" y="2888531"/>
            <a:ext cx="11442864" cy="207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7"/>
              </a:lnSpc>
            </a:pPr>
            <a:r>
              <a:rPr lang="en-US" sz="17134" b="true">
                <a:solidFill>
                  <a:srgbClr val="FF3131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Meetings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07367" y="4930353"/>
            <a:ext cx="8873266" cy="3024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4"/>
              </a:lnSpc>
            </a:pPr>
            <a:r>
              <a:rPr lang="en-US" sz="4310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Branco Molina</a:t>
            </a:r>
          </a:p>
          <a:p>
            <a:pPr algn="ctr">
              <a:lnSpc>
                <a:spcPts val="6034"/>
              </a:lnSpc>
            </a:pPr>
            <a:r>
              <a:rPr lang="en-US" sz="4310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Cristobal Cona </a:t>
            </a:r>
          </a:p>
          <a:p>
            <a:pPr algn="ctr">
              <a:lnSpc>
                <a:spcPts val="6034"/>
              </a:lnSpc>
            </a:pPr>
            <a:r>
              <a:rPr lang="en-US" sz="4310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Lucas Antil</a:t>
            </a:r>
          </a:p>
          <a:p>
            <a:pPr algn="ctr">
              <a:lnSpc>
                <a:spcPts val="6034"/>
              </a:lnSpc>
            </a:pPr>
            <a:r>
              <a:rPr lang="en-US" sz="4310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Joan Garcés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29972" y="1583812"/>
            <a:ext cx="4228056" cy="58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3"/>
              </a:lnSpc>
            </a:pPr>
            <a:r>
              <a:rPr lang="en-US" sz="3331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Entregables Clave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Acta de constitución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7386" y="3677861"/>
            <a:ext cx="11250076" cy="36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7"/>
              </a:lnSpc>
            </a:pPr>
            <a:r>
              <a:rPr lang="en-US" sz="2767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Aplicación Web Funcional: La plataforma principal para los usuarios.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1104" y="5183807"/>
            <a:ext cx="14084561" cy="36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7"/>
              </a:lnSpc>
            </a:pPr>
            <a:r>
              <a:rPr lang="en-US" sz="2767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Aplicación de Escritorio para Administrador: Herramienta para la gestión del sistema.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39600" y="6692379"/>
            <a:ext cx="12731015" cy="36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7"/>
              </a:lnSpc>
            </a:pPr>
            <a:r>
              <a:rPr lang="en-US" sz="2767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Documentación Completa: Manuales de usuario, técnicos y de arquitectura.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2888" y="8200951"/>
            <a:ext cx="5390017" cy="36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7"/>
              </a:lnSpc>
            </a:pPr>
            <a:r>
              <a:rPr lang="en-US" sz="2767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Código Fuente y Bases de Datos.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24222">
            <a:off x="-2524262" y="-2295525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1103">
            <a:off x="-482336" y="1479953"/>
            <a:ext cx="1153194" cy="2832110"/>
          </a:xfrm>
          <a:custGeom>
            <a:avLst/>
            <a:gdLst/>
            <a:ahLst/>
            <a:cxnLst/>
            <a:rect r="r" b="b" t="t" l="l"/>
            <a:pathLst>
              <a:path h="2832110" w="1153194">
                <a:moveTo>
                  <a:pt x="0" y="0"/>
                </a:moveTo>
                <a:lnTo>
                  <a:pt x="1153194" y="0"/>
                </a:lnTo>
                <a:lnTo>
                  <a:pt x="1153194" y="2832110"/>
                </a:lnTo>
                <a:lnTo>
                  <a:pt x="0" y="2832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82354" y="721102"/>
            <a:ext cx="12990706" cy="129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</a:pPr>
            <a:r>
              <a:rPr lang="en-US" sz="5603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Requerimientos del sistema Meetings App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278" y="2140708"/>
            <a:ext cx="6688520" cy="76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3"/>
              </a:lnSpc>
            </a:pPr>
            <a:r>
              <a:rPr lang="en-US" sz="1831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Requerimientos Funcionales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Videollamadas de alta calidad (audio y video estables).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Traducción en tiempo real con subtítulos automáticos (núcleo del sistema).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Generación de informes resumidos de reuniones (solo para usuarios suscriptores).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Gestión de usuarios y perfiles (autenticación, roles, sesiones).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Mantenedores del sistema (usuarios, perfiles, salas, idiomas, planes de suscripción, notificaciones, integraciones, configuración).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Reportes con filtros y exportación a PDF/XLS.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Notificaciones a usuarios vía correo electrónico.</a:t>
            </a:r>
          </a:p>
          <a:p>
            <a:pPr algn="l">
              <a:lnSpc>
                <a:spcPts val="2563"/>
              </a:lnSpc>
            </a:pPr>
          </a:p>
          <a:p>
            <a:pPr algn="l" marL="395373" indent="-197687" lvl="1">
              <a:lnSpc>
                <a:spcPts val="2563"/>
              </a:lnSpc>
              <a:buFont typeface="Arial"/>
              <a:buChar char="•"/>
            </a:pPr>
            <a:r>
              <a:rPr lang="en-US" sz="18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Integración con pasarela de pagos (MercadoPago / Transbank).</a:t>
            </a:r>
          </a:p>
          <a:p>
            <a:pPr algn="l">
              <a:lnSpc>
                <a:spcPts val="116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362723" y="1963310"/>
            <a:ext cx="6269299" cy="819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3"/>
              </a:lnSpc>
            </a:pPr>
            <a:r>
              <a:rPr lang="en-US" sz="2231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Requerimientos No Funcionales</a:t>
            </a:r>
          </a:p>
          <a:p>
            <a:pPr algn="l">
              <a:lnSpc>
                <a:spcPts val="3123"/>
              </a:lnSpc>
            </a:pPr>
          </a:p>
          <a:p>
            <a:pPr algn="l" marL="481730" indent="-240865" lvl="1">
              <a:lnSpc>
                <a:spcPts val="3123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Rendimiento: Traducción con latencia menor a 3 segundos.</a:t>
            </a:r>
          </a:p>
          <a:p>
            <a:pPr algn="l">
              <a:lnSpc>
                <a:spcPts val="3123"/>
              </a:lnSpc>
            </a:pPr>
          </a:p>
          <a:p>
            <a:pPr algn="l" marL="481730" indent="-240865" lvl="1">
              <a:lnSpc>
                <a:spcPts val="3123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Seguridad: Cifrado end-to-end, enmascaramiento de claves, cumplimiento de normativas (GDPR, CCPA).</a:t>
            </a:r>
          </a:p>
          <a:p>
            <a:pPr algn="l">
              <a:lnSpc>
                <a:spcPts val="3123"/>
              </a:lnSpc>
            </a:pPr>
          </a:p>
          <a:p>
            <a:pPr algn="l" marL="481730" indent="-240865" lvl="1">
              <a:lnSpc>
                <a:spcPts val="3123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Usabilidad: Interfaz intuitiva, responsiva y fácil de usar en web/escritorio.</a:t>
            </a:r>
          </a:p>
          <a:p>
            <a:pPr algn="l">
              <a:lnSpc>
                <a:spcPts val="3123"/>
              </a:lnSpc>
            </a:pPr>
          </a:p>
          <a:p>
            <a:pPr algn="l" marL="481730" indent="-240865" lvl="1">
              <a:lnSpc>
                <a:spcPts val="3123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Disponibilidad: 99.5% en horario laboral.</a:t>
            </a:r>
          </a:p>
          <a:p>
            <a:pPr algn="l">
              <a:lnSpc>
                <a:spcPts val="3123"/>
              </a:lnSpc>
            </a:pPr>
          </a:p>
          <a:p>
            <a:pPr algn="l" marL="481730" indent="-240865" lvl="1">
              <a:lnSpc>
                <a:spcPts val="3123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Escalabilidad: Soporte para usuarios concurrentes, con capacidad de crecimiento.</a:t>
            </a:r>
          </a:p>
          <a:p>
            <a:pPr algn="l">
              <a:lnSpc>
                <a:spcPts val="3123"/>
              </a:lnSpc>
            </a:pPr>
          </a:p>
          <a:p>
            <a:pPr algn="l" marL="481730" indent="-240865" lvl="1">
              <a:lnSpc>
                <a:spcPts val="3123"/>
              </a:lnSpc>
              <a:buFont typeface="Arial"/>
              <a:buChar char="•"/>
            </a:pPr>
            <a:r>
              <a:rPr lang="en-US" sz="22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Mantenibilidad: Arquitectura en capas y código documentado.</a:t>
            </a:r>
          </a:p>
          <a:p>
            <a:pPr algn="l">
              <a:lnSpc>
                <a:spcPts val="312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6398" y="17386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Caso de uso 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746506" y="1217068"/>
          <a:ext cx="6486525" cy="3352800"/>
        </p:xfrm>
        <a:graphic>
          <a:graphicData uri="http://schemas.openxmlformats.org/presentationml/2006/ole">
            <p:oleObj imgW="7772400" imgH="4648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6398" y="17386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Caso de uso 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746506" y="1217068"/>
          <a:ext cx="6486525" cy="3352800"/>
        </p:xfrm>
        <a:graphic>
          <a:graphicData uri="http://schemas.openxmlformats.org/presentationml/2006/ole">
            <p:oleObj imgW="7772400" imgH="4648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24222">
            <a:off x="-2524262" y="-2295525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1103">
            <a:off x="-482336" y="1479953"/>
            <a:ext cx="1153194" cy="2832110"/>
          </a:xfrm>
          <a:custGeom>
            <a:avLst/>
            <a:gdLst/>
            <a:ahLst/>
            <a:cxnLst/>
            <a:rect r="r" b="b" t="t" l="l"/>
            <a:pathLst>
              <a:path h="2832110" w="1153194">
                <a:moveTo>
                  <a:pt x="0" y="0"/>
                </a:moveTo>
                <a:lnTo>
                  <a:pt x="1153194" y="0"/>
                </a:lnTo>
                <a:lnTo>
                  <a:pt x="1153194" y="2832110"/>
                </a:lnTo>
                <a:lnTo>
                  <a:pt x="0" y="2832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56299" y="2131650"/>
            <a:ext cx="8451140" cy="8155350"/>
          </a:xfrm>
          <a:custGeom>
            <a:avLst/>
            <a:gdLst/>
            <a:ahLst/>
            <a:cxnLst/>
            <a:rect r="r" b="b" t="t" l="l"/>
            <a:pathLst>
              <a:path h="8155350" w="8451140">
                <a:moveTo>
                  <a:pt x="0" y="0"/>
                </a:moveTo>
                <a:lnTo>
                  <a:pt x="8451140" y="0"/>
                </a:lnTo>
                <a:lnTo>
                  <a:pt x="8451140" y="8155350"/>
                </a:lnTo>
                <a:lnTo>
                  <a:pt x="0" y="815535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8736" y="735289"/>
            <a:ext cx="16010529" cy="139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4"/>
              </a:lnSpc>
            </a:pPr>
            <a:r>
              <a:rPr lang="en-US" sz="114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Mockups en Figma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50392" y="4724107"/>
            <a:ext cx="6269299" cy="212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Página Inicial de Meetings App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Diseño elegante y simple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Basada en el color verde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Introducción a la aplicación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24222">
            <a:off x="-2524262" y="-2295525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1103">
            <a:off x="-482336" y="1479953"/>
            <a:ext cx="1153194" cy="2832110"/>
          </a:xfrm>
          <a:custGeom>
            <a:avLst/>
            <a:gdLst/>
            <a:ahLst/>
            <a:cxnLst/>
            <a:rect r="r" b="b" t="t" l="l"/>
            <a:pathLst>
              <a:path h="2832110" w="1153194">
                <a:moveTo>
                  <a:pt x="0" y="0"/>
                </a:moveTo>
                <a:lnTo>
                  <a:pt x="1153194" y="0"/>
                </a:lnTo>
                <a:lnTo>
                  <a:pt x="1153194" y="2832110"/>
                </a:lnTo>
                <a:lnTo>
                  <a:pt x="0" y="2832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98607" y="4114800"/>
            <a:ext cx="8994098" cy="6172200"/>
          </a:xfrm>
          <a:custGeom>
            <a:avLst/>
            <a:gdLst/>
            <a:ahLst/>
            <a:cxnLst/>
            <a:rect r="r" b="b" t="t" l="l"/>
            <a:pathLst>
              <a:path h="6172200" w="8994098">
                <a:moveTo>
                  <a:pt x="0" y="0"/>
                </a:moveTo>
                <a:lnTo>
                  <a:pt x="8994099" y="0"/>
                </a:lnTo>
                <a:lnTo>
                  <a:pt x="899409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435450" y="4114800"/>
            <a:ext cx="7053943" cy="6172200"/>
          </a:xfrm>
          <a:custGeom>
            <a:avLst/>
            <a:gdLst/>
            <a:ahLst/>
            <a:cxnLst/>
            <a:rect r="r" b="b" t="t" l="l"/>
            <a:pathLst>
              <a:path h="6172200" w="7053943">
                <a:moveTo>
                  <a:pt x="0" y="0"/>
                </a:moveTo>
                <a:lnTo>
                  <a:pt x="7053943" y="0"/>
                </a:lnTo>
                <a:lnTo>
                  <a:pt x="7053943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8736" y="735289"/>
            <a:ext cx="16010529" cy="139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4"/>
              </a:lnSpc>
            </a:pPr>
            <a:r>
              <a:rPr lang="en-US" sz="114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Mockups en Figma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34917" y="2180744"/>
            <a:ext cx="6269299" cy="158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Inicio de sesión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Registro de nuevos usuarios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Interfaz clara y intuitiva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13866" y="2180744"/>
            <a:ext cx="6269299" cy="158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Información requerida visible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Incentivaciones en pantalla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Información adicional opcional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24222">
            <a:off x="-2524262" y="-2295525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1103">
            <a:off x="-482336" y="1479953"/>
            <a:ext cx="1153194" cy="2832110"/>
          </a:xfrm>
          <a:custGeom>
            <a:avLst/>
            <a:gdLst/>
            <a:ahLst/>
            <a:cxnLst/>
            <a:rect r="r" b="b" t="t" l="l"/>
            <a:pathLst>
              <a:path h="2832110" w="1153194">
                <a:moveTo>
                  <a:pt x="0" y="0"/>
                </a:moveTo>
                <a:lnTo>
                  <a:pt x="1153194" y="0"/>
                </a:lnTo>
                <a:lnTo>
                  <a:pt x="1153194" y="2832110"/>
                </a:lnTo>
                <a:lnTo>
                  <a:pt x="0" y="2832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48453" y="2696582"/>
            <a:ext cx="10535808" cy="7243368"/>
          </a:xfrm>
          <a:custGeom>
            <a:avLst/>
            <a:gdLst/>
            <a:ahLst/>
            <a:cxnLst/>
            <a:rect r="r" b="b" t="t" l="l"/>
            <a:pathLst>
              <a:path h="7243368" w="10535808">
                <a:moveTo>
                  <a:pt x="0" y="0"/>
                </a:moveTo>
                <a:lnTo>
                  <a:pt x="10535809" y="0"/>
                </a:lnTo>
                <a:lnTo>
                  <a:pt x="10535809" y="7243369"/>
                </a:lnTo>
                <a:lnTo>
                  <a:pt x="0" y="724336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8736" y="735289"/>
            <a:ext cx="16010529" cy="139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4"/>
              </a:lnSpc>
            </a:pPr>
            <a:r>
              <a:rPr lang="en-US" sz="114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Mockups en Figma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84262" y="3093433"/>
            <a:ext cx="6269299" cy="479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Diseño de la aplicación dentro de la comunidad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Creación de diferentes canales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Asignación de Roles por Usuario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Canales de Reunión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Creación de Reuniones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Interfaz siempre visual en pantalla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24222">
            <a:off x="-2524262" y="-2295525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1103">
            <a:off x="-482336" y="1479953"/>
            <a:ext cx="1153194" cy="2832110"/>
          </a:xfrm>
          <a:custGeom>
            <a:avLst/>
            <a:gdLst/>
            <a:ahLst/>
            <a:cxnLst/>
            <a:rect r="r" b="b" t="t" l="l"/>
            <a:pathLst>
              <a:path h="2832110" w="1153194">
                <a:moveTo>
                  <a:pt x="0" y="0"/>
                </a:moveTo>
                <a:lnTo>
                  <a:pt x="1153194" y="0"/>
                </a:lnTo>
                <a:lnTo>
                  <a:pt x="1153194" y="2832110"/>
                </a:lnTo>
                <a:lnTo>
                  <a:pt x="0" y="2832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48453" y="2696582"/>
            <a:ext cx="10535808" cy="7243368"/>
          </a:xfrm>
          <a:custGeom>
            <a:avLst/>
            <a:gdLst/>
            <a:ahLst/>
            <a:cxnLst/>
            <a:rect r="r" b="b" t="t" l="l"/>
            <a:pathLst>
              <a:path h="7243368" w="10535808">
                <a:moveTo>
                  <a:pt x="0" y="0"/>
                </a:moveTo>
                <a:lnTo>
                  <a:pt x="10535809" y="0"/>
                </a:lnTo>
                <a:lnTo>
                  <a:pt x="10535809" y="7243369"/>
                </a:lnTo>
                <a:lnTo>
                  <a:pt x="0" y="724336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8736" y="735289"/>
            <a:ext cx="16010529" cy="139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4"/>
              </a:lnSpc>
            </a:pPr>
            <a:r>
              <a:rPr lang="en-US" sz="114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Mockups en Figma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84262" y="3093433"/>
            <a:ext cx="6269299" cy="372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Diseño de la aplicación en mensaje privado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Interfaz más directa en el chat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Información del usuario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Modalidad de múltiples opciones</a:t>
            </a:r>
          </a:p>
          <a:p>
            <a:pPr algn="l" marL="654446" indent="-327223" lvl="1">
              <a:lnSpc>
                <a:spcPts val="4243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Fácil acceso a otros contenidos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0174" y="648060"/>
            <a:ext cx="6486119" cy="1018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8"/>
              </a:lnSpc>
            </a:pPr>
            <a:r>
              <a:rPr lang="en-US" sz="8401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Carta Gantt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67016"/>
            <a:ext cx="6229895" cy="207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8"/>
              </a:lnSpc>
            </a:pPr>
            <a:r>
              <a:rPr lang="en-US" sz="296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Planificación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Duración: </a:t>
            </a: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5 días 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inicio: lun 11-08-25 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Termino: vie 15-08-25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44422"/>
            <a:ext cx="6229895" cy="207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8"/>
              </a:lnSpc>
            </a:pPr>
            <a:r>
              <a:rPr lang="en-US" sz="296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Analisis y Diseño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Duración: 14</a:t>
            </a: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 días 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inicio: lun 18-08-25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Termino: jue 04-09-25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421828"/>
            <a:ext cx="6229895" cy="207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8"/>
              </a:lnSpc>
            </a:pPr>
            <a:r>
              <a:rPr lang="en-US" sz="296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Desarrollo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Duración: 51</a:t>
            </a: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 días  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inicio: vie 05-09-25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Termino: vie 14-11-25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1867016"/>
            <a:ext cx="7198094" cy="207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8"/>
              </a:lnSpc>
            </a:pPr>
            <a:r>
              <a:rPr lang="en-US" sz="296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Prueba y Control de Calidad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Duración: 7</a:t>
            </a: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 días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inicio: lun 17-11-25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Termino: mar 25-11-25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144422"/>
            <a:ext cx="7198094" cy="207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8"/>
              </a:lnSpc>
            </a:pPr>
            <a:r>
              <a:rPr lang="en-US" sz="296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Implementación y Cierre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Duración: 5</a:t>
            </a: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 días 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inicio: 26-11-25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Termino: mar 02-12-25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6421828"/>
            <a:ext cx="7198094" cy="207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8"/>
              </a:lnSpc>
            </a:pPr>
            <a:r>
              <a:rPr lang="en-US" sz="296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Cierre del Proyecto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Duración: 3</a:t>
            </a: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 días  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inicio: mié 03-12-25</a:t>
            </a:r>
          </a:p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Fecha de Termino: vie 05-12-25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0">
            <a:off x="15973060" y="806483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924222">
            <a:off x="-3062802" y="-2801476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7857683">
            <a:off x="-471235" y="8060492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0">
            <a:off x="16463319" y="77028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16147" y="718408"/>
            <a:ext cx="5136452" cy="83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2"/>
              </a:lnSpc>
            </a:pPr>
            <a:r>
              <a:rPr lang="en-US" b="true" sz="6852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Matriz EDT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92325"/>
            <a:ext cx="6502544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Planificación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Costo:$ 2,057,160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Roles Relacionados: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Jefe de Proyecto (40 Horas)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Especialista en Seguridad (40 Horas)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Desarrollador BD (40 Horas)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Calidad Y Testing (40 Horas)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-6009070">
            <a:off x="-13867" y="4584161"/>
            <a:ext cx="1688489" cy="3180373"/>
          </a:xfrm>
          <a:custGeom>
            <a:avLst/>
            <a:gdLst/>
            <a:ahLst/>
            <a:cxnLst/>
            <a:rect r="r" b="b" t="t" l="l"/>
            <a:pathLst>
              <a:path h="3180373" w="1688489">
                <a:moveTo>
                  <a:pt x="1688489" y="3180374"/>
                </a:moveTo>
                <a:lnTo>
                  <a:pt x="0" y="3180374"/>
                </a:lnTo>
                <a:lnTo>
                  <a:pt x="0" y="0"/>
                </a:lnTo>
                <a:lnTo>
                  <a:pt x="1688489" y="0"/>
                </a:lnTo>
                <a:lnTo>
                  <a:pt x="1688489" y="31803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844873"/>
            <a:ext cx="6502544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Analisis y Diseño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Costo:$ 5,760,048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Roles Relacionados: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Jefe de Proyecto (112 Horas)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Especialista en Seguridad (112 Horas)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Desarrollador BD (40 Horas)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Calidad Y Testing (40 Horas)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1652971"/>
            <a:ext cx="6776152" cy="306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Desarrollo</a:t>
            </a:r>
          </a:p>
          <a:p>
            <a:pPr algn="l">
              <a:lnSpc>
                <a:spcPts val="3505"/>
              </a:lnSpc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Costo:$ 8,151,144</a:t>
            </a:r>
          </a:p>
          <a:p>
            <a:pPr algn="l">
              <a:lnSpc>
                <a:spcPts val="3505"/>
              </a:lnSpc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Roles Relacionados: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Jefe de Proyecto (32 Horas)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Especialista en Seguridad (152 Horas)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Desarrollador BD (296 Horas) 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Calidad Y Testing (80 Horas)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795538"/>
            <a:ext cx="6502544" cy="174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Control y Calidad</a:t>
            </a:r>
          </a:p>
          <a:p>
            <a:pPr algn="l">
              <a:lnSpc>
                <a:spcPts val="3505"/>
              </a:lnSpc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Costo:$ 554,112</a:t>
            </a:r>
          </a:p>
          <a:p>
            <a:pPr algn="l">
              <a:lnSpc>
                <a:spcPts val="3505"/>
              </a:lnSpc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Roles Relacionados: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Calidad Y Testing (52 Horas)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6835448"/>
            <a:ext cx="6502544" cy="306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3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Fase de Implementación y Cierre</a:t>
            </a:r>
          </a:p>
          <a:p>
            <a:pPr algn="l">
              <a:lnSpc>
                <a:spcPts val="3505"/>
              </a:lnSpc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Costo:$ 2,754,000</a:t>
            </a:r>
          </a:p>
          <a:p>
            <a:pPr algn="l">
              <a:lnSpc>
                <a:spcPts val="3505"/>
              </a:lnSpc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Roles Relacionados: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Jefe de Proyecto (64 Horas)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Especialista en Seguridad (48 Horas)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Desarrollador BD (48 Horas) </a:t>
            </a:r>
          </a:p>
          <a:p>
            <a:pPr algn="l" marL="540606" indent="-270303" lvl="1">
              <a:lnSpc>
                <a:spcPts val="3505"/>
              </a:lnSpc>
              <a:buFont typeface="Arial"/>
              <a:buChar char="•"/>
            </a:pPr>
            <a:r>
              <a:rPr lang="en-US" sz="2503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Calidad Y Testing (64 Horas)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4924222">
            <a:off x="-2910640" y="-2942743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81166" y="8394273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73042">
            <a:off x="13130517" y="-1206905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2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2" y="0"/>
                </a:lnTo>
                <a:lnTo>
                  <a:pt x="2183362" y="278619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631570" y="-1260068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1"/>
                </a:lnTo>
                <a:lnTo>
                  <a:pt x="0" y="326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0">
            <a:off x="16463319" y="77028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833776" y="2851870"/>
            <a:ext cx="3190767" cy="2297724"/>
            <a:chOff x="0" y="0"/>
            <a:chExt cx="3136392" cy="22585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2"/>
              <a:stretch>
                <a:fillRect l="0" t="-22292" r="0" b="-22292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3"/>
              <a:stretch>
                <a:fillRect l="-8" t="0" r="-8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643670" y="2851870"/>
            <a:ext cx="3190767" cy="2297724"/>
            <a:chOff x="0" y="0"/>
            <a:chExt cx="3136392" cy="22585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4"/>
              <a:stretch>
                <a:fillRect l="0" t="-14941" r="0" b="-1494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3"/>
              <a:stretch>
                <a:fillRect l="-8" t="0" r="-8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453565" y="2851870"/>
            <a:ext cx="3190767" cy="2297724"/>
            <a:chOff x="0" y="0"/>
            <a:chExt cx="3136392" cy="22585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5"/>
              <a:stretch>
                <a:fillRect l="0" t="-22292" r="0" b="-2229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3"/>
              <a:stretch>
                <a:fillRect l="-8" t="0" r="-8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3263457" y="2851870"/>
            <a:ext cx="3190767" cy="2297724"/>
            <a:chOff x="0" y="0"/>
            <a:chExt cx="3136392" cy="22585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6"/>
              <a:stretch>
                <a:fillRect l="0" t="-22292" r="0" b="-22292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3"/>
              <a:stretch>
                <a:fillRect l="-8" t="0" r="-8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432161" y="6425070"/>
            <a:ext cx="594396" cy="242216"/>
          </a:xfrm>
          <a:custGeom>
            <a:avLst/>
            <a:gdLst/>
            <a:ahLst/>
            <a:cxnLst/>
            <a:rect r="r" b="b" t="t" l="l"/>
            <a:pathLst>
              <a:path h="242216" w="594396">
                <a:moveTo>
                  <a:pt x="0" y="0"/>
                </a:moveTo>
                <a:lnTo>
                  <a:pt x="594396" y="0"/>
                </a:lnTo>
                <a:lnTo>
                  <a:pt x="594396" y="242216"/>
                </a:lnTo>
                <a:lnTo>
                  <a:pt x="0" y="242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2161" y="7630094"/>
            <a:ext cx="594396" cy="242216"/>
          </a:xfrm>
          <a:custGeom>
            <a:avLst/>
            <a:gdLst/>
            <a:ahLst/>
            <a:cxnLst/>
            <a:rect r="r" b="b" t="t" l="l"/>
            <a:pathLst>
              <a:path h="242216" w="594396">
                <a:moveTo>
                  <a:pt x="0" y="0"/>
                </a:moveTo>
                <a:lnTo>
                  <a:pt x="594396" y="0"/>
                </a:lnTo>
                <a:lnTo>
                  <a:pt x="594396" y="242217"/>
                </a:lnTo>
                <a:lnTo>
                  <a:pt x="0" y="2422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53565" y="6193782"/>
            <a:ext cx="3190767" cy="87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Desarrollador Backend</a:t>
            </a:r>
          </a:p>
        </p:txBody>
      </p:sp>
      <p:sp>
        <p:nvSpPr>
          <p:cNvPr name="AutoShape 17" id="17"/>
          <p:cNvSpPr/>
          <p:nvPr/>
        </p:nvSpPr>
        <p:spPr>
          <a:xfrm>
            <a:off x="5500413" y="7447272"/>
            <a:ext cx="0" cy="813658"/>
          </a:xfrm>
          <a:prstGeom prst="line">
            <a:avLst/>
          </a:prstGeom>
          <a:ln cap="flat" w="38100">
            <a:solidFill>
              <a:srgbClr val="3E83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9472615" y="7465481"/>
            <a:ext cx="0" cy="813658"/>
          </a:xfrm>
          <a:prstGeom prst="line">
            <a:avLst/>
          </a:prstGeom>
          <a:ln cap="flat" w="38100">
            <a:solidFill>
              <a:srgbClr val="3E83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3077246" y="7447272"/>
            <a:ext cx="0" cy="813658"/>
          </a:xfrm>
          <a:prstGeom prst="line">
            <a:avLst/>
          </a:prstGeom>
          <a:ln cap="flat" w="38100">
            <a:solidFill>
              <a:srgbClr val="3E83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5500413" y="6250932"/>
            <a:ext cx="0" cy="813658"/>
          </a:xfrm>
          <a:prstGeom prst="line">
            <a:avLst/>
          </a:prstGeom>
          <a:ln cap="flat" w="38100">
            <a:solidFill>
              <a:srgbClr val="3E83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9472615" y="6250932"/>
            <a:ext cx="0" cy="813658"/>
          </a:xfrm>
          <a:prstGeom prst="line">
            <a:avLst/>
          </a:prstGeom>
          <a:ln cap="flat" w="38100">
            <a:solidFill>
              <a:srgbClr val="3E83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3077246" y="6308082"/>
            <a:ext cx="0" cy="813658"/>
          </a:xfrm>
          <a:prstGeom prst="line">
            <a:avLst/>
          </a:prstGeom>
          <a:ln cap="flat" w="38100">
            <a:solidFill>
              <a:srgbClr val="3E83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3353875" y="494804"/>
            <a:ext cx="12199381" cy="142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5"/>
              </a:lnSpc>
            </a:pPr>
            <a:r>
              <a:rPr lang="en-US" b="true" sz="11799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Nuestro equipo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33776" y="5310719"/>
            <a:ext cx="3190767" cy="52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2"/>
              </a:lnSpc>
            </a:pPr>
            <a:r>
              <a:rPr lang="en-US" b="true" sz="3066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Branco Molina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43670" y="5310719"/>
            <a:ext cx="3190767" cy="52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2"/>
              </a:lnSpc>
            </a:pPr>
            <a:r>
              <a:rPr lang="en-US" b="true" sz="3066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Joan Garcés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53565" y="5310719"/>
            <a:ext cx="3190767" cy="52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2"/>
              </a:lnSpc>
            </a:pPr>
            <a:r>
              <a:rPr lang="en-US" b="true" sz="3066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Cristobal Cona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63457" y="5310719"/>
            <a:ext cx="3190767" cy="52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2"/>
              </a:lnSpc>
            </a:pPr>
            <a:r>
              <a:rPr lang="en-US" b="true" sz="3066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Lucas Antil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33776" y="6282253"/>
            <a:ext cx="3190767" cy="43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Jefe de Proyecto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43670" y="6193782"/>
            <a:ext cx="3190767" cy="87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Desarrollador Frontend + CISO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63457" y="6193782"/>
            <a:ext cx="3190767" cy="87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Arquitecto y Gerente de Calidad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4528" y="6300462"/>
            <a:ext cx="124004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Cargo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7436066"/>
            <a:ext cx="1299409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Departamento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59907" y="7506298"/>
            <a:ext cx="3214965" cy="43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Gestión de proyectos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64054" y="7449624"/>
            <a:ext cx="3500330" cy="87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Seguridad Informática y Desarrollo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74604" y="7512266"/>
            <a:ext cx="1948689" cy="43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Desarrollo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263457" y="7480945"/>
            <a:ext cx="3350008" cy="87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466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Arquitectura de software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24222">
            <a:off x="-2524262" y="-2295525"/>
            <a:ext cx="5821280" cy="5885486"/>
          </a:xfrm>
          <a:custGeom>
            <a:avLst/>
            <a:gdLst/>
            <a:ahLst/>
            <a:cxnLst/>
            <a:rect r="r" b="b" t="t" l="l"/>
            <a:pathLst>
              <a:path h="5885486" w="5821280">
                <a:moveTo>
                  <a:pt x="0" y="0"/>
                </a:moveTo>
                <a:lnTo>
                  <a:pt x="5821280" y="0"/>
                </a:lnTo>
                <a:lnTo>
                  <a:pt x="5821280" y="5885486"/>
                </a:lnTo>
                <a:lnTo>
                  <a:pt x="0" y="588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1103">
            <a:off x="-482336" y="1479953"/>
            <a:ext cx="1153194" cy="2832110"/>
          </a:xfrm>
          <a:custGeom>
            <a:avLst/>
            <a:gdLst/>
            <a:ahLst/>
            <a:cxnLst/>
            <a:rect r="r" b="b" t="t" l="l"/>
            <a:pathLst>
              <a:path h="2832110" w="1153194">
                <a:moveTo>
                  <a:pt x="0" y="0"/>
                </a:moveTo>
                <a:lnTo>
                  <a:pt x="1153194" y="0"/>
                </a:lnTo>
                <a:lnTo>
                  <a:pt x="1153194" y="2832110"/>
                </a:lnTo>
                <a:lnTo>
                  <a:pt x="0" y="2832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46137">
            <a:off x="3531247" y="-1369353"/>
            <a:ext cx="2183362" cy="2786193"/>
          </a:xfrm>
          <a:custGeom>
            <a:avLst/>
            <a:gdLst/>
            <a:ahLst/>
            <a:cxnLst/>
            <a:rect r="r" b="b" t="t" l="l"/>
            <a:pathLst>
              <a:path h="2786193" w="2183362">
                <a:moveTo>
                  <a:pt x="2183361" y="2786193"/>
                </a:moveTo>
                <a:lnTo>
                  <a:pt x="0" y="2786193"/>
                </a:lnTo>
                <a:lnTo>
                  <a:pt x="0" y="0"/>
                </a:lnTo>
                <a:lnTo>
                  <a:pt x="2183361" y="0"/>
                </a:lnTo>
                <a:lnTo>
                  <a:pt x="2183361" y="278619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93758" y="-1632451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88945" y="571669"/>
            <a:ext cx="8840692" cy="138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2"/>
              </a:lnSpc>
            </a:pPr>
            <a:r>
              <a:rPr lang="en-US" b="true" sz="1145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06694" y="2981722"/>
            <a:ext cx="10674612" cy="425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3"/>
              </a:lnSpc>
            </a:pPr>
            <a:r>
              <a:rPr lang="en-US" sz="30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A lo largo de esta presentación, hemos demostrado que el proyecto está sólidamente fundamentado. Se ha identificado una necesidad clara en el mercado: la falta de una herramienta que unifique videollamadas estables, traducción simultánea de baja latencia y seguridad robusta. Nuestra propuesta de valor ataca directamente este problema al integrar estas funcionalidades clave en una única plataforma intuitiva y segura.</a:t>
            </a:r>
          </a:p>
        </p:txBody>
      </p:sp>
      <p:sp>
        <p:nvSpPr>
          <p:cNvPr name="Freeform 15" id="15"/>
          <p:cNvSpPr/>
          <p:nvPr/>
        </p:nvSpPr>
        <p:spPr>
          <a:xfrm flipH="true" flipV="true" rot="0">
            <a:off x="16463319" y="77028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Informe 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4539" y="1350461"/>
            <a:ext cx="7478922" cy="38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9"/>
              </a:lnSpc>
            </a:pPr>
            <a:r>
              <a:rPr lang="en-US" sz="3114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¿Qué es Meetings App?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35130" y="2842305"/>
            <a:ext cx="12471424" cy="508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Meetings App es una plataf</a:t>
            </a:r>
            <a:r>
              <a:rPr lang="en-US" sz="3025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orma diseñada para optimizar la comunicación empresarial multilingüe sin la necesidad de contratar personal externo. Consiste en una aplicación web para usuarios finales y una aplicación de escritorio para el administrador del sistema, </a:t>
            </a:r>
            <a:r>
              <a:rPr lang="en-US" sz="3025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Permite programar y realizar reuniones virtuales con traducción simultánea, subtítulos en tiempo real, y ofrece la generación automática de informes. </a:t>
            </a:r>
            <a:r>
              <a:rPr lang="en-US" sz="3025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Se integra con servicios externos como Microsoft Azure para la traducción y pasarelas de pago para las suscripciones.</a:t>
            </a:r>
          </a:p>
          <a:p>
            <a:pPr algn="l">
              <a:lnSpc>
                <a:spcPts val="224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Informe 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4539" y="1350461"/>
            <a:ext cx="7478922" cy="38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9"/>
              </a:lnSpc>
            </a:pPr>
            <a:r>
              <a:rPr lang="en-US" sz="3114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Funciones Principales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8288" y="1944260"/>
            <a:ext cx="12471424" cy="105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Meetings App cuenta con una diversidad de funciones, pero podemos destacar las principales que harán que nuestro sistema sea eficaz.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89638" y="3191387"/>
            <a:ext cx="11108724" cy="6777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Video llamadas de alta calidad: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audio y video estables.</a:t>
            </a:r>
          </a:p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Traducción simultánea en tiempo real: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Incluyendo subtítulos automáticos para todos los participantes.</a:t>
            </a:r>
          </a:p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Generación de informes resumidos: 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Disponible para usuarios suscriptores al finalizar las reuniones.</a:t>
            </a:r>
          </a:p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Gestión de usuarios y perfiles: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autenticación, roles y manejo de sesiones.</a:t>
            </a:r>
          </a:p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Módulo de administración: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Contará con ocho mantenedores para usuarios, perfiles, salas de reunión, idiomas soportados, planes de suscripción, notificaciones, integraciones y configuración general.</a:t>
            </a:r>
          </a:p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Reportes con filtros: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Exportables a PDF y XLS.</a:t>
            </a:r>
          </a:p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Notificaciones: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Vía correo electrónico.</a:t>
            </a:r>
          </a:p>
          <a:p>
            <a:pPr algn="l">
              <a:lnSpc>
                <a:spcPts val="4141"/>
              </a:lnSpc>
            </a:pPr>
            <a:r>
              <a:rPr lang="en-US" sz="2672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Integración con servicios externos: 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pagos y traducción.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8604" y="7960311"/>
            <a:ext cx="7306837" cy="5539911"/>
          </a:xfrm>
          <a:custGeom>
            <a:avLst/>
            <a:gdLst/>
            <a:ahLst/>
            <a:cxnLst/>
            <a:rect r="r" b="b" t="t" l="l"/>
            <a:pathLst>
              <a:path h="5539911" w="7306837">
                <a:moveTo>
                  <a:pt x="0" y="0"/>
                </a:moveTo>
                <a:lnTo>
                  <a:pt x="7306837" y="0"/>
                </a:lnTo>
                <a:lnTo>
                  <a:pt x="7306837" y="5539911"/>
                </a:lnTo>
                <a:lnTo>
                  <a:pt x="0" y="553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310919" y="7550481"/>
            <a:ext cx="2752686" cy="2222169"/>
          </a:xfrm>
          <a:custGeom>
            <a:avLst/>
            <a:gdLst/>
            <a:ahLst/>
            <a:cxnLst/>
            <a:rect r="r" b="b" t="t" l="l"/>
            <a:pathLst>
              <a:path h="2222169" w="2752686">
                <a:moveTo>
                  <a:pt x="2752686" y="2222169"/>
                </a:moveTo>
                <a:lnTo>
                  <a:pt x="0" y="2222169"/>
                </a:lnTo>
                <a:lnTo>
                  <a:pt x="0" y="0"/>
                </a:lnTo>
                <a:lnTo>
                  <a:pt x="2752686" y="0"/>
                </a:lnTo>
                <a:lnTo>
                  <a:pt x="2752686" y="222216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04199">
            <a:off x="16894020" y="-396851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0" y="0"/>
                </a:moveTo>
                <a:lnTo>
                  <a:pt x="1883835" y="0"/>
                </a:lnTo>
                <a:lnTo>
                  <a:pt x="1883835" y="3548319"/>
                </a:lnTo>
                <a:lnTo>
                  <a:pt x="0" y="3548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2404199">
            <a:off x="-236170" y="7179340"/>
            <a:ext cx="1883835" cy="3548319"/>
          </a:xfrm>
          <a:custGeom>
            <a:avLst/>
            <a:gdLst/>
            <a:ahLst/>
            <a:cxnLst/>
            <a:rect r="r" b="b" t="t" l="l"/>
            <a:pathLst>
              <a:path h="3548319" w="1883835">
                <a:moveTo>
                  <a:pt x="1883835" y="3548320"/>
                </a:moveTo>
                <a:lnTo>
                  <a:pt x="0" y="3548320"/>
                </a:lnTo>
                <a:lnTo>
                  <a:pt x="0" y="0"/>
                </a:lnTo>
                <a:lnTo>
                  <a:pt x="1883835" y="0"/>
                </a:lnTo>
                <a:lnTo>
                  <a:pt x="1883835" y="35483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8061" y="5826229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0" y="0"/>
                </a:moveTo>
                <a:lnTo>
                  <a:pt x="1868878" y="0"/>
                </a:lnTo>
                <a:lnTo>
                  <a:pt x="1868878" y="2326492"/>
                </a:lnTo>
                <a:lnTo>
                  <a:pt x="0" y="2326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53561" y="2010935"/>
            <a:ext cx="1868879" cy="2326492"/>
          </a:xfrm>
          <a:custGeom>
            <a:avLst/>
            <a:gdLst/>
            <a:ahLst/>
            <a:cxnLst/>
            <a:rect r="r" b="b" t="t" l="l"/>
            <a:pathLst>
              <a:path h="2326492" w="1868879">
                <a:moveTo>
                  <a:pt x="1868878" y="2326492"/>
                </a:moveTo>
                <a:lnTo>
                  <a:pt x="0" y="2326492"/>
                </a:lnTo>
                <a:lnTo>
                  <a:pt x="0" y="0"/>
                </a:lnTo>
                <a:lnTo>
                  <a:pt x="1868878" y="0"/>
                </a:lnTo>
                <a:lnTo>
                  <a:pt x="1868878" y="232649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97023" y="9097815"/>
            <a:ext cx="4176037" cy="3264902"/>
          </a:xfrm>
          <a:custGeom>
            <a:avLst/>
            <a:gdLst/>
            <a:ahLst/>
            <a:cxnLst/>
            <a:rect r="r" b="b" t="t" l="l"/>
            <a:pathLst>
              <a:path h="3264902" w="4176037">
                <a:moveTo>
                  <a:pt x="0" y="0"/>
                </a:moveTo>
                <a:lnTo>
                  <a:pt x="4176037" y="0"/>
                </a:lnTo>
                <a:lnTo>
                  <a:pt x="4176037" y="3264902"/>
                </a:lnTo>
                <a:lnTo>
                  <a:pt x="0" y="3264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Informe 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4539" y="1350461"/>
            <a:ext cx="7478922" cy="38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9"/>
              </a:lnSpc>
            </a:pPr>
            <a:r>
              <a:rPr lang="en-US" sz="3114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¿Quiénes la usarán?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82133" y="1944260"/>
            <a:ext cx="13723734" cy="105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Meetings App se centra principalmente en usuarios del ámbito empresarial, aunque tenemos perfiles especiales para los siguientes tipos de usuario: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39218" y="3400937"/>
            <a:ext cx="13042384" cy="5486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6890" indent="-288445" lvl="1">
              <a:lnSpc>
                <a:spcPts val="4408"/>
              </a:lnSpc>
              <a:buFont typeface="Arial"/>
              <a:buChar char="•"/>
            </a:pPr>
            <a:r>
              <a:rPr lang="en-US" b="true" sz="2672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Administrador: 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Encargado de la gestión integral del sistema desde la aplicación de escritorio, administrando mantenedores, usuarios, roles, integraciones, configuraciones, suscripciones y accesos generales.</a:t>
            </a:r>
          </a:p>
          <a:p>
            <a:pPr algn="l" marL="576890" indent="-288445" lvl="1">
              <a:lnSpc>
                <a:spcPts val="4408"/>
              </a:lnSpc>
              <a:buFont typeface="Arial"/>
              <a:buChar char="•"/>
            </a:pPr>
            <a:r>
              <a:rPr lang="en-US" b="true" sz="2672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Usuario registrado: 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Accede a la aplicación web, participa en video llamadas, configura su perfil y utiliza las funciones básicas de comunicación.</a:t>
            </a:r>
          </a:p>
          <a:p>
            <a:pPr algn="l" marL="576890" indent="-288445" lvl="1">
              <a:lnSpc>
                <a:spcPts val="4408"/>
              </a:lnSpc>
              <a:buFont typeface="Arial"/>
              <a:buChar char="•"/>
            </a:pPr>
            <a:r>
              <a:rPr lang="en-US" b="true" sz="2672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Usuario suscriptor: 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Además de las funciones del usuario registrado, accede a beneficios premium como la generación de informes por llamadas y conversaciones y mayores límites de uso de la transcripción.</a:t>
            </a:r>
          </a:p>
          <a:p>
            <a:pPr algn="l" marL="576890" indent="-288445" lvl="1">
              <a:lnSpc>
                <a:spcPts val="4408"/>
              </a:lnSpc>
              <a:buFont typeface="Arial"/>
              <a:buChar char="•"/>
            </a:pPr>
            <a:r>
              <a:rPr lang="en-US" b="true" sz="2672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Funcionario empresarial (Usuario final corporativo): </a:t>
            </a:r>
            <a:r>
              <a:rPr lang="en-US" sz="267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Empleado de empresas que utilizan la plataforma para mejorar su comunicación internacional.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0731" y="1443622"/>
            <a:ext cx="7446537" cy="4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Fundamentos del Proyecto: Nuestra Misión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Acta de constitución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43456" y="2427974"/>
            <a:ext cx="4201088" cy="4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Situación actual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76517" y="6201685"/>
            <a:ext cx="3734966" cy="4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Problema y necesidad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06398" y="2995010"/>
            <a:ext cx="13068318" cy="161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23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En el mundo actual, la comunicación sin barreras es esencial para las empresas que operan globalmente. Sin embargo, muchas enfrentan dificultades en reuniones nacionales e internacionales debido a las diferencias de idioma, lo que les obliga a contratar traductores, depender de intermediarios o invertir en aprender idiomas específicos.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5739" y="6766041"/>
            <a:ext cx="14469636" cy="161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23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Las herramientas del mercado no integran videollamadas estables, traducción en tiempo real, subtítulos automáticos y seguridad robusta en una sola plataforma. Esta falta de integración limita la eficiencia y competitividad de las empresas que colaboran internacionalmente, aumentando costos y riesgos de confidencialidad.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0731" y="1778027"/>
            <a:ext cx="7446537" cy="4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 u="sng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La Solución: "Meetings App"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Acta de constitución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23819" y="2983974"/>
            <a:ext cx="13068318" cy="161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23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Una plataforma profesional de videollamadas con traducción en tiempo real y subtítulos, diseñada para eliminar barreras idiomáticas. Permite videollamadas con traducción simultánea y ofrece la opción de generar informes resumidos de las conversaciones al finalizar la llamada, en el idioma del usuario.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03777" y="7562968"/>
            <a:ext cx="432600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Propuesta de valor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58557" y="6763821"/>
            <a:ext cx="7701322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I</a:t>
            </a:r>
            <a:r>
              <a:rPr lang="en-US" sz="3200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ntegra funcionalidades avanzadas de traducción en tiempo real y subtítulos automáticos, eliminando las barreras del idioma en un entorno seguro y estable.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529779" y="7711170"/>
            <a:ext cx="947781" cy="386221"/>
          </a:xfrm>
          <a:custGeom>
            <a:avLst/>
            <a:gdLst/>
            <a:ahLst/>
            <a:cxnLst/>
            <a:rect r="r" b="b" t="t" l="l"/>
            <a:pathLst>
              <a:path h="386221" w="947781">
                <a:moveTo>
                  <a:pt x="0" y="0"/>
                </a:moveTo>
                <a:lnTo>
                  <a:pt x="947781" y="0"/>
                </a:lnTo>
                <a:lnTo>
                  <a:pt x="947781" y="386221"/>
                </a:lnTo>
                <a:lnTo>
                  <a:pt x="0" y="38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29972" y="1583812"/>
            <a:ext cx="4228056" cy="58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3"/>
              </a:lnSpc>
            </a:pPr>
            <a:r>
              <a:rPr lang="en-US" sz="3331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Objetivos generales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Acta de constitución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638" y="3774116"/>
            <a:ext cx="11810316" cy="178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1"/>
              </a:lnSpc>
            </a:pPr>
            <a:r>
              <a:rPr lang="en-US" sz="23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"Mej</a:t>
            </a:r>
            <a:r>
              <a:rPr lang="en-US" sz="23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orar la comunicación en equipos multi-idioma."</a:t>
            </a:r>
          </a:p>
          <a:p>
            <a:pPr algn="l">
              <a:lnSpc>
                <a:spcPts val="2331"/>
              </a:lnSpc>
            </a:pPr>
          </a:p>
          <a:p>
            <a:pPr algn="l" marL="0" indent="0" lvl="0">
              <a:lnSpc>
                <a:spcPts val="2331"/>
              </a:lnSpc>
            </a:pPr>
            <a:r>
              <a:rPr lang="en-US" sz="23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"Reducir costos operativos al eliminar la necesidad de intérpretes."</a:t>
            </a:r>
          </a:p>
          <a:p>
            <a:pPr algn="l">
              <a:lnSpc>
                <a:spcPts val="2331"/>
              </a:lnSpc>
            </a:pPr>
          </a:p>
          <a:p>
            <a:pPr algn="l">
              <a:lnSpc>
                <a:spcPts val="2331"/>
              </a:lnSpc>
            </a:pPr>
            <a:r>
              <a:rPr lang="en-US" sz="2331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"Incrementar la competitividad de las empresas con operaciones internacionales."</a:t>
            </a:r>
          </a:p>
          <a:p>
            <a:pPr algn="l">
              <a:lnSpc>
                <a:spcPts val="233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64499" y="3144263"/>
            <a:ext cx="3734966" cy="4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Objetivo del negocio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70671" y="7573129"/>
            <a:ext cx="11810316" cy="178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31"/>
              </a:lnSpc>
              <a:spcBef>
                <a:spcPct val="0"/>
              </a:spcBef>
            </a:pPr>
            <a:r>
              <a:rPr lang="en-US" sz="2331" strike="noStrike" u="none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"Desarrollar una plataforma con traducción fluida y de mínima latencia."</a:t>
            </a:r>
          </a:p>
          <a:p>
            <a:pPr algn="r" marL="0" indent="0" lvl="0">
              <a:lnSpc>
                <a:spcPts val="2331"/>
              </a:lnSpc>
              <a:spcBef>
                <a:spcPct val="0"/>
              </a:spcBef>
            </a:pPr>
          </a:p>
          <a:p>
            <a:pPr algn="r" marL="0" indent="0" lvl="0">
              <a:lnSpc>
                <a:spcPts val="2331"/>
              </a:lnSpc>
              <a:spcBef>
                <a:spcPct val="0"/>
              </a:spcBef>
            </a:pPr>
            <a:r>
              <a:rPr lang="en-US" sz="2331" strike="noStrike" u="none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"Asegurar alta calidad de audio y video."</a:t>
            </a:r>
          </a:p>
          <a:p>
            <a:pPr algn="r" marL="0" indent="0" lvl="0">
              <a:lnSpc>
                <a:spcPts val="2331"/>
              </a:lnSpc>
              <a:spcBef>
                <a:spcPct val="0"/>
              </a:spcBef>
            </a:pPr>
          </a:p>
          <a:p>
            <a:pPr algn="r" marL="0" indent="0" lvl="0">
              <a:lnSpc>
                <a:spcPts val="2331"/>
              </a:lnSpc>
              <a:spcBef>
                <a:spcPct val="0"/>
              </a:spcBef>
            </a:pPr>
            <a:r>
              <a:rPr lang="en-US" sz="2331" strike="noStrike" u="none">
                <a:solidFill>
                  <a:srgbClr val="000000"/>
                </a:solidFill>
                <a:latin typeface="Andika"/>
                <a:ea typeface="Andika"/>
                <a:cs typeface="Andika"/>
                <a:sym typeface="Andika"/>
              </a:rPr>
              <a:t>"Implementar un sistema de gestión de usuarios seguro y robusto."</a:t>
            </a:r>
          </a:p>
          <a:p>
            <a:pPr algn="r" marL="0" indent="0" lvl="0">
              <a:lnSpc>
                <a:spcPts val="233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353666" y="6879579"/>
            <a:ext cx="5629930" cy="4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43"/>
              </a:lnSpc>
            </a:pPr>
            <a:r>
              <a:rPr lang="en-US" sz="2531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Objetivos del Proyecto (Desarrollo)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92469" y="1443622"/>
            <a:ext cx="2303062" cy="4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2531" u="sng">
                <a:solidFill>
                  <a:srgbClr val="FF3131"/>
                </a:solidFill>
                <a:latin typeface="Andika"/>
                <a:ea typeface="Andika"/>
                <a:cs typeface="Andika"/>
                <a:sym typeface="Andika"/>
              </a:rPr>
              <a:t>stakeholders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6398" y="304800"/>
            <a:ext cx="13075205" cy="119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9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Acta de constitución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28429" y="2871017"/>
            <a:ext cx="3831141" cy="48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3"/>
              </a:lnSpc>
            </a:pPr>
            <a:r>
              <a:rPr lang="en-US" sz="2831" b="true">
                <a:solidFill>
                  <a:srgbClr val="FF3131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Involucrados Clave</a:t>
            </a:r>
          </a:p>
        </p:txBody>
      </p:sp>
      <p:graphicFrame>
        <p:nvGraphicFramePr>
          <p:cNvPr name="Object 5" id="5"/>
          <p:cNvGraphicFramePr/>
          <p:nvPr/>
        </p:nvGraphicFramePr>
        <p:xfrm>
          <a:off x="3675682" y="3541588"/>
          <a:ext cx="6486525" cy="3352800"/>
        </p:xfrm>
        <a:graphic>
          <a:graphicData uri="http://schemas.openxmlformats.org/presentationml/2006/ole">
            <p:oleObj imgW="7772400" imgH="4648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DAGytKw55ck</dc:identifier>
  <dcterms:modified xsi:type="dcterms:W3CDTF">2011-08-01T06:04:30Z</dcterms:modified>
  <cp:revision>1</cp:revision>
  <dc:title>Meetings</dc:title>
</cp:coreProperties>
</file>