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jjEutjiQKKuP86UAiq6+nSj0V3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90E241-A571-467B-9118-558057A060D3}">
  <a:tblStyle styleId="{F790E241-A571-467B-9118-558057A060D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8a6306b65d_8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8a6306b65d_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8a6306b65d_8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8a6306b65d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sp>
        <p:nvSpPr>
          <p:cNvPr id="23" name="Google Shape;2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8" name="Shape 28"/>
        <p:cNvGrpSpPr/>
        <p:nvPr/>
      </p:nvGrpSpPr>
      <p:grpSpPr>
        <a:xfrm>
          <a:off x="0" y="0"/>
          <a:ext cx="0" cy="0"/>
          <a:chOff x="0" y="0"/>
          <a:chExt cx="0" cy="0"/>
        </a:xfrm>
      </p:grpSpPr>
      <p:sp>
        <p:nvSpPr>
          <p:cNvPr id="29" name="Google Shape;29;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1" name="Shape 41"/>
        <p:cNvGrpSpPr/>
        <p:nvPr/>
      </p:nvGrpSpPr>
      <p:grpSpPr>
        <a:xfrm>
          <a:off x="0" y="0"/>
          <a:ext cx="0" cy="0"/>
          <a:chOff x="0" y="0"/>
          <a:chExt cx="0" cy="0"/>
        </a:xfrm>
      </p:grpSpPr>
      <p:sp>
        <p:nvSpPr>
          <p:cNvPr id="42" name="Google Shape;42;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407886" y="1398133"/>
            <a:ext cx="9144000" cy="162083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CL"/>
              <a:t>Presentación Portafolio </a:t>
            </a:r>
            <a:r>
              <a:rPr lang="es-CL"/>
              <a:t>Título</a:t>
            </a:r>
            <a:br>
              <a:rPr lang="es-CL"/>
            </a:br>
            <a:r>
              <a:rPr lang="es-CL" sz="3200"/>
              <a:t>“AquaSave”</a:t>
            </a:r>
            <a:endParaRPr/>
          </a:p>
        </p:txBody>
      </p:sp>
      <p:sp>
        <p:nvSpPr>
          <p:cNvPr id="85" name="Google Shape;85;p1"/>
          <p:cNvSpPr txBox="1"/>
          <p:nvPr>
            <p:ph idx="1" type="subTitle"/>
          </p:nvPr>
        </p:nvSpPr>
        <p:spPr>
          <a:xfrm>
            <a:off x="1524000" y="3562999"/>
            <a:ext cx="9144000" cy="16208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s-CL" sz="3200"/>
              <a:t>Ingeniería Informática</a:t>
            </a:r>
            <a:endParaRPr/>
          </a:p>
          <a:p>
            <a:pPr indent="0" lvl="0" marL="0" rtl="0" algn="ctr">
              <a:lnSpc>
                <a:spcPct val="90000"/>
              </a:lnSpc>
              <a:spcBef>
                <a:spcPts val="1000"/>
              </a:spcBef>
              <a:spcAft>
                <a:spcPts val="0"/>
              </a:spcAft>
              <a:buClr>
                <a:schemeClr val="dk1"/>
              </a:buClr>
              <a:buSzPts val="1400"/>
              <a:buNone/>
            </a:pPr>
            <a:r>
              <a:rPr lang="es-CL" sz="1400"/>
              <a:t>Escuela de Informática y Telecomunicaciones</a:t>
            </a:r>
            <a:endParaRPr/>
          </a:p>
          <a:p>
            <a:pPr indent="0" lvl="0" marL="0" rtl="0" algn="ctr">
              <a:lnSpc>
                <a:spcPct val="90000"/>
              </a:lnSpc>
              <a:spcBef>
                <a:spcPts val="1000"/>
              </a:spcBef>
              <a:spcAft>
                <a:spcPts val="0"/>
              </a:spcAft>
              <a:buClr>
                <a:schemeClr val="dk1"/>
              </a:buClr>
              <a:buSzPts val="1400"/>
              <a:buNone/>
            </a:pPr>
            <a:r>
              <a:rPr lang="es-CL" sz="1400"/>
              <a:t>Sede Puente Alto</a:t>
            </a:r>
            <a:endParaRPr/>
          </a:p>
          <a:p>
            <a:pPr indent="0" lvl="0" marL="0" rtl="0" algn="ctr">
              <a:lnSpc>
                <a:spcPct val="90000"/>
              </a:lnSpc>
              <a:spcBef>
                <a:spcPts val="1000"/>
              </a:spcBef>
              <a:spcAft>
                <a:spcPts val="0"/>
              </a:spcAft>
              <a:buClr>
                <a:schemeClr val="dk1"/>
              </a:buClr>
              <a:buSzPts val="1400"/>
              <a:buNone/>
            </a:pPr>
            <a:r>
              <a:rPr lang="es-CL" sz="1400"/>
              <a:t>2025</a:t>
            </a:r>
            <a:endParaRPr sz="1400"/>
          </a:p>
          <a:p>
            <a:pPr indent="0" lvl="0" marL="0" rtl="0" algn="ctr">
              <a:lnSpc>
                <a:spcPct val="90000"/>
              </a:lnSpc>
              <a:spcBef>
                <a:spcPts val="1000"/>
              </a:spcBef>
              <a:spcAft>
                <a:spcPts val="0"/>
              </a:spcAft>
              <a:buClr>
                <a:schemeClr val="dk1"/>
              </a:buClr>
              <a:buSzPts val="1400"/>
              <a:buNone/>
            </a:pPr>
            <a:r>
              <a:t/>
            </a:r>
            <a:endParaRPr sz="1400"/>
          </a:p>
          <a:p>
            <a:pPr indent="0" lvl="0" marL="0" rtl="0" algn="ctr">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641252" y="1068511"/>
            <a:ext cx="10515600" cy="52080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CL"/>
              <a:t>Mockups del Sistema </a:t>
            </a:r>
            <a:endParaRPr/>
          </a:p>
        </p:txBody>
      </p:sp>
      <p:sp>
        <p:nvSpPr>
          <p:cNvPr id="160" name="Google Shape;160;p9"/>
          <p:cNvSpPr txBox="1"/>
          <p:nvPr/>
        </p:nvSpPr>
        <p:spPr>
          <a:xfrm>
            <a:off x="757367" y="1848356"/>
            <a:ext cx="99906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1" name="Google Shape;161;p9"/>
          <p:cNvPicPr preferRelativeResize="0"/>
          <p:nvPr/>
        </p:nvPicPr>
        <p:blipFill rotWithShape="1">
          <a:blip r:embed="rId3">
            <a:alphaModFix/>
          </a:blip>
          <a:srcRect b="0" l="0" r="0" t="-24968"/>
          <a:stretch/>
        </p:blipFill>
        <p:spPr>
          <a:xfrm>
            <a:off x="641250" y="1754538"/>
            <a:ext cx="4632600" cy="2281437"/>
          </a:xfrm>
          <a:prstGeom prst="rect">
            <a:avLst/>
          </a:prstGeom>
          <a:noFill/>
          <a:ln>
            <a:noFill/>
          </a:ln>
        </p:spPr>
      </p:pic>
      <p:pic>
        <p:nvPicPr>
          <p:cNvPr id="162" name="Google Shape;162;p9"/>
          <p:cNvPicPr preferRelativeResize="0"/>
          <p:nvPr/>
        </p:nvPicPr>
        <p:blipFill>
          <a:blip r:embed="rId4">
            <a:alphaModFix/>
          </a:blip>
          <a:stretch>
            <a:fillRect/>
          </a:stretch>
        </p:blipFill>
        <p:spPr>
          <a:xfrm>
            <a:off x="641250" y="4170750"/>
            <a:ext cx="4632600" cy="2687250"/>
          </a:xfrm>
          <a:prstGeom prst="rect">
            <a:avLst/>
          </a:prstGeom>
          <a:noFill/>
          <a:ln>
            <a:noFill/>
          </a:ln>
        </p:spPr>
      </p:pic>
      <p:pic>
        <p:nvPicPr>
          <p:cNvPr id="163" name="Google Shape;163;p9"/>
          <p:cNvPicPr preferRelativeResize="0"/>
          <p:nvPr/>
        </p:nvPicPr>
        <p:blipFill>
          <a:blip r:embed="rId5">
            <a:alphaModFix/>
          </a:blip>
          <a:stretch>
            <a:fillRect/>
          </a:stretch>
        </p:blipFill>
        <p:spPr>
          <a:xfrm>
            <a:off x="5640775" y="1399150"/>
            <a:ext cx="5400675" cy="2687250"/>
          </a:xfrm>
          <a:prstGeom prst="rect">
            <a:avLst/>
          </a:prstGeom>
          <a:noFill/>
          <a:ln>
            <a:noFill/>
          </a:ln>
        </p:spPr>
      </p:pic>
      <p:pic>
        <p:nvPicPr>
          <p:cNvPr id="164" name="Google Shape;164;p9"/>
          <p:cNvPicPr preferRelativeResize="0"/>
          <p:nvPr/>
        </p:nvPicPr>
        <p:blipFill>
          <a:blip r:embed="rId6">
            <a:alphaModFix/>
          </a:blip>
          <a:stretch>
            <a:fillRect/>
          </a:stretch>
        </p:blipFill>
        <p:spPr>
          <a:xfrm>
            <a:off x="5608175" y="4170750"/>
            <a:ext cx="5400675" cy="301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641252" y="1068511"/>
            <a:ext cx="10515600" cy="64417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CL"/>
              <a:t>Hitos Importantes </a:t>
            </a:r>
            <a:endParaRPr/>
          </a:p>
        </p:txBody>
      </p:sp>
      <p:graphicFrame>
        <p:nvGraphicFramePr>
          <p:cNvPr id="170" name="Google Shape;170;p10"/>
          <p:cNvGraphicFramePr/>
          <p:nvPr/>
        </p:nvGraphicFramePr>
        <p:xfrm>
          <a:off x="1708434" y="2356863"/>
          <a:ext cx="3000000" cy="3000000"/>
        </p:xfrm>
        <a:graphic>
          <a:graphicData uri="http://schemas.openxmlformats.org/drawingml/2006/table">
            <a:tbl>
              <a:tblPr>
                <a:gradFill>
                  <a:gsLst>
                    <a:gs pos="0">
                      <a:srgbClr val="9AB4EC"/>
                    </a:gs>
                    <a:gs pos="50000">
                      <a:srgbClr val="8DA8E2"/>
                    </a:gs>
                    <a:gs pos="100000">
                      <a:srgbClr val="789BE3"/>
                    </a:gs>
                  </a:gsLst>
                  <a:lin ang="5400000" scaled="0"/>
                </a:gradFill>
                <a:tableStyleId>{F790E241-A571-467B-9118-558057A060D3}</a:tableStyleId>
              </a:tblPr>
              <a:tblGrid>
                <a:gridCol w="3217850"/>
                <a:gridCol w="4307375"/>
              </a:tblGrid>
              <a:tr h="370850">
                <a:tc>
                  <a:txBody>
                    <a:bodyPr/>
                    <a:lstStyle/>
                    <a:p>
                      <a:pPr indent="0" lvl="0" marL="0" marR="0" rtl="0" algn="ctr">
                        <a:spcBef>
                          <a:spcPts val="0"/>
                        </a:spcBef>
                        <a:spcAft>
                          <a:spcPts val="0"/>
                        </a:spcAft>
                        <a:buClr>
                          <a:schemeClr val="dk1"/>
                        </a:buClr>
                        <a:buSzPts val="1800"/>
                        <a:buFont typeface="Calibri"/>
                        <a:buNone/>
                      </a:pPr>
                      <a:r>
                        <a:rPr b="1" lang="es-CL" sz="1800" u="none" cap="none" strike="noStrike">
                          <a:solidFill>
                            <a:schemeClr val="dk1"/>
                          </a:solidFill>
                        </a:rPr>
                        <a:t>Nombre Fase</a:t>
                      </a:r>
                      <a:endParaRPr b="1" sz="1800" u="none" cap="none" strike="noStrike">
                        <a:solidFill>
                          <a:schemeClr val="dk1"/>
                        </a:solidFill>
                      </a:endParaRPr>
                    </a:p>
                  </a:txBody>
                  <a:tcPr marT="45725" marB="45725" marR="91450" marL="91450" anchor="ctr"/>
                </a:tc>
                <a:tc>
                  <a:txBody>
                    <a:bodyPr/>
                    <a:lstStyle/>
                    <a:p>
                      <a:pPr indent="0" lvl="0" marL="0" marR="0" rtl="0" algn="ctr">
                        <a:spcBef>
                          <a:spcPts val="0"/>
                        </a:spcBef>
                        <a:spcAft>
                          <a:spcPts val="0"/>
                        </a:spcAft>
                        <a:buClr>
                          <a:schemeClr val="dk1"/>
                        </a:buClr>
                        <a:buSzPts val="1800"/>
                        <a:buFont typeface="Calibri"/>
                        <a:buNone/>
                      </a:pPr>
                      <a:r>
                        <a:rPr b="1" lang="es-CL" sz="1800" u="none" cap="none" strike="noStrike">
                          <a:solidFill>
                            <a:schemeClr val="dk1"/>
                          </a:solidFill>
                        </a:rPr>
                        <a:t>Fechas</a:t>
                      </a:r>
                      <a:endParaRPr b="1" sz="1800" u="none" cap="none" strike="noStrike">
                        <a:solidFill>
                          <a:schemeClr val="dk1"/>
                        </a:solidFill>
                      </a:endParaRPr>
                    </a:p>
                  </a:txBody>
                  <a:tcPr marT="45725" marB="45725" marR="91450" marL="91450" anchor="ctr"/>
                </a:tc>
              </a:tr>
              <a:tr h="370850">
                <a:tc>
                  <a:txBody>
                    <a:bodyPr/>
                    <a:lstStyle/>
                    <a:p>
                      <a:pPr indent="0" lvl="0" marL="0" marR="0" rtl="0" algn="ctr">
                        <a:spcBef>
                          <a:spcPts val="0"/>
                        </a:spcBef>
                        <a:spcAft>
                          <a:spcPts val="0"/>
                        </a:spcAft>
                        <a:buClr>
                          <a:schemeClr val="dk1"/>
                        </a:buClr>
                        <a:buSzPts val="1800"/>
                        <a:buFont typeface="Calibri"/>
                        <a:buNone/>
                      </a:pPr>
                      <a:r>
                        <a:rPr lang="es-CL" sz="1800">
                          <a:solidFill>
                            <a:schemeClr val="lt1"/>
                          </a:solidFill>
                        </a:rPr>
                        <a:t>Entrega  1° Documentación</a:t>
                      </a:r>
                      <a:endParaRPr sz="1800" u="none" cap="none" strike="noStrike">
                        <a:solidFill>
                          <a:schemeClr val="lt1"/>
                        </a:solidFill>
                      </a:endParaRPr>
                    </a:p>
                  </a:txBody>
                  <a:tcPr marT="45725" marB="45725" marR="91450" marL="91450" anchor="ctr"/>
                </a:tc>
                <a:tc>
                  <a:txBody>
                    <a:bodyPr/>
                    <a:lstStyle/>
                    <a:p>
                      <a:pPr indent="0" lvl="0" marL="0" marR="0" rtl="0" algn="ctr">
                        <a:lnSpc>
                          <a:spcPct val="115000"/>
                        </a:lnSpc>
                        <a:spcBef>
                          <a:spcPts val="0"/>
                        </a:spcBef>
                        <a:spcAft>
                          <a:spcPts val="0"/>
                        </a:spcAft>
                        <a:buNone/>
                      </a:pPr>
                      <a:r>
                        <a:rPr lang="es-CL" sz="2000">
                          <a:solidFill>
                            <a:schemeClr val="lt1"/>
                          </a:solidFill>
                          <a:latin typeface="Calibri"/>
                          <a:ea typeface="Calibri"/>
                          <a:cs typeface="Calibri"/>
                          <a:sym typeface="Calibri"/>
                        </a:rPr>
                        <a:t>13/09/2025</a:t>
                      </a:r>
                      <a:endParaRPr sz="2000" u="none" cap="none" strike="noStrike">
                        <a:solidFill>
                          <a:schemeClr val="lt1"/>
                        </a:solidFill>
                        <a:latin typeface="Calibri"/>
                        <a:ea typeface="Calibri"/>
                        <a:cs typeface="Calibri"/>
                        <a:sym typeface="Calibri"/>
                      </a:endParaRPr>
                    </a:p>
                  </a:txBody>
                  <a:tcPr marT="0" marB="0" marR="68575" marL="68575"/>
                </a:tc>
              </a:tr>
              <a:tr h="362550">
                <a:tc>
                  <a:txBody>
                    <a:bodyPr/>
                    <a:lstStyle/>
                    <a:p>
                      <a:pPr indent="0" lvl="0" marL="0" marR="0" rtl="0" algn="ctr">
                        <a:spcBef>
                          <a:spcPts val="0"/>
                        </a:spcBef>
                        <a:spcAft>
                          <a:spcPts val="0"/>
                        </a:spcAft>
                        <a:buClr>
                          <a:schemeClr val="dk1"/>
                        </a:buClr>
                        <a:buSzPts val="1800"/>
                        <a:buFont typeface="Calibri"/>
                        <a:buNone/>
                      </a:pPr>
                      <a:r>
                        <a:rPr lang="es-CL" sz="1800">
                          <a:solidFill>
                            <a:schemeClr val="lt1"/>
                          </a:solidFill>
                        </a:rPr>
                        <a:t>Desarrollo  Software</a:t>
                      </a:r>
                      <a:endParaRPr sz="1800" u="none" cap="none" strike="noStrike">
                        <a:solidFill>
                          <a:schemeClr val="lt1"/>
                        </a:solidFill>
                      </a:endParaRPr>
                    </a:p>
                  </a:txBody>
                  <a:tcPr marT="45725" marB="45725" marR="91450" marL="91450" anchor="ctr"/>
                </a:tc>
                <a:tc>
                  <a:txBody>
                    <a:bodyPr/>
                    <a:lstStyle/>
                    <a:p>
                      <a:pPr indent="0" lvl="0" marL="0" marR="0" rtl="0" algn="ctr">
                        <a:lnSpc>
                          <a:spcPct val="115000"/>
                        </a:lnSpc>
                        <a:spcBef>
                          <a:spcPts val="0"/>
                        </a:spcBef>
                        <a:spcAft>
                          <a:spcPts val="0"/>
                        </a:spcAft>
                        <a:buNone/>
                      </a:pPr>
                      <a:r>
                        <a:rPr lang="es-CL" sz="2000">
                          <a:solidFill>
                            <a:schemeClr val="lt1"/>
                          </a:solidFill>
                          <a:latin typeface="Calibri"/>
                          <a:ea typeface="Calibri"/>
                          <a:cs typeface="Calibri"/>
                          <a:sym typeface="Calibri"/>
                        </a:rPr>
                        <a:t>Sin fechas</a:t>
                      </a:r>
                      <a:endParaRPr sz="2000" u="none" cap="none" strike="noStrike">
                        <a:solidFill>
                          <a:schemeClr val="lt1"/>
                        </a:solidFill>
                        <a:latin typeface="Calibri"/>
                        <a:ea typeface="Calibri"/>
                        <a:cs typeface="Calibri"/>
                        <a:sym typeface="Calibri"/>
                      </a:endParaRPr>
                    </a:p>
                  </a:txBody>
                  <a:tcPr marT="0" marB="0" marR="68575" marL="68575"/>
                </a:tc>
              </a:tr>
              <a:tr h="370850">
                <a:tc>
                  <a:txBody>
                    <a:bodyPr/>
                    <a:lstStyle/>
                    <a:p>
                      <a:pPr indent="0" lvl="0" marL="0" marR="0" rtl="0" algn="ctr">
                        <a:spcBef>
                          <a:spcPts val="0"/>
                        </a:spcBef>
                        <a:spcAft>
                          <a:spcPts val="0"/>
                        </a:spcAft>
                        <a:buClr>
                          <a:schemeClr val="dk1"/>
                        </a:buClr>
                        <a:buSzPts val="1800"/>
                        <a:buFont typeface="Calibri"/>
                        <a:buNone/>
                      </a:pPr>
                      <a:r>
                        <a:rPr lang="es-CL" sz="1800">
                          <a:solidFill>
                            <a:schemeClr val="lt1"/>
                          </a:solidFill>
                        </a:rPr>
                        <a:t>Documento(manual de usuario)</a:t>
                      </a:r>
                      <a:endParaRPr sz="1800" u="none" cap="none" strike="noStrike">
                        <a:solidFill>
                          <a:schemeClr val="lt1"/>
                        </a:solidFill>
                      </a:endParaRPr>
                    </a:p>
                  </a:txBody>
                  <a:tcPr marT="45725" marB="45725" marR="91450" marL="91450" anchor="ctr"/>
                </a:tc>
                <a:tc>
                  <a:txBody>
                    <a:bodyPr/>
                    <a:lstStyle/>
                    <a:p>
                      <a:pPr indent="0" lvl="0" marL="0" marR="0" rtl="0" algn="ctr">
                        <a:lnSpc>
                          <a:spcPct val="115000"/>
                        </a:lnSpc>
                        <a:spcBef>
                          <a:spcPts val="0"/>
                        </a:spcBef>
                        <a:spcAft>
                          <a:spcPts val="0"/>
                        </a:spcAft>
                        <a:buNone/>
                      </a:pPr>
                      <a:r>
                        <a:rPr lang="es-CL" sz="2000">
                          <a:solidFill>
                            <a:schemeClr val="lt1"/>
                          </a:solidFill>
                          <a:latin typeface="Calibri"/>
                          <a:ea typeface="Calibri"/>
                          <a:cs typeface="Calibri"/>
                          <a:sym typeface="Calibri"/>
                        </a:rPr>
                        <a:t>Sin fechas</a:t>
                      </a:r>
                      <a:endParaRPr sz="2000" u="none" cap="none" strike="noStrike">
                        <a:solidFill>
                          <a:schemeClr val="lt1"/>
                        </a:solidFill>
                        <a:latin typeface="Calibri"/>
                        <a:ea typeface="Calibri"/>
                        <a:cs typeface="Calibri"/>
                        <a:sym typeface="Calibri"/>
                      </a:endParaRPr>
                    </a:p>
                  </a:txBody>
                  <a:tcPr marT="0" marB="0" marR="68575" marL="68575"/>
                </a:tc>
              </a:tr>
              <a:tr h="0">
                <a:tc>
                  <a:txBody>
                    <a:bodyPr/>
                    <a:lstStyle/>
                    <a:p>
                      <a:pPr indent="0" lvl="0" marL="0" marR="0" rtl="0" algn="ctr">
                        <a:spcBef>
                          <a:spcPts val="0"/>
                        </a:spcBef>
                        <a:spcAft>
                          <a:spcPts val="0"/>
                        </a:spcAft>
                        <a:buClr>
                          <a:schemeClr val="dk1"/>
                        </a:buClr>
                        <a:buSzPts val="1800"/>
                        <a:buFont typeface="Calibri"/>
                        <a:buNone/>
                      </a:pPr>
                      <a:r>
                        <a:rPr lang="es-CL" sz="1800">
                          <a:solidFill>
                            <a:schemeClr val="lt1"/>
                          </a:solidFill>
                        </a:rPr>
                        <a:t>Presentación Final </a:t>
                      </a:r>
                      <a:endParaRPr sz="1800" u="none" cap="none" strike="noStrike">
                        <a:solidFill>
                          <a:schemeClr val="lt1"/>
                        </a:solidFill>
                      </a:endParaRPr>
                    </a:p>
                  </a:txBody>
                  <a:tcPr marT="45725" marB="45725" marR="91450" marL="91450" anchor="ctr"/>
                </a:tc>
                <a:tc>
                  <a:txBody>
                    <a:bodyPr/>
                    <a:lstStyle/>
                    <a:p>
                      <a:pPr indent="0" lvl="0" marL="0" marR="0" rtl="0" algn="ctr">
                        <a:lnSpc>
                          <a:spcPct val="115000"/>
                        </a:lnSpc>
                        <a:spcBef>
                          <a:spcPts val="0"/>
                        </a:spcBef>
                        <a:spcAft>
                          <a:spcPts val="0"/>
                        </a:spcAft>
                        <a:buNone/>
                      </a:pPr>
                      <a:r>
                        <a:rPr lang="es-CL" sz="2000">
                          <a:solidFill>
                            <a:schemeClr val="lt1"/>
                          </a:solidFill>
                          <a:latin typeface="Calibri"/>
                          <a:ea typeface="Calibri"/>
                          <a:cs typeface="Calibri"/>
                          <a:sym typeface="Calibri"/>
                        </a:rPr>
                        <a:t>Sin fechas</a:t>
                      </a:r>
                      <a:endParaRPr sz="2000" u="none" cap="none" strike="noStrike">
                        <a:solidFill>
                          <a:schemeClr val="lt1"/>
                        </a:solidFill>
                        <a:latin typeface="Calibri"/>
                        <a:ea typeface="Calibri"/>
                        <a:cs typeface="Calibri"/>
                        <a:sym typeface="Calibri"/>
                      </a:endParaRPr>
                    </a:p>
                  </a:txBody>
                  <a:tcPr marT="0" marB="0" marR="68575" marL="68575"/>
                </a:tc>
              </a:tr>
              <a:tr h="370850">
                <a:tc>
                  <a:txBody>
                    <a:bodyPr/>
                    <a:lstStyle/>
                    <a:p>
                      <a:pPr indent="0" lvl="0" marL="0" marR="0" rtl="0" algn="ctr">
                        <a:spcBef>
                          <a:spcPts val="0"/>
                        </a:spcBef>
                        <a:spcAft>
                          <a:spcPts val="0"/>
                        </a:spcAft>
                        <a:buClr>
                          <a:schemeClr val="dk1"/>
                        </a:buClr>
                        <a:buSzPts val="1800"/>
                        <a:buFont typeface="Calibri"/>
                        <a:buNone/>
                      </a:pPr>
                      <a:r>
                        <a:t/>
                      </a:r>
                      <a:endParaRPr sz="1800" u="none" cap="none" strike="noStrike">
                        <a:solidFill>
                          <a:schemeClr val="lt1"/>
                        </a:solidFill>
                      </a:endParaRPr>
                    </a:p>
                  </a:txBody>
                  <a:tcPr marT="45725" marB="45725" marR="91450" marL="91450" anchor="ctr"/>
                </a:tc>
                <a:tc>
                  <a:txBody>
                    <a:bodyPr/>
                    <a:lstStyle/>
                    <a:p>
                      <a:pPr indent="0" lvl="0" marL="0" marR="0" rtl="0" algn="ctr">
                        <a:lnSpc>
                          <a:spcPct val="115000"/>
                        </a:lnSpc>
                        <a:spcBef>
                          <a:spcPts val="0"/>
                        </a:spcBef>
                        <a:spcAft>
                          <a:spcPts val="0"/>
                        </a:spcAft>
                        <a:buNone/>
                      </a:pPr>
                      <a:r>
                        <a:t/>
                      </a:r>
                      <a:endParaRPr sz="2000" u="none" cap="none" strike="noStrike">
                        <a:solidFill>
                          <a:schemeClr val="lt1"/>
                        </a:solidFill>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8a6306b65d_8_25"/>
          <p:cNvSpPr txBox="1"/>
          <p:nvPr>
            <p:ph type="title"/>
          </p:nvPr>
        </p:nvSpPr>
        <p:spPr>
          <a:xfrm>
            <a:off x="838200" y="8126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CL"/>
              <a:t>Cronograma</a:t>
            </a:r>
            <a:endParaRPr/>
          </a:p>
        </p:txBody>
      </p:sp>
      <p:sp>
        <p:nvSpPr>
          <p:cNvPr id="176" name="Google Shape;176;g38a6306b65d_8_25"/>
          <p:cNvSpPr/>
          <p:nvPr/>
        </p:nvSpPr>
        <p:spPr>
          <a:xfrm>
            <a:off x="781587" y="1945518"/>
            <a:ext cx="10365600" cy="43326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900">
              <a:latin typeface="Calibri"/>
              <a:ea typeface="Calibri"/>
              <a:cs typeface="Calibri"/>
              <a:sym typeface="Calibri"/>
            </a:endParaRPr>
          </a:p>
          <a:p>
            <a:pPr indent="0" lvl="0" marL="457200" marR="0" rtl="0" algn="l">
              <a:spcBef>
                <a:spcPts val="0"/>
              </a:spcBef>
              <a:spcAft>
                <a:spcPts val="0"/>
              </a:spcAft>
              <a:buNone/>
            </a:pPr>
            <a:r>
              <a:rPr lang="es-CL" sz="1900">
                <a:latin typeface="Calibri"/>
                <a:ea typeface="Calibri"/>
                <a:cs typeface="Calibri"/>
                <a:sym typeface="Calibri"/>
              </a:rPr>
              <a:t>El proyecto </a:t>
            </a:r>
            <a:r>
              <a:rPr lang="es-CL" sz="1900">
                <a:latin typeface="Calibri"/>
                <a:ea typeface="Calibri"/>
                <a:cs typeface="Calibri"/>
                <a:sym typeface="Calibri"/>
              </a:rPr>
              <a:t>tendrá</a:t>
            </a:r>
            <a:r>
              <a:rPr lang="es-CL" sz="1900">
                <a:latin typeface="Calibri"/>
                <a:ea typeface="Calibri"/>
                <a:cs typeface="Calibri"/>
                <a:sym typeface="Calibri"/>
              </a:rPr>
              <a:t> una </a:t>
            </a:r>
            <a:r>
              <a:rPr lang="es-CL" sz="1900">
                <a:latin typeface="Calibri"/>
                <a:ea typeface="Calibri"/>
                <a:cs typeface="Calibri"/>
                <a:sym typeface="Calibri"/>
              </a:rPr>
              <a:t>duración</a:t>
            </a:r>
            <a:r>
              <a:rPr lang="es-CL" sz="1900">
                <a:latin typeface="Calibri"/>
                <a:ea typeface="Calibri"/>
                <a:cs typeface="Calibri"/>
                <a:sym typeface="Calibri"/>
              </a:rPr>
              <a:t> de 17 semanas (3,9 meses)</a:t>
            </a:r>
            <a:endParaRPr sz="1900">
              <a:latin typeface="Calibri"/>
              <a:ea typeface="Calibri"/>
              <a:cs typeface="Calibri"/>
              <a:sym typeface="Calibri"/>
            </a:endParaRPr>
          </a:p>
          <a:p>
            <a:pPr indent="0" lvl="0" marL="457200" marR="0" rtl="0" algn="l">
              <a:spcBef>
                <a:spcPts val="0"/>
              </a:spcBef>
              <a:spcAft>
                <a:spcPts val="0"/>
              </a:spcAft>
              <a:buNone/>
            </a:pPr>
            <a:r>
              <a:t/>
            </a:r>
            <a:endParaRPr sz="1900">
              <a:latin typeface="Calibri"/>
              <a:ea typeface="Calibri"/>
              <a:cs typeface="Calibri"/>
              <a:sym typeface="Calibri"/>
            </a:endParaRPr>
          </a:p>
          <a:p>
            <a:pPr indent="0" lvl="0" marL="457200" marR="0" rtl="0" algn="l">
              <a:spcBef>
                <a:spcPts val="0"/>
              </a:spcBef>
              <a:spcAft>
                <a:spcPts val="0"/>
              </a:spcAft>
              <a:buNone/>
            </a:pPr>
            <a:r>
              <a:rPr lang="es-CL" sz="1900">
                <a:solidFill>
                  <a:schemeClr val="dk1"/>
                </a:solidFill>
                <a:latin typeface="Calibri"/>
                <a:ea typeface="Calibri"/>
                <a:cs typeface="Calibri"/>
                <a:sym typeface="Calibri"/>
              </a:rPr>
              <a:t>Fase de Planificación: 13 </a:t>
            </a:r>
            <a:r>
              <a:rPr lang="es-CL" sz="1900">
                <a:solidFill>
                  <a:schemeClr val="dk1"/>
                </a:solidFill>
                <a:latin typeface="Calibri"/>
                <a:ea typeface="Calibri"/>
                <a:cs typeface="Calibri"/>
                <a:sym typeface="Calibri"/>
              </a:rPr>
              <a:t>días</a:t>
            </a:r>
            <a:endParaRPr sz="1900">
              <a:solidFill>
                <a:schemeClr val="dk1"/>
              </a:solidFill>
              <a:latin typeface="Calibri"/>
              <a:ea typeface="Calibri"/>
              <a:cs typeface="Calibri"/>
              <a:sym typeface="Calibri"/>
            </a:endParaRPr>
          </a:p>
          <a:p>
            <a:pPr indent="0" lvl="0" marL="457200" marR="0" rtl="0" algn="l">
              <a:spcBef>
                <a:spcPts val="0"/>
              </a:spcBef>
              <a:spcAft>
                <a:spcPts val="0"/>
              </a:spcAft>
              <a:buNone/>
            </a:pPr>
            <a:r>
              <a:rPr lang="es-CL" sz="1900">
                <a:solidFill>
                  <a:schemeClr val="dk1"/>
                </a:solidFill>
                <a:latin typeface="Calibri"/>
                <a:ea typeface="Calibri"/>
                <a:cs typeface="Calibri"/>
                <a:sym typeface="Calibri"/>
              </a:rPr>
              <a:t>Fase de Análisis y diseño: 44 </a:t>
            </a:r>
            <a:r>
              <a:rPr lang="es-CL" sz="1900">
                <a:solidFill>
                  <a:schemeClr val="dk1"/>
                </a:solidFill>
                <a:latin typeface="Calibri"/>
                <a:ea typeface="Calibri"/>
                <a:cs typeface="Calibri"/>
                <a:sym typeface="Calibri"/>
              </a:rPr>
              <a:t>días</a:t>
            </a:r>
            <a:endParaRPr sz="1900">
              <a:solidFill>
                <a:schemeClr val="dk1"/>
              </a:solidFill>
              <a:latin typeface="Calibri"/>
              <a:ea typeface="Calibri"/>
              <a:cs typeface="Calibri"/>
              <a:sym typeface="Calibri"/>
            </a:endParaRPr>
          </a:p>
          <a:p>
            <a:pPr indent="0" lvl="0" marL="457200" marR="0" rtl="0" algn="l">
              <a:spcBef>
                <a:spcPts val="0"/>
              </a:spcBef>
              <a:spcAft>
                <a:spcPts val="0"/>
              </a:spcAft>
              <a:buNone/>
            </a:pPr>
            <a:r>
              <a:rPr lang="es-CL" sz="1900">
                <a:solidFill>
                  <a:schemeClr val="dk1"/>
                </a:solidFill>
                <a:latin typeface="Calibri"/>
                <a:ea typeface="Calibri"/>
                <a:cs typeface="Calibri"/>
                <a:sym typeface="Calibri"/>
              </a:rPr>
              <a:t>Fase de Desarrollo: 55 </a:t>
            </a:r>
            <a:r>
              <a:rPr lang="es-CL" sz="1900">
                <a:solidFill>
                  <a:schemeClr val="dk1"/>
                </a:solidFill>
                <a:latin typeface="Calibri"/>
                <a:ea typeface="Calibri"/>
                <a:cs typeface="Calibri"/>
                <a:sym typeface="Calibri"/>
              </a:rPr>
              <a:t>días</a:t>
            </a:r>
            <a:endParaRPr sz="1900">
              <a:solidFill>
                <a:schemeClr val="dk1"/>
              </a:solidFill>
              <a:latin typeface="Calibri"/>
              <a:ea typeface="Calibri"/>
              <a:cs typeface="Calibri"/>
              <a:sym typeface="Calibri"/>
            </a:endParaRPr>
          </a:p>
          <a:p>
            <a:pPr indent="0" lvl="0" marL="457200" marR="0" rtl="0" algn="l">
              <a:spcBef>
                <a:spcPts val="0"/>
              </a:spcBef>
              <a:spcAft>
                <a:spcPts val="0"/>
              </a:spcAft>
              <a:buNone/>
            </a:pPr>
            <a:r>
              <a:rPr lang="es-CL" sz="1900">
                <a:solidFill>
                  <a:schemeClr val="dk1"/>
                </a:solidFill>
                <a:latin typeface="Calibri"/>
                <a:ea typeface="Calibri"/>
                <a:cs typeface="Calibri"/>
                <a:sym typeface="Calibri"/>
              </a:rPr>
              <a:t>Fase de Pruebas y QA: 14 </a:t>
            </a:r>
            <a:r>
              <a:rPr lang="es-CL" sz="1900">
                <a:solidFill>
                  <a:schemeClr val="dk1"/>
                </a:solidFill>
                <a:latin typeface="Calibri"/>
                <a:ea typeface="Calibri"/>
                <a:cs typeface="Calibri"/>
                <a:sym typeface="Calibri"/>
              </a:rPr>
              <a:t>días</a:t>
            </a:r>
            <a:endParaRPr sz="1900">
              <a:solidFill>
                <a:schemeClr val="dk1"/>
              </a:solidFill>
              <a:latin typeface="Calibri"/>
              <a:ea typeface="Calibri"/>
              <a:cs typeface="Calibri"/>
              <a:sym typeface="Calibri"/>
            </a:endParaRPr>
          </a:p>
          <a:p>
            <a:pPr indent="0" lvl="0" marL="457200" marR="0" rtl="0" algn="l">
              <a:spcBef>
                <a:spcPts val="0"/>
              </a:spcBef>
              <a:spcAft>
                <a:spcPts val="0"/>
              </a:spcAft>
              <a:buNone/>
            </a:pPr>
            <a:r>
              <a:rPr lang="es-CL" sz="1900">
                <a:solidFill>
                  <a:schemeClr val="dk1"/>
                </a:solidFill>
                <a:latin typeface="Calibri"/>
                <a:ea typeface="Calibri"/>
                <a:cs typeface="Calibri"/>
                <a:sym typeface="Calibri"/>
              </a:rPr>
              <a:t>Fase de implementación y cierre: 8 </a:t>
            </a:r>
            <a:r>
              <a:rPr lang="es-CL" sz="1900">
                <a:solidFill>
                  <a:schemeClr val="dk1"/>
                </a:solidFill>
                <a:latin typeface="Calibri"/>
                <a:ea typeface="Calibri"/>
                <a:cs typeface="Calibri"/>
                <a:sym typeface="Calibri"/>
              </a:rPr>
              <a:t>días</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rPr lang="es-CL" sz="1900">
                <a:solidFill>
                  <a:schemeClr val="dk1"/>
                </a:solidFill>
                <a:latin typeface="Calibri"/>
                <a:ea typeface="Calibri"/>
                <a:cs typeface="Calibri"/>
                <a:sym typeface="Calibri"/>
              </a:rPr>
              <a:t>			Total: 108 días</a:t>
            </a:r>
            <a:endParaRPr sz="19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706567" y="901597"/>
            <a:ext cx="10515600" cy="58611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CL"/>
              <a:t>Costos total por Fase </a:t>
            </a:r>
            <a:endParaRPr/>
          </a:p>
        </p:txBody>
      </p:sp>
      <p:sp>
        <p:nvSpPr>
          <p:cNvPr id="182" name="Google Shape;182;p11"/>
          <p:cNvSpPr/>
          <p:nvPr/>
        </p:nvSpPr>
        <p:spPr>
          <a:xfrm>
            <a:off x="781587" y="1945518"/>
            <a:ext cx="10365600" cy="43326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AutoNum type="arabicPeriod"/>
            </a:pPr>
            <a:r>
              <a:rPr lang="es-CL" sz="1900">
                <a:latin typeface="Calibri"/>
                <a:ea typeface="Calibri"/>
                <a:cs typeface="Calibri"/>
                <a:sym typeface="Calibri"/>
              </a:rPr>
              <a:t>FASE </a:t>
            </a:r>
            <a:r>
              <a:rPr lang="es-CL" sz="1900">
                <a:latin typeface="Calibri"/>
                <a:ea typeface="Calibri"/>
                <a:cs typeface="Calibri"/>
                <a:sym typeface="Calibri"/>
              </a:rPr>
              <a:t>PLANIFICACIÓN: </a:t>
            </a:r>
            <a:r>
              <a:rPr lang="es-CL" sz="1900">
                <a:solidFill>
                  <a:schemeClr val="dk1"/>
                </a:solidFill>
                <a:latin typeface="Calibri"/>
                <a:ea typeface="Calibri"/>
                <a:cs typeface="Calibri"/>
                <a:sym typeface="Calibri"/>
              </a:rPr>
              <a:t>$ 278.326</a:t>
            </a:r>
            <a:endParaRPr sz="1900">
              <a:latin typeface="Calibri"/>
              <a:ea typeface="Calibri"/>
              <a:cs typeface="Calibri"/>
              <a:sym typeface="Calibri"/>
            </a:endParaRPr>
          </a:p>
          <a:p>
            <a:pPr indent="0" lvl="0" marL="457200" rtl="0" algn="l">
              <a:lnSpc>
                <a:spcPct val="115000"/>
              </a:lnSpc>
              <a:spcBef>
                <a:spcPts val="0"/>
              </a:spcBef>
              <a:spcAft>
                <a:spcPts val="0"/>
              </a:spcAft>
              <a:buNone/>
            </a:pPr>
            <a:r>
              <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AutoNum type="arabicPeriod"/>
            </a:pPr>
            <a:r>
              <a:rPr lang="es-CL" sz="1900">
                <a:latin typeface="Calibri"/>
                <a:ea typeface="Calibri"/>
                <a:cs typeface="Calibri"/>
                <a:sym typeface="Calibri"/>
              </a:rPr>
              <a:t>FASE </a:t>
            </a:r>
            <a:r>
              <a:rPr lang="es-CL" sz="1900">
                <a:latin typeface="Calibri"/>
                <a:ea typeface="Calibri"/>
                <a:cs typeface="Calibri"/>
                <a:sym typeface="Calibri"/>
              </a:rPr>
              <a:t>ANÁLISIS</a:t>
            </a:r>
            <a:r>
              <a:rPr lang="es-CL" sz="1900">
                <a:latin typeface="Calibri"/>
                <a:ea typeface="Calibri"/>
                <a:cs typeface="Calibri"/>
                <a:sym typeface="Calibri"/>
              </a:rPr>
              <a:t> Y DISEÑO: </a:t>
            </a:r>
            <a:r>
              <a:rPr lang="es-CL" sz="1900">
                <a:solidFill>
                  <a:schemeClr val="dk1"/>
                </a:solidFill>
                <a:latin typeface="Calibri"/>
                <a:ea typeface="Calibri"/>
                <a:cs typeface="Calibri"/>
                <a:sym typeface="Calibri"/>
              </a:rPr>
              <a:t>$ 528.328</a:t>
            </a:r>
            <a:endParaRPr sz="19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900">
              <a:solidFill>
                <a:schemeClr val="dk1"/>
              </a:solidFill>
              <a:latin typeface="Calibri"/>
              <a:ea typeface="Calibri"/>
              <a:cs typeface="Calibri"/>
              <a:sym typeface="Calibri"/>
            </a:endParaRPr>
          </a:p>
          <a:p>
            <a:pPr indent="-349250" lvl="0" marL="457200" marR="0" rtl="0" algn="l">
              <a:spcBef>
                <a:spcPts val="0"/>
              </a:spcBef>
              <a:spcAft>
                <a:spcPts val="0"/>
              </a:spcAft>
              <a:buClr>
                <a:schemeClr val="dk1"/>
              </a:buClr>
              <a:buSzPts val="1900"/>
              <a:buFont typeface="Calibri"/>
              <a:buAutoNum type="arabicPeriod"/>
            </a:pPr>
            <a:r>
              <a:rPr lang="es-CL" sz="1900">
                <a:solidFill>
                  <a:schemeClr val="dk1"/>
                </a:solidFill>
                <a:latin typeface="Calibri"/>
                <a:ea typeface="Calibri"/>
                <a:cs typeface="Calibri"/>
                <a:sym typeface="Calibri"/>
              </a:rPr>
              <a:t>FASE DESARROLLO: $ 2.606.668</a:t>
            </a:r>
            <a:endParaRPr sz="19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900">
              <a:solidFill>
                <a:schemeClr val="dk1"/>
              </a:solidFill>
              <a:latin typeface="Calibri"/>
              <a:ea typeface="Calibri"/>
              <a:cs typeface="Calibri"/>
              <a:sym typeface="Calibri"/>
            </a:endParaRPr>
          </a:p>
          <a:p>
            <a:pPr indent="-349250" lvl="0" marL="457200" marR="0" rtl="0" algn="l">
              <a:spcBef>
                <a:spcPts val="0"/>
              </a:spcBef>
              <a:spcAft>
                <a:spcPts val="0"/>
              </a:spcAft>
              <a:buClr>
                <a:schemeClr val="dk1"/>
              </a:buClr>
              <a:buSzPts val="1900"/>
              <a:buFont typeface="Calibri"/>
              <a:buAutoNum type="arabicPeriod"/>
            </a:pPr>
            <a:r>
              <a:rPr lang="es-CL" sz="1900">
                <a:solidFill>
                  <a:schemeClr val="dk1"/>
                </a:solidFill>
                <a:latin typeface="Calibri"/>
                <a:ea typeface="Calibri"/>
                <a:cs typeface="Calibri"/>
                <a:sym typeface="Calibri"/>
              </a:rPr>
              <a:t>FASE PRUEBAS QA: $ 562.692</a:t>
            </a:r>
            <a:endParaRPr sz="19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900">
              <a:solidFill>
                <a:schemeClr val="dk1"/>
              </a:solidFill>
              <a:latin typeface="Calibri"/>
              <a:ea typeface="Calibri"/>
              <a:cs typeface="Calibri"/>
              <a:sym typeface="Calibri"/>
            </a:endParaRPr>
          </a:p>
          <a:p>
            <a:pPr indent="-349250" lvl="0" marL="457200" marR="0" rtl="0" algn="l">
              <a:spcBef>
                <a:spcPts val="0"/>
              </a:spcBef>
              <a:spcAft>
                <a:spcPts val="0"/>
              </a:spcAft>
              <a:buClr>
                <a:schemeClr val="dk1"/>
              </a:buClr>
              <a:buSzPts val="1900"/>
              <a:buFont typeface="Calibri"/>
              <a:buAutoNum type="arabicPeriod"/>
            </a:pPr>
            <a:r>
              <a:rPr lang="es-CL" sz="1900">
                <a:solidFill>
                  <a:schemeClr val="dk1"/>
                </a:solidFill>
                <a:latin typeface="Calibri"/>
                <a:ea typeface="Calibri"/>
                <a:cs typeface="Calibri"/>
                <a:sym typeface="Calibri"/>
              </a:rPr>
              <a:t>FASE </a:t>
            </a:r>
            <a:r>
              <a:rPr lang="es-CL" sz="1900">
                <a:solidFill>
                  <a:schemeClr val="dk1"/>
                </a:solidFill>
                <a:latin typeface="Calibri"/>
                <a:ea typeface="Calibri"/>
                <a:cs typeface="Calibri"/>
                <a:sym typeface="Calibri"/>
              </a:rPr>
              <a:t>IMPLEMENTACIÓN: $ 359.996</a:t>
            </a:r>
            <a:endParaRPr sz="19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900">
              <a:solidFill>
                <a:schemeClr val="dk1"/>
              </a:solidFill>
              <a:latin typeface="Calibri"/>
              <a:ea typeface="Calibri"/>
              <a:cs typeface="Calibri"/>
              <a:sym typeface="Calibri"/>
            </a:endParaRPr>
          </a:p>
          <a:p>
            <a:pPr indent="0" lvl="0" marL="457200" marR="0" rtl="0" algn="l">
              <a:spcBef>
                <a:spcPts val="0"/>
              </a:spcBef>
              <a:spcAft>
                <a:spcPts val="0"/>
              </a:spcAft>
              <a:buNone/>
            </a:pPr>
            <a:r>
              <a:rPr lang="es-CL" sz="1900">
                <a:solidFill>
                  <a:schemeClr val="dk1"/>
                </a:solidFill>
                <a:latin typeface="Calibri"/>
                <a:ea typeface="Calibri"/>
                <a:cs typeface="Calibri"/>
                <a:sym typeface="Calibri"/>
              </a:rPr>
              <a:t>           Total: $ 4.336.010</a:t>
            </a:r>
            <a:endParaRPr sz="19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641252" y="1068511"/>
            <a:ext cx="10515600" cy="64417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CL"/>
              <a:t>Tecnologías del Desarrollo</a:t>
            </a:r>
            <a:endParaRPr/>
          </a:p>
        </p:txBody>
      </p:sp>
      <p:sp>
        <p:nvSpPr>
          <p:cNvPr id="188" name="Google Shape;188;p12"/>
          <p:cNvSpPr txBox="1"/>
          <p:nvPr/>
        </p:nvSpPr>
        <p:spPr>
          <a:xfrm>
            <a:off x="641250" y="1828025"/>
            <a:ext cx="11061300" cy="4494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1500">
                <a:solidFill>
                  <a:schemeClr val="dk1"/>
                </a:solidFill>
                <a:latin typeface="Calibri"/>
                <a:ea typeface="Calibri"/>
                <a:cs typeface="Calibri"/>
                <a:sym typeface="Calibri"/>
              </a:rPr>
              <a:t>Las herramientas que usaremos para el desarrollo: Nextjs, React, Typescript, Tailwind css, Neon Postgres. A </a:t>
            </a:r>
            <a:r>
              <a:rPr lang="es-CL" sz="1500">
                <a:solidFill>
                  <a:schemeClr val="dk1"/>
                </a:solidFill>
                <a:latin typeface="Calibri"/>
                <a:ea typeface="Calibri"/>
                <a:cs typeface="Calibri"/>
                <a:sym typeface="Calibri"/>
              </a:rPr>
              <a:t>continuación</a:t>
            </a:r>
            <a:r>
              <a:rPr lang="es-CL" sz="1500">
                <a:solidFill>
                  <a:schemeClr val="dk1"/>
                </a:solidFill>
                <a:latin typeface="Calibri"/>
                <a:ea typeface="Calibri"/>
                <a:cs typeface="Calibri"/>
                <a:sym typeface="Calibri"/>
              </a:rPr>
              <a:t> se detallaran </a:t>
            </a:r>
            <a:r>
              <a:rPr lang="es-CL" sz="1500">
                <a:solidFill>
                  <a:schemeClr val="dk1"/>
                </a:solidFill>
                <a:latin typeface="Calibri"/>
                <a:ea typeface="Calibri"/>
                <a:cs typeface="Calibri"/>
                <a:sym typeface="Calibri"/>
              </a:rPr>
              <a:t>más</a:t>
            </a:r>
            <a:r>
              <a:rPr lang="es-CL"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SzPts val="1100"/>
              <a:buNone/>
            </a:pPr>
            <a:r>
              <a:rPr b="1" lang="es-CL" sz="1100">
                <a:solidFill>
                  <a:schemeClr val="dk1"/>
                </a:solidFill>
              </a:rPr>
              <a:t>Next.js y React:</a:t>
            </a:r>
            <a:r>
              <a:rPr lang="es-CL" sz="1100">
                <a:solidFill>
                  <a:schemeClr val="dk1"/>
                </a:solidFill>
              </a:rPr>
              <a:t> Juntos, forman la base de la plataforma. </a:t>
            </a:r>
            <a:r>
              <a:rPr b="1" lang="es-CL" sz="1100">
                <a:solidFill>
                  <a:schemeClr val="dk1"/>
                </a:solidFill>
              </a:rPr>
              <a:t>React</a:t>
            </a:r>
            <a:r>
              <a:rPr lang="es-CL" sz="1100">
                <a:solidFill>
                  <a:schemeClr val="dk1"/>
                </a:solidFill>
              </a:rPr>
              <a:t> se usa para crear la interfaz de usuario, y </a:t>
            </a:r>
            <a:r>
              <a:rPr b="1" lang="es-CL" sz="1100">
                <a:solidFill>
                  <a:schemeClr val="dk1"/>
                </a:solidFill>
              </a:rPr>
              <a:t>Next.js</a:t>
            </a:r>
            <a:r>
              <a:rPr lang="es-CL" sz="1100">
                <a:solidFill>
                  <a:schemeClr val="dk1"/>
                </a:solidFill>
              </a:rPr>
              <a:t> la optimiza para que sea más rápida y eficiente, facilitando la construcción de la página web y </a:t>
            </a:r>
            <a:r>
              <a:rPr lang="es-CL" sz="1100">
                <a:solidFill>
                  <a:schemeClr val="dk1"/>
                </a:solidFill>
              </a:rPr>
              <a:t>móvil</a:t>
            </a:r>
            <a:r>
              <a:rPr lang="es-CL" sz="1100">
                <a:solidFill>
                  <a:schemeClr val="dk1"/>
                </a:solidFill>
              </a:rPr>
              <a:t> (En este caso solo sera web)</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SzPts val="1100"/>
              <a:buNone/>
            </a:pPr>
            <a:r>
              <a:rPr b="1" lang="es-CL" sz="1100">
                <a:solidFill>
                  <a:schemeClr val="dk1"/>
                </a:solidFill>
              </a:rPr>
              <a:t>Typescript:</a:t>
            </a:r>
            <a:r>
              <a:rPr lang="es-CL" sz="1100">
                <a:solidFill>
                  <a:schemeClr val="dk1"/>
                </a:solidFill>
              </a:rPr>
              <a:t> Es un lenguaje de programación que nos </a:t>
            </a:r>
            <a:r>
              <a:rPr lang="es-CL" sz="1100">
                <a:solidFill>
                  <a:schemeClr val="dk1"/>
                </a:solidFill>
              </a:rPr>
              <a:t>ayudará</a:t>
            </a:r>
            <a:r>
              <a:rPr lang="es-CL" sz="1100">
                <a:solidFill>
                  <a:schemeClr val="dk1"/>
                </a:solidFill>
              </a:rPr>
              <a:t> a escribir código más limpio y con menos errores, lo que asegura que el proyecto sea más robusto y fácil de mantener a medida que crece.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SzPts val="1100"/>
              <a:buNone/>
            </a:pPr>
            <a:r>
              <a:rPr b="1" lang="es-CL" sz="1100">
                <a:solidFill>
                  <a:schemeClr val="dk1"/>
                </a:solidFill>
              </a:rPr>
              <a:t>Tailwind CSS:</a:t>
            </a:r>
            <a:r>
              <a:rPr lang="es-CL" sz="1100">
                <a:solidFill>
                  <a:schemeClr val="dk1"/>
                </a:solidFill>
              </a:rPr>
              <a:t> Se utilizara para dar estilo y diseñar la interfaz de la aplicación de forma rápida. Con sus clases de utilidad, pueden crear la apariencia visual deseada sin tener que escribir mucho código CSS desde cero.</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SzPts val="1100"/>
              <a:buNone/>
            </a:pPr>
            <a:r>
              <a:rPr b="1" lang="es-CL" sz="1100">
                <a:solidFill>
                  <a:schemeClr val="dk1"/>
                </a:solidFill>
              </a:rPr>
              <a:t>Neon Postgres:</a:t>
            </a:r>
            <a:r>
              <a:rPr lang="es-CL" sz="1100">
                <a:solidFill>
                  <a:schemeClr val="dk1"/>
                </a:solidFill>
              </a:rPr>
              <a:t> Es el servicio de base de datos que se encargará de almacenar todos los datos del proyecto, como el consumo de agua y las alertas. Al ser "sin servidor", se ajusta automáticamente a las necesidades del proyecto, lo que lo hace ideal para el desarrollo.</a:t>
            </a:r>
            <a:endParaRPr sz="1100">
              <a:solidFill>
                <a:schemeClr val="dk1"/>
              </a:solidFill>
            </a:endParaRPr>
          </a:p>
          <a:p>
            <a:pPr indent="0" lvl="0" marL="0" rtl="0" algn="l">
              <a:spcBef>
                <a:spcPts val="0"/>
              </a:spcBef>
              <a:spcAft>
                <a:spcPts val="0"/>
              </a:spcAft>
              <a:buSzPts val="1100"/>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s-CL" sz="1100">
                <a:solidFill>
                  <a:schemeClr val="dk1"/>
                </a:solidFill>
              </a:rPr>
              <a:t>Este conjunto de herramientas se complementa para construir una </a:t>
            </a:r>
            <a:r>
              <a:rPr b="1" lang="es-CL" sz="1100">
                <a:solidFill>
                  <a:schemeClr val="dk1"/>
                </a:solidFill>
              </a:rPr>
              <a:t>solución tecnológica integral y eficiente</a:t>
            </a:r>
            <a:r>
              <a:rPr lang="es-CL" sz="1100">
                <a:solidFill>
                  <a:schemeClr val="dk1"/>
                </a:solidFill>
              </a:rPr>
              <a:t>. Desde la base de datos que gestiona la información hasta la interfaz de usuario que interactúa con las personas, cada componente cumple una función específica, lo que garantiza el éxito del proyecto </a:t>
            </a:r>
            <a:r>
              <a:rPr b="1" lang="es-CL" sz="1100">
                <a:solidFill>
                  <a:schemeClr val="dk1"/>
                </a:solidFill>
              </a:rPr>
              <a:t>AquaSave</a:t>
            </a:r>
            <a:r>
              <a:rPr lang="es-CL" sz="1100">
                <a:solidFill>
                  <a:schemeClr val="dk1"/>
                </a:solidFill>
              </a:rPr>
              <a:t>.</a:t>
            </a:r>
            <a:endParaRPr sz="1100">
              <a:solidFill>
                <a:schemeClr val="dk1"/>
              </a:solidFill>
            </a:endParaRPr>
          </a:p>
          <a:p>
            <a:pPr indent="0" lvl="0" marL="0" marR="0" rtl="0" algn="l">
              <a:spcBef>
                <a:spcPts val="0"/>
              </a:spcBef>
              <a:spcAft>
                <a:spcPts val="0"/>
              </a:spcAft>
              <a:buNone/>
            </a:pPr>
            <a:r>
              <a:t/>
            </a:r>
            <a:endParaRPr sz="1200">
              <a:solidFill>
                <a:schemeClr val="dk1"/>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nvSpPr>
        <p:spPr>
          <a:xfrm>
            <a:off x="609558" y="699121"/>
            <a:ext cx="10515600" cy="105348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s-CL" sz="4400">
                <a:solidFill>
                  <a:schemeClr val="dk1"/>
                </a:solidFill>
                <a:latin typeface="Calibri"/>
                <a:ea typeface="Calibri"/>
                <a:cs typeface="Calibri"/>
                <a:sym typeface="Calibri"/>
              </a:rPr>
              <a:t>Conclusión  </a:t>
            </a:r>
            <a:endParaRPr/>
          </a:p>
        </p:txBody>
      </p:sp>
      <p:sp>
        <p:nvSpPr>
          <p:cNvPr id="194" name="Google Shape;194;p13"/>
          <p:cNvSpPr/>
          <p:nvPr/>
        </p:nvSpPr>
        <p:spPr>
          <a:xfrm>
            <a:off x="839487" y="1923143"/>
            <a:ext cx="10365542" cy="4332514"/>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1200"/>
              </a:spcBef>
              <a:spcAft>
                <a:spcPts val="0"/>
              </a:spcAft>
              <a:buSzPts val="1100"/>
              <a:buNone/>
            </a:pPr>
            <a:r>
              <a:rPr lang="es-CL" sz="1200">
                <a:solidFill>
                  <a:schemeClr val="dk1"/>
                </a:solidFill>
              </a:rPr>
              <a:t>La primera fase del proyecto </a:t>
            </a:r>
            <a:r>
              <a:rPr b="1" lang="es-CL" sz="1200">
                <a:solidFill>
                  <a:schemeClr val="dk1"/>
                </a:solidFill>
              </a:rPr>
              <a:t>AquaSave, enfocada en la definición y planificación</a:t>
            </a:r>
            <a:r>
              <a:rPr lang="es-CL" sz="1200">
                <a:solidFill>
                  <a:schemeClr val="dk1"/>
                </a:solidFill>
              </a:rPr>
              <a:t>, se ha completado con éxito, sentando una base sólida para el desarrollo futuro. La iniciativa surge como una respuesta directa a una problemática real y relevante en Chile: la falta de control en el consumo de agua en hogares y comunidades, que genera gastos innecesarios y afecta la sostenibilidad ambiental.</a:t>
            </a:r>
            <a:endParaRPr sz="1200">
              <a:solidFill>
                <a:schemeClr val="dk1"/>
              </a:solidFill>
            </a:endParaRPr>
          </a:p>
          <a:p>
            <a:pPr indent="0" lvl="0" marL="0" rtl="0" algn="l">
              <a:lnSpc>
                <a:spcPct val="115000"/>
              </a:lnSpc>
              <a:spcBef>
                <a:spcPts val="1200"/>
              </a:spcBef>
              <a:spcAft>
                <a:spcPts val="0"/>
              </a:spcAft>
              <a:buSzPts val="1100"/>
              <a:buNone/>
            </a:pPr>
            <a:r>
              <a:rPr b="1" lang="es-CL" sz="1200">
                <a:solidFill>
                  <a:schemeClr val="dk1"/>
                </a:solidFill>
              </a:rPr>
              <a:t>En esta etapa, se ha validado la propuesta de solución, que busca ofrecer una plataforma web para el monitoreo en tiempo real del consumo de agua, la detección de fugas, y la entrega de alertas y recomendaciones personalizadas.</a:t>
            </a:r>
            <a:r>
              <a:rPr lang="es-CL" sz="1200">
                <a:solidFill>
                  <a:schemeClr val="dk1"/>
                </a:solidFill>
              </a:rPr>
              <a:t> La factibilidad técnica y académica del proyecto se ha confirmado gracias a la definición de los objetivos, la planificación de las actividades y la selección de herramientas modernas de desarrollo.</a:t>
            </a:r>
            <a:endParaRPr sz="1200">
              <a:solidFill>
                <a:schemeClr val="dk1"/>
              </a:solidFill>
            </a:endParaRPr>
          </a:p>
          <a:p>
            <a:pPr indent="0" lvl="0" marL="0" rtl="0" algn="l">
              <a:lnSpc>
                <a:spcPct val="115000"/>
              </a:lnSpc>
              <a:spcBef>
                <a:spcPts val="1200"/>
              </a:spcBef>
              <a:spcAft>
                <a:spcPts val="0"/>
              </a:spcAft>
              <a:buSzPts val="1100"/>
              <a:buNone/>
            </a:pPr>
            <a:r>
              <a:rPr lang="es-CL" sz="1200">
                <a:solidFill>
                  <a:schemeClr val="dk1"/>
                </a:solidFill>
              </a:rPr>
              <a:t>En este sentido, AquaSave no es solo un ejercicio académico, sino una solución con </a:t>
            </a:r>
            <a:r>
              <a:rPr b="1" lang="es-CL" sz="1200">
                <a:solidFill>
                  <a:schemeClr val="dk1"/>
                </a:solidFill>
              </a:rPr>
              <a:t>potencial impacto económico y social.</a:t>
            </a:r>
            <a:r>
              <a:rPr lang="es-CL" sz="1200">
                <a:solidFill>
                  <a:schemeClr val="dk1"/>
                </a:solidFill>
              </a:rPr>
              <a:t> La finalización de esta fase demuestra la capacidad del equipo para aplicar conocimientos de </a:t>
            </a:r>
            <a:r>
              <a:rPr b="1" lang="es-CL" sz="1200">
                <a:solidFill>
                  <a:schemeClr val="dk1"/>
                </a:solidFill>
              </a:rPr>
              <a:t>ingeniería en informática,</a:t>
            </a:r>
            <a:r>
              <a:rPr lang="es-CL" sz="1200">
                <a:solidFill>
                  <a:schemeClr val="dk1"/>
                </a:solidFill>
              </a:rPr>
              <a:t> garantizando la viabilidad del proyecto y su valor formativo para las siguientes etapas de desarrollo.</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marR="0" rtl="0" algn="ctr">
              <a:spcBef>
                <a:spcPts val="12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555827" y="2315666"/>
            <a:ext cx="2993823"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3600" u="none" cap="none" strike="noStrike">
                <a:solidFill>
                  <a:schemeClr val="dk1"/>
                </a:solidFill>
                <a:latin typeface="Calibri"/>
                <a:ea typeface="Calibri"/>
                <a:cs typeface="Calibri"/>
                <a:sym typeface="Calibri"/>
              </a:rPr>
              <a:t>INTEGRANTES DEL PROYECTO</a:t>
            </a:r>
            <a:endParaRPr b="0" i="0" sz="1800" u="none" cap="none" strike="noStrike">
              <a:solidFill>
                <a:schemeClr val="dk1"/>
              </a:solidFill>
              <a:latin typeface="Calibri"/>
              <a:ea typeface="Calibri"/>
              <a:cs typeface="Calibri"/>
              <a:sym typeface="Calibri"/>
            </a:endParaRPr>
          </a:p>
        </p:txBody>
      </p:sp>
      <p:grpSp>
        <p:nvGrpSpPr>
          <p:cNvPr id="91" name="Google Shape;91;p2"/>
          <p:cNvGrpSpPr/>
          <p:nvPr/>
        </p:nvGrpSpPr>
        <p:grpSpPr>
          <a:xfrm>
            <a:off x="4082926" y="1382434"/>
            <a:ext cx="6781017" cy="4590224"/>
            <a:chOff x="0" y="0"/>
            <a:chExt cx="6781017" cy="4590224"/>
          </a:xfrm>
        </p:grpSpPr>
        <p:sp>
          <p:nvSpPr>
            <p:cNvPr id="92" name="Google Shape;92;p2"/>
            <p:cNvSpPr/>
            <p:nvPr/>
          </p:nvSpPr>
          <p:spPr>
            <a:xfrm>
              <a:off x="0" y="0"/>
              <a:ext cx="6781017" cy="1067494"/>
            </a:xfrm>
            <a:prstGeom prst="roundRect">
              <a:avLst>
                <a:gd fmla="val 10000" name="adj"/>
              </a:avLst>
            </a:pr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txBox="1"/>
            <p:nvPr/>
          </p:nvSpPr>
          <p:spPr>
            <a:xfrm>
              <a:off x="1462952" y="0"/>
              <a:ext cx="5318064" cy="1067494"/>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lang="es-CL" sz="2100">
                  <a:solidFill>
                    <a:schemeClr val="lt1"/>
                  </a:solidFill>
                  <a:latin typeface="Calibri"/>
                  <a:ea typeface="Calibri"/>
                  <a:cs typeface="Calibri"/>
                  <a:sym typeface="Calibri"/>
                </a:rPr>
                <a:t>Jerson Lienlaf</a:t>
              </a:r>
              <a:endParaRPr b="0" i="0" sz="2100" u="none" cap="none" strike="noStrike">
                <a:solidFill>
                  <a:schemeClr val="lt1"/>
                </a:solidFill>
                <a:latin typeface="Calibri"/>
                <a:ea typeface="Calibri"/>
                <a:cs typeface="Calibri"/>
                <a:sym typeface="Calibri"/>
              </a:endParaRPr>
            </a:p>
            <a:p>
              <a:pPr indent="-171450" lvl="1" marL="171450" marR="0" rtl="0" algn="l">
                <a:lnSpc>
                  <a:spcPct val="90000"/>
                </a:lnSpc>
                <a:spcBef>
                  <a:spcPts val="735"/>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Jefe Proyecto</a:t>
              </a:r>
              <a:endParaRPr b="0" i="0" sz="1600" u="none" cap="none" strike="noStrike">
                <a:solidFill>
                  <a:schemeClr val="lt1"/>
                </a:solidFill>
                <a:latin typeface="Calibri"/>
                <a:ea typeface="Calibri"/>
                <a:cs typeface="Calibri"/>
                <a:sym typeface="Calibri"/>
              </a:endParaRPr>
            </a:p>
            <a:p>
              <a:pPr indent="-171450" lvl="1" marL="171450" marR="0" rtl="0" algn="l">
                <a:lnSpc>
                  <a:spcPct val="90000"/>
                </a:lnSpc>
                <a:spcBef>
                  <a:spcPts val="240"/>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Liderar el proyecto.</a:t>
              </a:r>
              <a:endParaRPr b="0" i="0" sz="1600" u="none" cap="none" strike="noStrike">
                <a:solidFill>
                  <a:schemeClr val="lt1"/>
                </a:solidFill>
                <a:latin typeface="Calibri"/>
                <a:ea typeface="Calibri"/>
                <a:cs typeface="Calibri"/>
                <a:sym typeface="Calibri"/>
              </a:endParaRPr>
            </a:p>
          </p:txBody>
        </p:sp>
        <p:sp>
          <p:nvSpPr>
            <p:cNvPr id="94" name="Google Shape;94;p2"/>
            <p:cNvSpPr/>
            <p:nvPr/>
          </p:nvSpPr>
          <p:spPr>
            <a:xfrm>
              <a:off x="106749" y="106749"/>
              <a:ext cx="1356203" cy="853995"/>
            </a:xfrm>
            <a:prstGeom prst="roundRect">
              <a:avLst>
                <a:gd fmla="val 10000" name="adj"/>
              </a:avLst>
            </a:prstGeom>
            <a:solidFill>
              <a:srgbClr val="BFC8E3"/>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0" y="1174243"/>
              <a:ext cx="6781017" cy="1067494"/>
            </a:xfrm>
            <a:prstGeom prst="roundRect">
              <a:avLst>
                <a:gd fmla="val 10000" name="adj"/>
              </a:avLst>
            </a:pr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462952" y="1174243"/>
              <a:ext cx="5318064" cy="1067494"/>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lang="es-CL" sz="2100">
                  <a:solidFill>
                    <a:schemeClr val="lt1"/>
                  </a:solidFill>
                  <a:latin typeface="Calibri"/>
                  <a:ea typeface="Calibri"/>
                  <a:cs typeface="Calibri"/>
                  <a:sym typeface="Calibri"/>
                </a:rPr>
                <a:t>Cristóbal Sanhueza</a:t>
              </a:r>
              <a:endParaRPr b="0" i="0" sz="2100" u="none" cap="none" strike="noStrike">
                <a:solidFill>
                  <a:schemeClr val="lt1"/>
                </a:solidFill>
                <a:latin typeface="Calibri"/>
                <a:ea typeface="Calibri"/>
                <a:cs typeface="Calibri"/>
                <a:sym typeface="Calibri"/>
              </a:endParaRPr>
            </a:p>
            <a:p>
              <a:pPr indent="-171450" lvl="1" marL="171450" marR="0" rtl="0" algn="l">
                <a:lnSpc>
                  <a:spcPct val="90000"/>
                </a:lnSpc>
                <a:spcBef>
                  <a:spcPts val="735"/>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Tester</a:t>
              </a:r>
              <a:endParaRPr b="0" i="0" sz="1600" u="none" cap="none" strike="noStrike">
                <a:solidFill>
                  <a:schemeClr val="lt1"/>
                </a:solidFill>
                <a:latin typeface="Calibri"/>
                <a:ea typeface="Calibri"/>
                <a:cs typeface="Calibri"/>
                <a:sym typeface="Calibri"/>
              </a:endParaRPr>
            </a:p>
            <a:p>
              <a:pPr indent="-171450" lvl="1" marL="171450" marR="0" rtl="0" algn="l">
                <a:lnSpc>
                  <a:spcPct val="90000"/>
                </a:lnSpc>
                <a:spcBef>
                  <a:spcPts val="240"/>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Testear </a:t>
              </a:r>
              <a:r>
                <a:rPr lang="es-CL" sz="1600">
                  <a:solidFill>
                    <a:schemeClr val="lt1"/>
                  </a:solidFill>
                  <a:latin typeface="Calibri"/>
                  <a:ea typeface="Calibri"/>
                  <a:cs typeface="Calibri"/>
                  <a:sym typeface="Calibri"/>
                </a:rPr>
                <a:t>página</a:t>
              </a:r>
              <a:r>
                <a:rPr lang="es-CL" sz="1600">
                  <a:solidFill>
                    <a:schemeClr val="lt1"/>
                  </a:solidFill>
                  <a:latin typeface="Calibri"/>
                  <a:ea typeface="Calibri"/>
                  <a:cs typeface="Calibri"/>
                  <a:sym typeface="Calibri"/>
                </a:rPr>
                <a:t> web y asegurar calidad.</a:t>
              </a:r>
              <a:endParaRPr b="0" i="0" sz="1600" u="none" cap="none" strike="noStrike">
                <a:solidFill>
                  <a:schemeClr val="lt1"/>
                </a:solidFill>
                <a:latin typeface="Calibri"/>
                <a:ea typeface="Calibri"/>
                <a:cs typeface="Calibri"/>
                <a:sym typeface="Calibri"/>
              </a:endParaRPr>
            </a:p>
          </p:txBody>
        </p:sp>
        <p:sp>
          <p:nvSpPr>
            <p:cNvPr id="97" name="Google Shape;97;p2"/>
            <p:cNvSpPr/>
            <p:nvPr/>
          </p:nvSpPr>
          <p:spPr>
            <a:xfrm>
              <a:off x="0" y="2348487"/>
              <a:ext cx="6781017" cy="1067494"/>
            </a:xfrm>
            <a:prstGeom prst="roundRect">
              <a:avLst>
                <a:gd fmla="val 10000" name="adj"/>
              </a:avLst>
            </a:pr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1462952" y="2348487"/>
              <a:ext cx="5318064" cy="1067494"/>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lang="es-CL" sz="2100">
                  <a:solidFill>
                    <a:schemeClr val="lt1"/>
                  </a:solidFill>
                  <a:latin typeface="Calibri"/>
                  <a:ea typeface="Calibri"/>
                  <a:cs typeface="Calibri"/>
                  <a:sym typeface="Calibri"/>
                </a:rPr>
                <a:t>Claudio Canales</a:t>
              </a:r>
              <a:endParaRPr/>
            </a:p>
            <a:p>
              <a:pPr indent="-171450" lvl="1" marL="171450" marR="0" rtl="0" algn="l">
                <a:lnSpc>
                  <a:spcPct val="90000"/>
                </a:lnSpc>
                <a:spcBef>
                  <a:spcPts val="735"/>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Analista Programador</a:t>
              </a:r>
              <a:endParaRPr/>
            </a:p>
            <a:p>
              <a:pPr indent="-171450" lvl="1" marL="171450" marR="0" rtl="0" algn="l">
                <a:lnSpc>
                  <a:spcPct val="90000"/>
                </a:lnSpc>
                <a:spcBef>
                  <a:spcPts val="240"/>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Desarrollo del software.</a:t>
              </a:r>
              <a:endParaRPr/>
            </a:p>
          </p:txBody>
        </p:sp>
        <p:sp>
          <p:nvSpPr>
            <p:cNvPr id="99" name="Google Shape;99;p2"/>
            <p:cNvSpPr/>
            <p:nvPr/>
          </p:nvSpPr>
          <p:spPr>
            <a:xfrm>
              <a:off x="106749" y="2455236"/>
              <a:ext cx="1356203" cy="853995"/>
            </a:xfrm>
            <a:prstGeom prst="roundRect">
              <a:avLst>
                <a:gd fmla="val 10000" name="adj"/>
              </a:avLst>
            </a:prstGeom>
            <a:solidFill>
              <a:srgbClr val="BFC8E3"/>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0" y="3522730"/>
              <a:ext cx="6781017" cy="1067494"/>
            </a:xfrm>
            <a:prstGeom prst="roundRect">
              <a:avLst>
                <a:gd fmla="val 10000" name="adj"/>
              </a:avLst>
            </a:prstGeom>
            <a:gradFill>
              <a:gsLst>
                <a:gs pos="0">
                  <a:srgbClr val="5E81C9"/>
                </a:gs>
                <a:gs pos="50000">
                  <a:srgbClr val="3B70C9"/>
                </a:gs>
                <a:gs pos="100000">
                  <a:srgbClr val="2E60B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1462952" y="3522730"/>
              <a:ext cx="5318064" cy="1067494"/>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lang="es-CL" sz="2100">
                  <a:solidFill>
                    <a:schemeClr val="lt1"/>
                  </a:solidFill>
                  <a:latin typeface="Calibri"/>
                  <a:ea typeface="Calibri"/>
                  <a:cs typeface="Calibri"/>
                  <a:sym typeface="Calibri"/>
                </a:rPr>
                <a:t>Sebastian Rodriguez</a:t>
              </a:r>
              <a:endParaRPr b="0" i="0" sz="2100" u="none" cap="none" strike="noStrike">
                <a:solidFill>
                  <a:schemeClr val="lt1"/>
                </a:solidFill>
                <a:latin typeface="Calibri"/>
                <a:ea typeface="Calibri"/>
                <a:cs typeface="Calibri"/>
                <a:sym typeface="Calibri"/>
              </a:endParaRPr>
            </a:p>
            <a:p>
              <a:pPr indent="-171450" lvl="1" marL="171450" marR="0" rtl="0" algn="l">
                <a:lnSpc>
                  <a:spcPct val="90000"/>
                </a:lnSpc>
                <a:spcBef>
                  <a:spcPts val="735"/>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QA</a:t>
              </a:r>
              <a:endParaRPr b="0" i="0" sz="1600" u="none" cap="none" strike="noStrike">
                <a:solidFill>
                  <a:schemeClr val="lt1"/>
                </a:solidFill>
                <a:latin typeface="Calibri"/>
                <a:ea typeface="Calibri"/>
                <a:cs typeface="Calibri"/>
                <a:sym typeface="Calibri"/>
              </a:endParaRPr>
            </a:p>
            <a:p>
              <a:pPr indent="-171450" lvl="1" marL="171450" marR="0" rtl="0" algn="l">
                <a:lnSpc>
                  <a:spcPct val="90000"/>
                </a:lnSpc>
                <a:spcBef>
                  <a:spcPts val="240"/>
                </a:spcBef>
                <a:spcAft>
                  <a:spcPts val="0"/>
                </a:spcAft>
                <a:buClr>
                  <a:schemeClr val="lt1"/>
                </a:buClr>
                <a:buSzPts val="1600"/>
                <a:buFont typeface="Calibri"/>
                <a:buChar char="•"/>
              </a:pPr>
              <a:r>
                <a:rPr lang="es-CL" sz="1600">
                  <a:solidFill>
                    <a:schemeClr val="lt1"/>
                  </a:solidFill>
                  <a:latin typeface="Calibri"/>
                  <a:ea typeface="Calibri"/>
                  <a:cs typeface="Calibri"/>
                  <a:sym typeface="Calibri"/>
                </a:rPr>
                <a:t>Encargado de la calidad del software.</a:t>
              </a:r>
              <a:endParaRPr b="0" i="0" sz="1600" u="none" cap="none" strike="noStrike">
                <a:solidFill>
                  <a:schemeClr val="lt1"/>
                </a:solidFill>
                <a:latin typeface="Calibri"/>
                <a:ea typeface="Calibri"/>
                <a:cs typeface="Calibri"/>
                <a:sym typeface="Calibri"/>
              </a:endParaRPr>
            </a:p>
          </p:txBody>
        </p:sp>
        <p:sp>
          <p:nvSpPr>
            <p:cNvPr id="102" name="Google Shape;102;p2"/>
            <p:cNvSpPr/>
            <p:nvPr/>
          </p:nvSpPr>
          <p:spPr>
            <a:xfrm>
              <a:off x="106749" y="3629480"/>
              <a:ext cx="1356203" cy="853995"/>
            </a:xfrm>
            <a:prstGeom prst="roundRect">
              <a:avLst>
                <a:gd fmla="val 10000" name="adj"/>
              </a:avLst>
            </a:prstGeom>
            <a:solidFill>
              <a:srgbClr val="BFC8E3"/>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 name="Google Shape;103;p2" title="IMG_1918.jpeg"/>
          <p:cNvPicPr preferRelativeResize="0"/>
          <p:nvPr/>
        </p:nvPicPr>
        <p:blipFill rotWithShape="1">
          <a:blip r:embed="rId3">
            <a:alphaModFix/>
          </a:blip>
          <a:srcRect b="0" l="25118" r="7879" t="-12095"/>
          <a:stretch/>
        </p:blipFill>
        <p:spPr>
          <a:xfrm>
            <a:off x="4428775" y="2496300"/>
            <a:ext cx="746400" cy="1019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725659" y="1110713"/>
            <a:ext cx="10515600" cy="7180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Descripción del Proyecto</a:t>
            </a:r>
            <a:endParaRPr/>
          </a:p>
        </p:txBody>
      </p:sp>
      <p:sp>
        <p:nvSpPr>
          <p:cNvPr id="109" name="Google Shape;109;p3"/>
          <p:cNvSpPr/>
          <p:nvPr/>
        </p:nvSpPr>
        <p:spPr>
          <a:xfrm>
            <a:off x="714909" y="2169769"/>
            <a:ext cx="4427360"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CL" sz="2800" u="sng" cap="none" strike="noStrike">
                <a:solidFill>
                  <a:schemeClr val="dk1"/>
                </a:solidFill>
                <a:latin typeface="Calibri"/>
                <a:ea typeface="Calibri"/>
                <a:cs typeface="Calibri"/>
                <a:sym typeface="Calibri"/>
              </a:rPr>
              <a:t>Problemática</a:t>
            </a:r>
            <a:endParaRPr/>
          </a:p>
          <a:p>
            <a:pPr indent="0" lvl="0" marL="0" marR="0" rtl="0" algn="ctr">
              <a:spcBef>
                <a:spcPts val="0"/>
              </a:spcBef>
              <a:spcAft>
                <a:spcPts val="0"/>
              </a:spcAft>
              <a:buNone/>
            </a:pPr>
            <a:r>
              <a:t/>
            </a:r>
            <a:endParaRPr b="0" i="0" sz="1800" u="sng"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s-CL" sz="1800" u="none" cap="none" strike="noStrike">
                <a:solidFill>
                  <a:schemeClr val="dk1"/>
                </a:solidFill>
                <a:latin typeface="Calibri"/>
                <a:ea typeface="Calibri"/>
                <a:cs typeface="Calibri"/>
                <a:sym typeface="Calibri"/>
              </a:rPr>
              <a:t>Descripción:</a:t>
            </a:r>
            <a:endParaRPr b="0" i="0" sz="1800" u="none" cap="none" strike="noStrike">
              <a:solidFill>
                <a:schemeClr val="dk1"/>
              </a:solidFill>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lang="es-CL" sz="1200">
                <a:solidFill>
                  <a:schemeClr val="dk1"/>
                </a:solidFill>
                <a:latin typeface="Calibri"/>
                <a:ea typeface="Calibri"/>
                <a:cs typeface="Calibri"/>
                <a:sym typeface="Calibri"/>
              </a:rPr>
              <a:t>El consumo de agua en los hogares y comunidades chilenas carece de un control efectivo, lo que provoca un gasto innecesario de un recurso esencial y un aumento en las cuentas mensuales. La ausencia de herramientas de monitoreo, sumada a la falta de concientización sobre el impacto del consumo excesivo, agrava la problemática, afectando tanto a la economía familiar como a la sostenibilidad ambiental.</a:t>
            </a:r>
            <a:endParaRPr sz="1900">
              <a:solidFill>
                <a:schemeClr val="dk1"/>
              </a:solidFill>
              <a:latin typeface="Calibri"/>
              <a:ea typeface="Calibri"/>
              <a:cs typeface="Calibri"/>
              <a:sym typeface="Calibri"/>
            </a:endParaRPr>
          </a:p>
          <a:p>
            <a:pPr indent="0" lvl="0" marL="0" marR="0" rtl="0" algn="ctr">
              <a:spcBef>
                <a:spcPts val="1200"/>
              </a:spcBef>
              <a:spcAft>
                <a:spcPts val="0"/>
              </a:spcAft>
              <a:buNone/>
            </a:pPr>
            <a:r>
              <a:t/>
            </a:r>
            <a:endParaRPr b="0" i="0" sz="1800" u="sng" cap="none" strike="noStrike">
              <a:solidFill>
                <a:schemeClr val="dk1"/>
              </a:solidFill>
              <a:latin typeface="Calibri"/>
              <a:ea typeface="Calibri"/>
              <a:cs typeface="Calibri"/>
              <a:sym typeface="Calibri"/>
            </a:endParaRPr>
          </a:p>
        </p:txBody>
      </p:sp>
      <p:sp>
        <p:nvSpPr>
          <p:cNvPr id="110" name="Google Shape;110;p3"/>
          <p:cNvSpPr/>
          <p:nvPr/>
        </p:nvSpPr>
        <p:spPr>
          <a:xfrm>
            <a:off x="6912079" y="2177325"/>
            <a:ext cx="4641292"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CL" sz="2800" u="sng" cap="none" strike="noStrike">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b="0" i="0" sz="1800" u="sng"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s-CL" sz="1800" u="none" cap="none" strike="noStrike">
                <a:solidFill>
                  <a:schemeClr val="dk1"/>
                </a:solidFill>
                <a:latin typeface="Calibri"/>
                <a:ea typeface="Calibri"/>
                <a:cs typeface="Calibri"/>
                <a:sym typeface="Calibri"/>
              </a:rPr>
              <a:t>Descripción:</a:t>
            </a:r>
            <a:endParaRPr b="0" i="0" sz="1800" u="none" cap="none" strike="noStrike">
              <a:solidFill>
                <a:schemeClr val="dk1"/>
              </a:solidFill>
              <a:latin typeface="Calibri"/>
              <a:ea typeface="Calibri"/>
              <a:cs typeface="Calibri"/>
              <a:sym typeface="Calibri"/>
            </a:endParaRPr>
          </a:p>
          <a:p>
            <a:pPr indent="-304800" lvl="0" marL="457200" rtl="0" algn="l">
              <a:lnSpc>
                <a:spcPct val="115000"/>
              </a:lnSpc>
              <a:spcBef>
                <a:spcPts val="1200"/>
              </a:spcBef>
              <a:spcAft>
                <a:spcPts val="0"/>
              </a:spcAft>
              <a:buClr>
                <a:schemeClr val="dk1"/>
              </a:buClr>
              <a:buSzPts val="1200"/>
              <a:buFont typeface="Calibri"/>
              <a:buChar char="●"/>
            </a:pPr>
            <a:r>
              <a:rPr lang="es-CL" sz="1200">
                <a:solidFill>
                  <a:schemeClr val="dk1"/>
                </a:solidFill>
                <a:latin typeface="Calibri"/>
                <a:ea typeface="Calibri"/>
                <a:cs typeface="Calibri"/>
                <a:sym typeface="Calibri"/>
              </a:rPr>
              <a:t>Medir y monitorear en tiempo real el consumo de agua en los hogares.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s-CL" sz="1200">
                <a:solidFill>
                  <a:schemeClr val="dk1"/>
                </a:solidFill>
                <a:latin typeface="Calibri"/>
                <a:ea typeface="Calibri"/>
                <a:cs typeface="Calibri"/>
                <a:sym typeface="Calibri"/>
              </a:rPr>
              <a:t>Detectar fugas o consumos inusuales de forma automática.</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s-CL" sz="1200">
                <a:solidFill>
                  <a:schemeClr val="dk1"/>
                </a:solidFill>
                <a:latin typeface="Calibri"/>
                <a:ea typeface="Calibri"/>
                <a:cs typeface="Calibri"/>
                <a:sym typeface="Calibri"/>
              </a:rPr>
              <a:t>Proporcionar alertas y recomendaciones personalizadas para reducir el gasto.</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s-CL" sz="1200">
                <a:solidFill>
                  <a:schemeClr val="dk1"/>
                </a:solidFill>
                <a:latin typeface="Calibri"/>
                <a:ea typeface="Calibri"/>
                <a:cs typeface="Calibri"/>
                <a:sym typeface="Calibri"/>
              </a:rPr>
              <a:t>Ofrecer reportes visuales que permitan al usuario evaluar su progreso y comparar su consumo con meses anteriores.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s-CL" sz="1200">
                <a:solidFill>
                  <a:schemeClr val="dk1"/>
                </a:solidFill>
                <a:latin typeface="Calibri"/>
                <a:ea typeface="Calibri"/>
                <a:cs typeface="Calibri"/>
                <a:sym typeface="Calibri"/>
              </a:rPr>
              <a:t> Este sistema fomentará hábitos responsables, reducirá los costos asociados al consumo y contribuirá a la preservación del recurso.</a:t>
            </a:r>
            <a:endParaRPr sz="1200">
              <a:solidFill>
                <a:schemeClr val="dk1"/>
              </a:solidFill>
              <a:latin typeface="Calibri"/>
              <a:ea typeface="Calibri"/>
              <a:cs typeface="Calibri"/>
              <a:sym typeface="Calibri"/>
            </a:endParaRPr>
          </a:p>
          <a:p>
            <a:pPr indent="-298450" lvl="0" marL="457200" rtl="0" algn="l">
              <a:lnSpc>
                <a:spcPct val="115000"/>
              </a:lnSpc>
              <a:spcBef>
                <a:spcPts val="0"/>
              </a:spcBef>
              <a:spcAft>
                <a:spcPts val="1200"/>
              </a:spcAft>
              <a:buClr>
                <a:schemeClr val="dk1"/>
              </a:buClr>
              <a:buSzPts val="1100"/>
              <a:buFont typeface="Calibri"/>
              <a:buChar char="●"/>
            </a:pPr>
            <a:r>
              <a:rPr lang="es-CL" sz="1200">
                <a:solidFill>
                  <a:schemeClr val="dk1"/>
                </a:solidFill>
                <a:latin typeface="Calibri"/>
                <a:ea typeface="Calibri"/>
                <a:cs typeface="Calibri"/>
                <a:sym typeface="Calibri"/>
              </a:rPr>
              <a:t>El sistema contará con plataforma web y web, una para administrador y otra para negocio</a:t>
            </a:r>
            <a:br>
              <a:rPr lang="es-CL" sz="11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11" name="Google Shape;111;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2641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p:nvPr/>
        </p:nvSpPr>
        <p:spPr>
          <a:xfrm>
            <a:off x="614515" y="2040571"/>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CL" sz="1200">
                <a:solidFill>
                  <a:schemeClr val="dk1"/>
                </a:solidFill>
              </a:rPr>
              <a:t>Desarrollar e implementar una solución tecnológica integral (plataforma web y web) que permita a los hogares y comunidades chilenas monitorear, gestionar y optimizar en tiempo real el consumo de agua potable, con el fin de reducir los costos mensuales asociados al servicio, prevenir pérdidas por fugas, y fomentar prácticas sostenibles en el uso del recurso hídrico, contribuyendo así tanto a la economía familiar como a la preservación del medio ambiente</a:t>
            </a:r>
            <a:endParaRPr b="0" i="0" sz="1800" u="none" cap="none" strike="noStrike">
              <a:solidFill>
                <a:schemeClr val="dk1"/>
              </a:solidFill>
              <a:latin typeface="Calibri"/>
              <a:ea typeface="Calibri"/>
              <a:cs typeface="Calibri"/>
              <a:sym typeface="Calibri"/>
            </a:endParaRPr>
          </a:p>
        </p:txBody>
      </p:sp>
      <p:sp>
        <p:nvSpPr>
          <p:cNvPr id="117" name="Google Shape;117;p4"/>
          <p:cNvSpPr/>
          <p:nvPr/>
        </p:nvSpPr>
        <p:spPr>
          <a:xfrm>
            <a:off x="614514" y="4732407"/>
            <a:ext cx="10962900" cy="15753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04800" lvl="0" marL="457200" rtl="0" algn="l">
              <a:spcBef>
                <a:spcPts val="0"/>
              </a:spcBef>
              <a:spcAft>
                <a:spcPts val="0"/>
              </a:spcAft>
              <a:buClr>
                <a:schemeClr val="dk1"/>
              </a:buClr>
              <a:buSzPts val="1200"/>
              <a:buChar char="●"/>
            </a:pPr>
            <a:r>
              <a:rPr lang="es-CL" sz="1200">
                <a:solidFill>
                  <a:schemeClr val="dk1"/>
                </a:solidFill>
              </a:rPr>
              <a:t>Implementar dispositivos de medición y recolección de datos para el consumo de agua en hogares y comunidades.</a:t>
            </a:r>
            <a:endParaRPr sz="1200">
              <a:solidFill>
                <a:schemeClr val="dk1"/>
              </a:solidFill>
            </a:endParaRPr>
          </a:p>
          <a:p>
            <a:pPr indent="-304800" lvl="0" marL="457200" rtl="0" algn="l">
              <a:spcBef>
                <a:spcPts val="0"/>
              </a:spcBef>
              <a:spcAft>
                <a:spcPts val="0"/>
              </a:spcAft>
              <a:buClr>
                <a:schemeClr val="dk1"/>
              </a:buClr>
              <a:buSzPts val="1200"/>
              <a:buChar char="●"/>
            </a:pPr>
            <a:r>
              <a:rPr lang="es-CL" sz="1200">
                <a:solidFill>
                  <a:schemeClr val="dk1"/>
                </a:solidFill>
              </a:rPr>
              <a:t>Desarrollar una plataforma web y móvil que visualice el consumo en tiempo real de manera clara e intuitiva.</a:t>
            </a:r>
            <a:endParaRPr sz="1200">
              <a:solidFill>
                <a:schemeClr val="dk1"/>
              </a:solidFill>
            </a:endParaRPr>
          </a:p>
          <a:p>
            <a:pPr indent="-304800" lvl="0" marL="457200" rtl="0" algn="l">
              <a:spcBef>
                <a:spcPts val="0"/>
              </a:spcBef>
              <a:spcAft>
                <a:spcPts val="0"/>
              </a:spcAft>
              <a:buClr>
                <a:schemeClr val="dk1"/>
              </a:buClr>
              <a:buSzPts val="1200"/>
              <a:buChar char="●"/>
            </a:pPr>
            <a:r>
              <a:rPr lang="es-CL" sz="1200">
                <a:solidFill>
                  <a:schemeClr val="dk1"/>
                </a:solidFill>
              </a:rPr>
              <a:t>Generar alertas automáticas ante consumos excesivos o detección de fugas.</a:t>
            </a:r>
            <a:endParaRPr sz="1200">
              <a:solidFill>
                <a:schemeClr val="dk1"/>
              </a:solidFill>
            </a:endParaRPr>
          </a:p>
          <a:p>
            <a:pPr indent="-304800" lvl="0" marL="457200" rtl="0" algn="l">
              <a:spcBef>
                <a:spcPts val="0"/>
              </a:spcBef>
              <a:spcAft>
                <a:spcPts val="0"/>
              </a:spcAft>
              <a:buClr>
                <a:schemeClr val="dk1"/>
              </a:buClr>
              <a:buSzPts val="1200"/>
              <a:buChar char="●"/>
            </a:pPr>
            <a:r>
              <a:rPr lang="es-CL" sz="1200">
                <a:solidFill>
                  <a:schemeClr val="dk1"/>
                </a:solidFill>
              </a:rPr>
              <a:t>Analizar los datos recolectados para proporcionar recomendaciones de uso eficiente y sostenible del agua.</a:t>
            </a:r>
            <a:endParaRPr sz="1200">
              <a:solidFill>
                <a:schemeClr val="dk1"/>
              </a:solidFill>
            </a:endParaRPr>
          </a:p>
          <a:p>
            <a:pPr indent="-304800" lvl="0" marL="457200" rtl="0" algn="l">
              <a:spcBef>
                <a:spcPts val="0"/>
              </a:spcBef>
              <a:spcAft>
                <a:spcPts val="0"/>
              </a:spcAft>
              <a:buClr>
                <a:schemeClr val="dk1"/>
              </a:buClr>
              <a:buSzPts val="1200"/>
              <a:buChar char="●"/>
            </a:pPr>
            <a:r>
              <a:rPr lang="es-CL" sz="1200">
                <a:solidFill>
                  <a:schemeClr val="dk1"/>
                </a:solidFill>
              </a:rPr>
              <a:t>Fomentar la conciencia ambiental y el ahorro de recursos mediante la educación y el seguimiento del consumo.</a:t>
            </a:r>
            <a:endParaRPr sz="1200">
              <a:solidFill>
                <a:schemeClr val="dk1"/>
              </a:solidFill>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4"/>
          <p:cNvSpPr txBox="1"/>
          <p:nvPr/>
        </p:nvSpPr>
        <p:spPr>
          <a:xfrm>
            <a:off x="152400" y="1197198"/>
            <a:ext cx="11938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3600" u="none" cap="none" strike="noStrike">
                <a:solidFill>
                  <a:schemeClr val="dk1"/>
                </a:solidFill>
                <a:latin typeface="Calibri"/>
                <a:ea typeface="Calibri"/>
                <a:cs typeface="Calibri"/>
                <a:sym typeface="Calibri"/>
              </a:rPr>
              <a:t>Objetivo General</a:t>
            </a:r>
            <a:endParaRPr b="0" i="0" sz="1800" u="none" cap="none" strike="noStrike">
              <a:solidFill>
                <a:schemeClr val="dk1"/>
              </a:solidFill>
              <a:latin typeface="Calibri"/>
              <a:ea typeface="Calibri"/>
              <a:cs typeface="Calibri"/>
              <a:sym typeface="Calibri"/>
            </a:endParaRPr>
          </a:p>
        </p:txBody>
      </p:sp>
      <p:sp>
        <p:nvSpPr>
          <p:cNvPr id="119" name="Google Shape;119;p4"/>
          <p:cNvSpPr txBox="1"/>
          <p:nvPr/>
        </p:nvSpPr>
        <p:spPr>
          <a:xfrm>
            <a:off x="152400" y="4009875"/>
            <a:ext cx="11938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3600" u="none" cap="none" strike="noStrike">
                <a:solidFill>
                  <a:schemeClr val="dk1"/>
                </a:solidFill>
                <a:latin typeface="Calibri"/>
                <a:ea typeface="Calibri"/>
                <a:cs typeface="Calibri"/>
                <a:sym typeface="Calibri"/>
              </a:rPr>
              <a:t>Objetivos Específicos</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10065" y="809447"/>
            <a:ext cx="10515600" cy="7508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Alcances</a:t>
            </a:r>
            <a:endParaRPr/>
          </a:p>
        </p:txBody>
      </p:sp>
      <p:sp>
        <p:nvSpPr>
          <p:cNvPr id="125" name="Google Shape;125;p5"/>
          <p:cNvSpPr txBox="1"/>
          <p:nvPr/>
        </p:nvSpPr>
        <p:spPr>
          <a:xfrm>
            <a:off x="914374" y="1664801"/>
            <a:ext cx="10072800" cy="5341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chemeClr val="dk1"/>
                </a:solidFill>
                <a:latin typeface="Calibri"/>
                <a:ea typeface="Calibri"/>
                <a:cs typeface="Calibri"/>
                <a:sym typeface="Calibri"/>
              </a:rPr>
              <a:t>Que hace el Sistema:</a:t>
            </a:r>
            <a:endParaRPr/>
          </a:p>
          <a:p>
            <a:pPr indent="0" lvl="0" marL="0" rtl="0" algn="l">
              <a:spcBef>
                <a:spcPts val="0"/>
              </a:spcBef>
              <a:spcAft>
                <a:spcPts val="0"/>
              </a:spcAft>
              <a:buClr>
                <a:schemeClr val="dk1"/>
              </a:buClr>
              <a:buSzPts val="1100"/>
              <a:buFont typeface="Arial"/>
              <a:buNone/>
            </a:pPr>
            <a:r>
              <a:rPr lang="es-CL" sz="1200">
                <a:solidFill>
                  <a:schemeClr val="dk1"/>
                </a:solidFill>
              </a:rPr>
              <a:t>El proyecto contempla el desarrollo e implementación de dos </a:t>
            </a:r>
            <a:r>
              <a:rPr lang="es-CL" sz="1200"/>
              <a:t>plataforma web</a:t>
            </a:r>
            <a:r>
              <a:rPr lang="es-CL" sz="1200">
                <a:solidFill>
                  <a:srgbClr val="FF0000"/>
                </a:solidFill>
              </a:rPr>
              <a:t> </a:t>
            </a:r>
            <a:r>
              <a:rPr lang="es-CL" sz="1200">
                <a:solidFill>
                  <a:schemeClr val="dk1"/>
                </a:solidFill>
              </a:rPr>
              <a:t>para el monitoreo en tiempo real del consumo de agua en los hogares. Incluirá funciones como detección de fugas, alertas, recomendaciones personalizadas y reportes visuales. También se integrarán sensores de medición y se realizará una prueba piloto en un grupo reducido de usuarios.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L" sz="1800">
                <a:solidFill>
                  <a:schemeClr val="dk1"/>
                </a:solidFill>
                <a:latin typeface="Calibri"/>
                <a:ea typeface="Calibri"/>
                <a:cs typeface="Calibri"/>
                <a:sym typeface="Calibri"/>
              </a:rPr>
              <a:t>Qué no hace: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Char char="●"/>
            </a:pPr>
            <a:r>
              <a:rPr b="1" lang="es-CL" sz="1100">
                <a:solidFill>
                  <a:schemeClr val="dk1"/>
                </a:solidFill>
              </a:rPr>
              <a:t>Alcance del Mercado:</a:t>
            </a:r>
            <a:r>
              <a:rPr lang="es-CL" sz="1100">
                <a:solidFill>
                  <a:schemeClr val="dk1"/>
                </a:solidFill>
              </a:rPr>
              <a:t> El proyecto está enfocado exclusivamente en la falta de control y gestión del consumo de agua en </a:t>
            </a:r>
            <a:r>
              <a:rPr b="1" lang="es-CL" sz="1100">
                <a:solidFill>
                  <a:schemeClr val="dk1"/>
                </a:solidFill>
              </a:rPr>
              <a:t>hogares y comunidades chilenas</a:t>
            </a:r>
            <a:r>
              <a:rPr lang="es-CL" sz="1100">
                <a:solidFill>
                  <a:schemeClr val="dk1"/>
                </a:solidFill>
              </a:rPr>
              <a:t>. Esto significa que no tiene como objetivo el monitoreo de consumo a nivel industrial, agrícola o de grandes empresas.</a:t>
            </a:r>
            <a:endParaRPr sz="1100">
              <a:solidFill>
                <a:schemeClr val="dk1"/>
              </a:solidFill>
            </a:endParaRPr>
          </a:p>
          <a:p>
            <a:pPr indent="0" lvl="0" marL="0" rtl="0" algn="l">
              <a:spcBef>
                <a:spcPts val="0"/>
              </a:spcBef>
              <a:spcAft>
                <a:spcPts val="0"/>
              </a:spcAft>
              <a:buSzPts val="1100"/>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s-CL" sz="1100">
                <a:solidFill>
                  <a:schemeClr val="dk1"/>
                </a:solidFill>
              </a:rPr>
              <a:t>Desarrollo de Hardware:</a:t>
            </a:r>
            <a:r>
              <a:rPr lang="es-CL" sz="1100">
                <a:solidFill>
                  <a:schemeClr val="dk1"/>
                </a:solidFill>
              </a:rPr>
              <a:t> Aunque el proyecto busca "integrar dispositivos de medición y recolección de datos", el desarrollo de los dispositivos de hardware de IoT (Internet de las Cosas) en sí mismos no está explícitamente dentro de las actividades. El enfoque principal es la plataforma tecnológica (software web).</a:t>
            </a:r>
            <a:endParaRPr sz="1100">
              <a:solidFill>
                <a:schemeClr val="dk1"/>
              </a:solidFill>
            </a:endParaRPr>
          </a:p>
          <a:p>
            <a:pPr indent="0" lvl="0" marL="0" rtl="0" algn="l">
              <a:spcBef>
                <a:spcPts val="0"/>
              </a:spcBef>
              <a:spcAft>
                <a:spcPts val="0"/>
              </a:spcAft>
              <a:buSzPts val="1100"/>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s-CL" sz="1100">
                <a:solidFill>
                  <a:schemeClr val="dk1"/>
                </a:solidFill>
              </a:rPr>
              <a:t>Despliegue Comercial a Gran Escala:</a:t>
            </a:r>
            <a:r>
              <a:rPr lang="es-CL" sz="1100">
                <a:solidFill>
                  <a:schemeClr val="dk1"/>
                </a:solidFill>
              </a:rPr>
              <a:t> El proyecto se desarrolla dentro de un marco académico con una duración de 3 meses aproximadamente, lo que lo limita a ser una prueba de concepto o un prototipo. No se menciona la comercialización ni un despliegue masivo como parte de su alcance.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s-CL" sz="1100">
                <a:solidFill>
                  <a:schemeClr val="dk1"/>
                </a:solidFill>
              </a:rPr>
              <a:t>Monitoreo de Calidad o Fuentes de Agua:</a:t>
            </a:r>
            <a:r>
              <a:rPr lang="es-CL" sz="1100">
                <a:solidFill>
                  <a:schemeClr val="dk1"/>
                </a:solidFill>
              </a:rPr>
              <a:t> Los objetivos del proyecto se centran en el </a:t>
            </a:r>
            <a:r>
              <a:rPr b="1" lang="es-CL" sz="1100">
                <a:solidFill>
                  <a:schemeClr val="dk1"/>
                </a:solidFill>
              </a:rPr>
              <a:t>monitoreo de consumo</a:t>
            </a:r>
            <a:r>
              <a:rPr lang="es-CL" sz="1100">
                <a:solidFill>
                  <a:schemeClr val="dk1"/>
                </a:solidFill>
              </a:rPr>
              <a:t> para reducir costos y fomentar el uso responsable. No incluye la medición de la calidad del agua, la detección de contaminantes o el monitoreo de fuentes hídricas.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841416" y="1054442"/>
            <a:ext cx="10515600" cy="7525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Usuarios</a:t>
            </a:r>
            <a:endParaRPr/>
          </a:p>
        </p:txBody>
      </p:sp>
      <p:pic>
        <p:nvPicPr>
          <p:cNvPr id="131" name="Google Shape;131;p6"/>
          <p:cNvPicPr preferRelativeResize="0"/>
          <p:nvPr/>
        </p:nvPicPr>
        <p:blipFill>
          <a:blip r:embed="rId3">
            <a:alphaModFix/>
          </a:blip>
          <a:stretch>
            <a:fillRect/>
          </a:stretch>
        </p:blipFill>
        <p:spPr>
          <a:xfrm>
            <a:off x="246825" y="2168400"/>
            <a:ext cx="3765175" cy="4027375"/>
          </a:xfrm>
          <a:prstGeom prst="rect">
            <a:avLst/>
          </a:prstGeom>
          <a:solidFill>
            <a:schemeClr val="lt1"/>
          </a:solidFill>
          <a:ln cap="flat" cmpd="sng" w="12700">
            <a:solidFill>
              <a:schemeClr val="accent1"/>
            </a:solidFill>
            <a:prstDash val="solid"/>
            <a:miter lim="8000"/>
            <a:headEnd len="sm" w="sm" type="none"/>
            <a:tailEnd len="sm" w="sm" type="none"/>
          </a:ln>
        </p:spPr>
      </p:pic>
      <p:pic>
        <p:nvPicPr>
          <p:cNvPr id="132" name="Google Shape;132;p6"/>
          <p:cNvPicPr preferRelativeResize="0"/>
          <p:nvPr/>
        </p:nvPicPr>
        <p:blipFill rotWithShape="1">
          <a:blip r:embed="rId4">
            <a:alphaModFix/>
          </a:blip>
          <a:srcRect b="0" l="7723" r="0" t="0"/>
          <a:stretch/>
        </p:blipFill>
        <p:spPr>
          <a:xfrm>
            <a:off x="7939225" y="2214050"/>
            <a:ext cx="3988749" cy="4027375"/>
          </a:xfrm>
          <a:prstGeom prst="rect">
            <a:avLst/>
          </a:prstGeom>
          <a:solidFill>
            <a:schemeClr val="lt1"/>
          </a:solidFill>
          <a:ln cap="flat" cmpd="sng" w="12700">
            <a:solidFill>
              <a:schemeClr val="accent1"/>
            </a:solidFill>
            <a:prstDash val="solid"/>
            <a:miter lim="8000"/>
            <a:headEnd len="sm" w="sm" type="none"/>
            <a:tailEnd len="sm" w="sm" type="none"/>
          </a:ln>
        </p:spPr>
      </p:pic>
      <p:pic>
        <p:nvPicPr>
          <p:cNvPr id="133" name="Google Shape;133;p6"/>
          <p:cNvPicPr preferRelativeResize="0"/>
          <p:nvPr/>
        </p:nvPicPr>
        <p:blipFill>
          <a:blip r:embed="rId5">
            <a:alphaModFix/>
          </a:blip>
          <a:stretch>
            <a:fillRect/>
          </a:stretch>
        </p:blipFill>
        <p:spPr>
          <a:xfrm>
            <a:off x="4093025" y="2168400"/>
            <a:ext cx="3765174" cy="4027375"/>
          </a:xfrm>
          <a:prstGeom prst="rect">
            <a:avLst/>
          </a:prstGeom>
          <a:solidFill>
            <a:schemeClr val="lt1"/>
          </a:solidFill>
          <a:ln cap="flat" cmpd="sng" w="12700">
            <a:solidFill>
              <a:schemeClr val="accent1"/>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841416" y="1054442"/>
            <a:ext cx="10515600" cy="75258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CL"/>
              <a:t>Requerimientos funcionales</a:t>
            </a:r>
            <a:endParaRPr/>
          </a:p>
        </p:txBody>
      </p:sp>
      <p:sp>
        <p:nvSpPr>
          <p:cNvPr id="139" name="Google Shape;139;p7"/>
          <p:cNvSpPr/>
          <p:nvPr/>
        </p:nvSpPr>
        <p:spPr>
          <a:xfrm>
            <a:off x="839487" y="1923143"/>
            <a:ext cx="10365600" cy="43326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b="1" lang="es-CL" sz="1800">
                <a:solidFill>
                  <a:schemeClr val="dk1"/>
                </a:solidFill>
              </a:rPr>
              <a:t>R.1 Login</a:t>
            </a:r>
            <a:r>
              <a:rPr lang="es-CL" sz="1800">
                <a:solidFill>
                  <a:schemeClr val="dk1"/>
                </a:solidFill>
              </a:rPr>
              <a:t>  acceso seguro al sistema.</a:t>
            </a:r>
            <a:br>
              <a:rPr lang="es-CL" sz="1800">
                <a:solidFill>
                  <a:schemeClr val="dk1"/>
                </a:solidFill>
              </a:rPr>
            </a:br>
            <a:endParaRPr sz="1800">
              <a:solidFill>
                <a:schemeClr val="dk1"/>
              </a:solidFill>
            </a:endParaRPr>
          </a:p>
          <a:p>
            <a:pPr indent="0" lvl="0" marL="0" rtl="0" algn="l">
              <a:spcBef>
                <a:spcPts val="0"/>
              </a:spcBef>
              <a:spcAft>
                <a:spcPts val="0"/>
              </a:spcAft>
              <a:buSzPts val="1100"/>
              <a:buNone/>
            </a:pPr>
            <a:r>
              <a:rPr b="1" lang="es-CL" sz="1800">
                <a:solidFill>
                  <a:schemeClr val="dk1"/>
                </a:solidFill>
              </a:rPr>
              <a:t>R.2 Registrarse</a:t>
            </a:r>
            <a:r>
              <a:rPr lang="es-CL" sz="1800">
                <a:solidFill>
                  <a:schemeClr val="dk1"/>
                </a:solidFill>
              </a:rPr>
              <a:t>  permite la incorporación de nuevos usuarios.</a:t>
            </a:r>
            <a:br>
              <a:rPr lang="es-CL" sz="1800">
                <a:solidFill>
                  <a:schemeClr val="dk1"/>
                </a:solidFill>
              </a:rPr>
            </a:br>
            <a:endParaRPr sz="1800">
              <a:solidFill>
                <a:schemeClr val="dk1"/>
              </a:solidFill>
            </a:endParaRPr>
          </a:p>
          <a:p>
            <a:pPr indent="0" lvl="0" marL="0" rtl="0" algn="l">
              <a:spcBef>
                <a:spcPts val="0"/>
              </a:spcBef>
              <a:spcAft>
                <a:spcPts val="0"/>
              </a:spcAft>
              <a:buSzPts val="1100"/>
              <a:buNone/>
            </a:pPr>
            <a:r>
              <a:rPr b="1" lang="es-CL" sz="1800">
                <a:solidFill>
                  <a:schemeClr val="dk1"/>
                </a:solidFill>
              </a:rPr>
              <a:t>R.6 Recuperar contraseña</a:t>
            </a:r>
            <a:r>
              <a:rPr lang="es-CL" sz="1800">
                <a:solidFill>
                  <a:schemeClr val="dk1"/>
                </a:solidFill>
              </a:rPr>
              <a:t>  esencial para la continuidad de uso.</a:t>
            </a:r>
            <a:br>
              <a:rPr lang="es-CL" sz="1800">
                <a:solidFill>
                  <a:schemeClr val="dk1"/>
                </a:solidFill>
              </a:rPr>
            </a:br>
            <a:endParaRPr sz="1800">
              <a:solidFill>
                <a:schemeClr val="dk1"/>
              </a:solidFill>
            </a:endParaRPr>
          </a:p>
          <a:p>
            <a:pPr indent="0" lvl="0" marL="0" rtl="0" algn="l">
              <a:spcBef>
                <a:spcPts val="0"/>
              </a:spcBef>
              <a:spcAft>
                <a:spcPts val="0"/>
              </a:spcAft>
              <a:buSzPts val="1100"/>
              <a:buNone/>
            </a:pPr>
            <a:r>
              <a:rPr b="1" lang="es-CL" sz="1800">
                <a:solidFill>
                  <a:schemeClr val="dk1"/>
                </a:solidFill>
              </a:rPr>
              <a:t>R.4 Gestión usuarios</a:t>
            </a:r>
            <a:r>
              <a:rPr lang="es-CL" sz="1800">
                <a:solidFill>
                  <a:schemeClr val="dk1"/>
                </a:solidFill>
              </a:rPr>
              <a:t>  administración de cuentas.</a:t>
            </a:r>
            <a:br>
              <a:rPr lang="es-CL" sz="1800">
                <a:solidFill>
                  <a:schemeClr val="dk1"/>
                </a:solidFill>
              </a:rPr>
            </a:br>
            <a:endParaRPr sz="1800">
              <a:solidFill>
                <a:schemeClr val="dk1"/>
              </a:solidFill>
            </a:endParaRPr>
          </a:p>
          <a:p>
            <a:pPr indent="0" lvl="0" marL="0" rtl="0" algn="l">
              <a:spcBef>
                <a:spcPts val="0"/>
              </a:spcBef>
              <a:spcAft>
                <a:spcPts val="0"/>
              </a:spcAft>
              <a:buSzPts val="1100"/>
              <a:buNone/>
            </a:pPr>
            <a:r>
              <a:rPr b="1" lang="es-CL" sz="1800">
                <a:solidFill>
                  <a:schemeClr val="dk1"/>
                </a:solidFill>
              </a:rPr>
              <a:t>R.23 Panel de Administrador</a:t>
            </a:r>
            <a:r>
              <a:rPr lang="es-CL" sz="1800">
                <a:solidFill>
                  <a:schemeClr val="dk1"/>
                </a:solidFill>
              </a:rPr>
              <a:t>  gestión centralizada y control del sistema.</a:t>
            </a:r>
            <a:endParaRPr sz="1800">
              <a:solidFill>
                <a:schemeClr val="dk1"/>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8a6306b65d_8_0"/>
          <p:cNvSpPr txBox="1"/>
          <p:nvPr>
            <p:ph type="title"/>
          </p:nvPr>
        </p:nvSpPr>
        <p:spPr>
          <a:xfrm>
            <a:off x="838200" y="52947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CL"/>
              <a:t>Requerimientos no funcionales</a:t>
            </a:r>
            <a:endParaRPr/>
          </a:p>
        </p:txBody>
      </p:sp>
      <p:sp>
        <p:nvSpPr>
          <p:cNvPr id="145" name="Google Shape;145;g38a6306b65d_8_0"/>
          <p:cNvSpPr/>
          <p:nvPr/>
        </p:nvSpPr>
        <p:spPr>
          <a:xfrm>
            <a:off x="988212" y="2086718"/>
            <a:ext cx="10365600" cy="43326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s-CL" sz="1800">
                <a:solidFill>
                  <a:schemeClr val="dk1"/>
                </a:solidFill>
              </a:rPr>
              <a:t>R.8 Seguridad</a:t>
            </a:r>
            <a:r>
              <a:rPr lang="es-CL" sz="1800">
                <a:solidFill>
                  <a:schemeClr val="dk1"/>
                </a:solidFill>
              </a:rPr>
              <a:t> protege la información y evita accesos indebidos.</a:t>
            </a:r>
            <a:br>
              <a:rPr lang="es-CL" sz="1800">
                <a:solidFill>
                  <a:schemeClr val="dk1"/>
                </a:solidFill>
              </a:rPr>
            </a:br>
            <a:endParaRPr sz="1800">
              <a:solidFill>
                <a:schemeClr val="dk1"/>
              </a:solidFill>
            </a:endParaRPr>
          </a:p>
          <a:p>
            <a:pPr indent="0" lvl="0" marL="0" rtl="0" algn="l">
              <a:spcBef>
                <a:spcPts val="0"/>
              </a:spcBef>
              <a:spcAft>
                <a:spcPts val="0"/>
              </a:spcAft>
              <a:buClr>
                <a:schemeClr val="dk1"/>
              </a:buClr>
              <a:buSzPts val="1100"/>
              <a:buFont typeface="Arial"/>
              <a:buNone/>
            </a:pPr>
            <a:r>
              <a:rPr b="1" lang="es-CL" sz="1800">
                <a:solidFill>
                  <a:schemeClr val="dk1"/>
                </a:solidFill>
              </a:rPr>
              <a:t>R.9 Rendimiento</a:t>
            </a:r>
            <a:r>
              <a:rPr lang="es-CL" sz="1800">
                <a:solidFill>
                  <a:schemeClr val="dk1"/>
                </a:solidFill>
              </a:rPr>
              <a:t> garantiza que el sistema funcione de forma eficiente.</a:t>
            </a:r>
            <a:br>
              <a:rPr lang="es-CL" sz="1800">
                <a:solidFill>
                  <a:schemeClr val="dk1"/>
                </a:solidFill>
              </a:rPr>
            </a:br>
            <a:endParaRPr sz="1800">
              <a:solidFill>
                <a:schemeClr val="dk1"/>
              </a:solidFill>
            </a:endParaRPr>
          </a:p>
          <a:p>
            <a:pPr indent="0" lvl="0" marL="0" rtl="0" algn="l">
              <a:spcBef>
                <a:spcPts val="0"/>
              </a:spcBef>
              <a:spcAft>
                <a:spcPts val="0"/>
              </a:spcAft>
              <a:buClr>
                <a:schemeClr val="dk1"/>
              </a:buClr>
              <a:buSzPts val="1100"/>
              <a:buFont typeface="Arial"/>
              <a:buNone/>
            </a:pPr>
            <a:r>
              <a:rPr b="1" lang="es-CL" sz="1800">
                <a:solidFill>
                  <a:schemeClr val="dk1"/>
                </a:solidFill>
              </a:rPr>
              <a:t>R.13 Tiempo de respuesta</a:t>
            </a:r>
            <a:r>
              <a:rPr lang="es-CL" sz="1800">
                <a:solidFill>
                  <a:schemeClr val="dk1"/>
                </a:solidFill>
              </a:rPr>
              <a:t>  asegura rapidez en la interacción.</a:t>
            </a:r>
            <a:br>
              <a:rPr lang="es-CL" sz="1800">
                <a:solidFill>
                  <a:schemeClr val="dk1"/>
                </a:solidFill>
              </a:rPr>
            </a:br>
            <a:endParaRPr sz="1800">
              <a:solidFill>
                <a:schemeClr val="dk1"/>
              </a:solidFill>
            </a:endParaRPr>
          </a:p>
          <a:p>
            <a:pPr indent="0" lvl="0" marL="0" rtl="0" algn="l">
              <a:spcBef>
                <a:spcPts val="0"/>
              </a:spcBef>
              <a:spcAft>
                <a:spcPts val="0"/>
              </a:spcAft>
              <a:buClr>
                <a:schemeClr val="dk1"/>
              </a:buClr>
              <a:buSzPts val="1100"/>
              <a:buFont typeface="Arial"/>
              <a:buNone/>
            </a:pPr>
            <a:r>
              <a:rPr b="1" lang="es-CL" sz="1800">
                <a:solidFill>
                  <a:schemeClr val="dk1"/>
                </a:solidFill>
              </a:rPr>
              <a:t>R.7 Usabilidad</a:t>
            </a:r>
            <a:r>
              <a:rPr lang="es-CL" sz="1800">
                <a:solidFill>
                  <a:schemeClr val="dk1"/>
                </a:solidFill>
              </a:rPr>
              <a:t>  facilita la experiencia del usuario.</a:t>
            </a:r>
            <a:br>
              <a:rPr lang="es-CL" sz="1800">
                <a:solidFill>
                  <a:schemeClr val="dk1"/>
                </a:solidFill>
              </a:rPr>
            </a:br>
            <a:endParaRPr sz="1800">
              <a:solidFill>
                <a:schemeClr val="dk1"/>
              </a:solidFill>
            </a:endParaRPr>
          </a:p>
          <a:p>
            <a:pPr indent="0" lvl="0" marL="0" rtl="0" algn="l">
              <a:spcBef>
                <a:spcPts val="0"/>
              </a:spcBef>
              <a:spcAft>
                <a:spcPts val="0"/>
              </a:spcAft>
              <a:buClr>
                <a:schemeClr val="dk1"/>
              </a:buClr>
              <a:buSzPts val="1100"/>
              <a:buFont typeface="Arial"/>
              <a:buNone/>
            </a:pPr>
            <a:r>
              <a:rPr b="1" lang="es-CL" sz="1800">
                <a:solidFill>
                  <a:schemeClr val="dk1"/>
                </a:solidFill>
              </a:rPr>
              <a:t>R.12 Accesibilidad</a:t>
            </a:r>
            <a:r>
              <a:rPr lang="es-CL" sz="1800">
                <a:solidFill>
                  <a:schemeClr val="dk1"/>
                </a:solidFill>
              </a:rPr>
              <a:t> permite que personas con distintas capacidades puedan usar el sistema.</a:t>
            </a:r>
            <a:endParaRPr sz="1800">
              <a:solidFill>
                <a:schemeClr val="dk1"/>
              </a:solidFill>
            </a:endParaRPr>
          </a:p>
          <a:p>
            <a:pPr indent="0" lvl="0" marL="0" rtl="0" algn="l">
              <a:spcBef>
                <a:spcPts val="0"/>
              </a:spcBef>
              <a:spcAft>
                <a:spcPts val="0"/>
              </a:spcAft>
              <a:buSzPts val="1100"/>
              <a:buNone/>
            </a:pPr>
            <a:r>
              <a:t/>
            </a:r>
            <a:endParaRPr sz="1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641252" y="1068511"/>
            <a:ext cx="10515600" cy="52080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CL"/>
              <a:t>Mockups del Sistema</a:t>
            </a:r>
            <a:endParaRPr/>
          </a:p>
        </p:txBody>
      </p:sp>
      <p:pic>
        <p:nvPicPr>
          <p:cNvPr id="151" name="Google Shape;151;p8"/>
          <p:cNvPicPr preferRelativeResize="0"/>
          <p:nvPr/>
        </p:nvPicPr>
        <p:blipFill>
          <a:blip r:embed="rId3">
            <a:alphaModFix/>
          </a:blip>
          <a:stretch>
            <a:fillRect/>
          </a:stretch>
        </p:blipFill>
        <p:spPr>
          <a:xfrm>
            <a:off x="757375" y="1589325"/>
            <a:ext cx="4833800" cy="2686800"/>
          </a:xfrm>
          <a:prstGeom prst="rect">
            <a:avLst/>
          </a:prstGeom>
          <a:noFill/>
          <a:ln>
            <a:noFill/>
          </a:ln>
        </p:spPr>
      </p:pic>
      <p:pic>
        <p:nvPicPr>
          <p:cNvPr id="152" name="Google Shape;152;p8"/>
          <p:cNvPicPr preferRelativeResize="0"/>
          <p:nvPr/>
        </p:nvPicPr>
        <p:blipFill>
          <a:blip r:embed="rId4">
            <a:alphaModFix/>
          </a:blip>
          <a:stretch>
            <a:fillRect/>
          </a:stretch>
        </p:blipFill>
        <p:spPr>
          <a:xfrm>
            <a:off x="789950" y="4276125"/>
            <a:ext cx="4801225" cy="2545450"/>
          </a:xfrm>
          <a:prstGeom prst="rect">
            <a:avLst/>
          </a:prstGeom>
          <a:noFill/>
          <a:ln>
            <a:noFill/>
          </a:ln>
        </p:spPr>
      </p:pic>
      <p:pic>
        <p:nvPicPr>
          <p:cNvPr id="153" name="Google Shape;153;p8"/>
          <p:cNvPicPr preferRelativeResize="0"/>
          <p:nvPr/>
        </p:nvPicPr>
        <p:blipFill>
          <a:blip r:embed="rId5">
            <a:alphaModFix/>
          </a:blip>
          <a:stretch>
            <a:fillRect/>
          </a:stretch>
        </p:blipFill>
        <p:spPr>
          <a:xfrm>
            <a:off x="5984100" y="4048162"/>
            <a:ext cx="4991650" cy="3001375"/>
          </a:xfrm>
          <a:prstGeom prst="rect">
            <a:avLst/>
          </a:prstGeom>
          <a:noFill/>
          <a:ln>
            <a:noFill/>
          </a:ln>
        </p:spPr>
      </p:pic>
      <p:sp>
        <p:nvSpPr>
          <p:cNvPr id="154" name="Google Shape;154;p8"/>
          <p:cNvSpPr txBox="1"/>
          <p:nvPr/>
        </p:nvSpPr>
        <p:spPr>
          <a:xfrm>
            <a:off x="6079325" y="2065750"/>
            <a:ext cx="5748000" cy="150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CL" sz="2800">
                <a:solidFill>
                  <a:schemeClr val="accent1"/>
                </a:solidFill>
                <a:latin typeface="Calibri"/>
                <a:ea typeface="Calibri"/>
                <a:cs typeface="Calibri"/>
                <a:sym typeface="Calibri"/>
              </a:rPr>
              <a:t>https://www.figma.com/proto/vEX6PZXbJgIRlI1hNExYe5/aquasave?node-id=0-1&amp;t=3F1W91gopuM1sDY4-1</a:t>
            </a:r>
            <a:endParaRPr sz="2800">
              <a:solidFill>
                <a:schemeClr val="accen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2015-07-01T15:45:01Z</dcterms:created>
  <dc:creator>Sala_</dc:creator>
</cp:coreProperties>
</file>