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JyncJ/z3yVUnoiwgBkI3gU2W6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594334-E3D5-4197-A6AC-0F6732D5F552}">
  <a:tblStyle styleId="{84594334-E3D5-4197-A6AC-0F6732D5F55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ea81b03b3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ea81b03b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</a:t>
            </a:r>
            <a:r>
              <a:rPr lang="es-CL"/>
              <a:t>Título</a:t>
            </a:r>
            <a:br>
              <a:rPr lang="es-CL"/>
            </a:br>
            <a:r>
              <a:rPr lang="es-CL" sz="3200"/>
              <a:t>“</a:t>
            </a:r>
            <a:r>
              <a:rPr lang="es-CL" sz="3200"/>
              <a:t>Sistema Integral de Gestión Clínica Conectemos Chile</a:t>
            </a:r>
            <a:r>
              <a:rPr lang="es-CL" sz="3200"/>
              <a:t>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pic>
        <p:nvPicPr>
          <p:cNvPr id="158" name="Google Shape;15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00" y="1731451"/>
            <a:ext cx="4511775" cy="25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875" y="4423100"/>
            <a:ext cx="4449750" cy="227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71125" y="1731450"/>
            <a:ext cx="4449751" cy="254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8325" y="4423100"/>
            <a:ext cx="4449750" cy="227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67" name="Google Shape;167;p10"/>
          <p:cNvGraphicFramePr/>
          <p:nvPr/>
        </p:nvGraphicFramePr>
        <p:xfrm>
          <a:off x="1708434" y="2356863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{84594334-E3D5-4197-A6AC-0F6732D5F552}</a:tableStyleId>
              </a:tblPr>
              <a:tblGrid>
                <a:gridCol w="3217850"/>
                <a:gridCol w="4307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Nombre Fase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Fechas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 Planificación y Análisis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de agosto de 2025 / 12 septiembre de 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600" y="1742100"/>
            <a:ext cx="8758925" cy="46691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641252" y="1068511"/>
            <a:ext cx="1051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641252" y="1828016"/>
            <a:ext cx="10861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500">
                <a:solidFill>
                  <a:schemeClr val="dk1"/>
                </a:solidFill>
              </a:rPr>
              <a:t>El Sistema Integral de Gestión Clínica (SIGC) se desarrollará utilizando una arquitectura moderna de capas con </a:t>
            </a:r>
            <a:r>
              <a:rPr b="1" lang="es-CL" sz="1500">
                <a:solidFill>
                  <a:schemeClr val="dk1"/>
                </a:solidFill>
              </a:rPr>
              <a:t>Fast API</a:t>
            </a:r>
            <a:r>
              <a:rPr lang="es-CL" sz="1500">
                <a:solidFill>
                  <a:schemeClr val="dk1"/>
                </a:solidFill>
              </a:rPr>
              <a:t> como framework backend para la creación de APIs REST eficientes y documentadas automáticamente, complementado con </a:t>
            </a:r>
            <a:r>
              <a:rPr b="1" lang="es-CL" sz="1500">
                <a:solidFill>
                  <a:schemeClr val="dk1"/>
                </a:solidFill>
              </a:rPr>
              <a:t>React</a:t>
            </a:r>
            <a:r>
              <a:rPr lang="es-CL" sz="1500">
                <a:solidFill>
                  <a:schemeClr val="dk1"/>
                </a:solidFill>
              </a:rPr>
              <a:t> en el frontend para interfaces de usuario interactivas y responsivas. La gestión de datos se implementará sobre </a:t>
            </a:r>
            <a:r>
              <a:rPr b="1" lang="es-CL" sz="1500">
                <a:solidFill>
                  <a:schemeClr val="dk1"/>
                </a:solidFill>
              </a:rPr>
              <a:t>PostgreSQL</a:t>
            </a:r>
            <a:r>
              <a:rPr lang="es-CL" sz="1500">
                <a:solidFill>
                  <a:schemeClr val="dk1"/>
                </a:solidFill>
              </a:rPr>
              <a:t> como sistema de base de datos relacional, garantizando integridad y escalabilidad para el manejo de información clínica sensible. El entorno de desarrollo se centralizará en </a:t>
            </a:r>
            <a:r>
              <a:rPr b="1" lang="es-CL" sz="1500">
                <a:solidFill>
                  <a:schemeClr val="dk1"/>
                </a:solidFill>
              </a:rPr>
              <a:t>Visual Studio Code</a:t>
            </a:r>
            <a:r>
              <a:rPr lang="es-CL" sz="1500">
                <a:solidFill>
                  <a:schemeClr val="dk1"/>
                </a:solidFill>
              </a:rPr>
              <a:t> como IDE principal, utilizando </a:t>
            </a:r>
            <a:r>
              <a:rPr b="1" lang="es-CL" sz="1500">
                <a:solidFill>
                  <a:schemeClr val="dk1"/>
                </a:solidFill>
              </a:rPr>
              <a:t>GitHub</a:t>
            </a:r>
            <a:r>
              <a:rPr lang="es-CL" sz="1500">
                <a:solidFill>
                  <a:schemeClr val="dk1"/>
                </a:solidFill>
              </a:rPr>
              <a:t> para control de versiones colaborativo y </a:t>
            </a:r>
            <a:r>
              <a:rPr b="1" lang="es-CL" sz="1500">
                <a:solidFill>
                  <a:schemeClr val="dk1"/>
                </a:solidFill>
              </a:rPr>
              <a:t>Docker</a:t>
            </a:r>
            <a:r>
              <a:rPr lang="es-CL" sz="1500">
                <a:solidFill>
                  <a:schemeClr val="dk1"/>
                </a:solidFill>
              </a:rPr>
              <a:t> para </a:t>
            </a:r>
            <a:r>
              <a:rPr lang="es-CL" sz="1500">
                <a:solidFill>
                  <a:schemeClr val="dk1"/>
                </a:solidFill>
              </a:rPr>
              <a:t>contenerización</a:t>
            </a:r>
            <a:r>
              <a:rPr lang="es-CL" sz="1500">
                <a:solidFill>
                  <a:schemeClr val="dk1"/>
                </a:solidFill>
              </a:rPr>
              <a:t> y despliegue consistente.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Integral de Gestión Clínica (SIGC) para Conectemos Chile representa una solución tecnológica comprehensiva que aborda las necesidades críticas de modernización en el sector de salud mental. A través de la implementación de una arquitectura modular que integra una landing page institucional, un sistema web de reservas en tiempo real y una aplicación de escritorio para gestión administrativa, el proyecto logra automatizar procesos manuales, reducir errores operativos y mejorar significativamente la experiencia tanto de pacientes como de profesionales de la salud.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74351" y="1382434"/>
            <a:ext cx="6781017" cy="4590224"/>
            <a:chOff x="0" y="0"/>
            <a:chExt cx="6781017" cy="4590224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Gonzalez Gonzalez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s-CL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Diseñador de Interfaces</a:t>
              </a:r>
              <a:endParaRPr b="0" i="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s-CL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  <a:r>
                <a:rPr lang="es-C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 Diseño de mockups, experiencia de usuario (UX), maquetación y elaboración del manual de usuario.</a:t>
              </a:r>
              <a:endParaRPr b="0" i="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74243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Byron Yañez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s-CL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Jefe de Proyecto</a:t>
              </a:r>
              <a:endParaRPr b="0" i="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s-CL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</a:t>
              </a:r>
              <a:r>
                <a:rPr lang="es-C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Coordinación general, seguimiento del cronograma, documentación oficial y cierre del proyecto.</a:t>
              </a:r>
              <a:endPara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t/>
              </a:r>
              <a:endParaRPr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Isaac Marin</a:t>
              </a:r>
              <a:endParaRPr/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s-CL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Cargo: Analista Programador / DBA</a:t>
              </a:r>
              <a:endParaRPr sz="1200"/>
            </a:p>
            <a:p>
              <a:pPr indent="-1587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Char char="•"/>
              </a:pPr>
              <a:r>
                <a:rPr b="0" i="0" lang="es-CL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  <a:r>
                <a:rPr lang="es-CL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 Desarrollo de módulos principales, gestión de base de datos, creación de consultas SQL y soporte técnico.</a:t>
              </a:r>
              <a:endParaRPr sz="12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352273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462952" y="352273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Esteban</a:t>
              </a: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Cavieres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</a:t>
              </a: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rgo: QA – Calidad y Testing</a:t>
              </a:r>
              <a:endPara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5240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</a:t>
              </a: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:  Planificación y ejecución de pruebas funcionales, no funcionales y de usuario. Control de calidad del sistema.</a:t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6749" y="3629480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Actualmente, las clínicas y centros de atención psicológica enfrentan problemas de gestión debido al uso de procesos manuales o sistemas poco integrados. Esto genera: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Sobrecarga de trabajo en el área administrativa.</a:t>
            </a:r>
            <a:b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Dificultades para agendar, reagendar o cancelar citas en tiempo real.</a:t>
            </a:r>
            <a:b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Falta de centralización de información de pacientes y profesionales.</a:t>
            </a:r>
            <a:b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Escasa generación de reportes que apoyen la toma de decisiones.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100">
                <a:solidFill>
                  <a:schemeClr val="dk1"/>
                </a:solidFill>
              </a:rPr>
              <a:t>Implementar un </a:t>
            </a:r>
            <a:r>
              <a:rPr b="1" lang="es-CL" sz="1100">
                <a:solidFill>
                  <a:schemeClr val="dk1"/>
                </a:solidFill>
              </a:rPr>
              <a:t>Sistema Integral de Gestión Clínica</a:t>
            </a:r>
            <a:r>
              <a:rPr lang="es-CL" sz="1100">
                <a:solidFill>
                  <a:schemeClr val="dk1"/>
                </a:solidFill>
              </a:rPr>
              <a:t> que permita: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Una </a:t>
            </a:r>
            <a:r>
              <a:rPr b="1" lang="es-CL" sz="1100">
                <a:solidFill>
                  <a:schemeClr val="dk1"/>
                </a:solidFill>
              </a:rPr>
              <a:t>landing page informativa</a:t>
            </a:r>
            <a:r>
              <a:rPr lang="es-CL" sz="1100">
                <a:solidFill>
                  <a:schemeClr val="dk1"/>
                </a:solidFill>
              </a:rPr>
              <a:t> para la captación de pacientes.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Un </a:t>
            </a:r>
            <a:r>
              <a:rPr b="1" lang="es-CL" sz="1100">
                <a:solidFill>
                  <a:schemeClr val="dk1"/>
                </a:solidFill>
              </a:rPr>
              <a:t>sistema web de reservas</a:t>
            </a:r>
            <a:r>
              <a:rPr lang="es-CL" sz="1100">
                <a:solidFill>
                  <a:schemeClr val="dk1"/>
                </a:solidFill>
              </a:rPr>
              <a:t> con agendamiento en tiempo real.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Una </a:t>
            </a:r>
            <a:r>
              <a:rPr b="1" lang="es-CL" sz="1100">
                <a:solidFill>
                  <a:schemeClr val="dk1"/>
                </a:solidFill>
              </a:rPr>
              <a:t>aplicación de escritorio</a:t>
            </a:r>
            <a:r>
              <a:rPr lang="es-CL" sz="1100">
                <a:solidFill>
                  <a:schemeClr val="dk1"/>
                </a:solidFill>
              </a:rPr>
              <a:t> para la administración interna (pacientes, psicólogos, salas y servicios).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Un </a:t>
            </a:r>
            <a:r>
              <a:rPr b="1" lang="es-CL" sz="1100">
                <a:solidFill>
                  <a:schemeClr val="dk1"/>
                </a:solidFill>
              </a:rPr>
              <a:t>módulo de reportes exportables</a:t>
            </a:r>
            <a:r>
              <a:rPr lang="es-CL" sz="1100">
                <a:solidFill>
                  <a:schemeClr val="dk1"/>
                </a:solidFill>
              </a:rPr>
              <a:t> a PDF y Excel.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Diseño </a:t>
            </a:r>
            <a:r>
              <a:rPr b="1" lang="es-CL" sz="1100">
                <a:solidFill>
                  <a:schemeClr val="dk1"/>
                </a:solidFill>
              </a:rPr>
              <a:t>responsivo y accesible</a:t>
            </a:r>
            <a:r>
              <a:rPr lang="es-CL" sz="1100">
                <a:solidFill>
                  <a:schemeClr val="dk1"/>
                </a:solidFill>
              </a:rPr>
              <a:t> desde cualquier dispositivo.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</a:rPr>
              <a:t>Diseñar e implementar un </a:t>
            </a:r>
            <a:r>
              <a:rPr b="1" lang="es-CL" sz="1100">
                <a:solidFill>
                  <a:schemeClr val="dk1"/>
                </a:solidFill>
              </a:rPr>
              <a:t>Sistema Integral de Gestión Clínica</a:t>
            </a:r>
            <a:r>
              <a:rPr lang="es-CL" sz="1100">
                <a:solidFill>
                  <a:schemeClr val="dk1"/>
                </a:solidFill>
              </a:rPr>
              <a:t> que optimice los procesos de captación de pacientes, agendamiento de citas, administración interna y generación de reportes, mejorando la eficiencia del servicio y la experiencia de los usuarios.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100">
                <a:solidFill>
                  <a:schemeClr val="dk1"/>
                </a:solidFill>
              </a:rPr>
              <a:t>El proyecto busca desarrollar una </a:t>
            </a:r>
            <a:r>
              <a:rPr b="1" lang="es-CL" sz="1100">
                <a:solidFill>
                  <a:schemeClr val="dk1"/>
                </a:solidFill>
              </a:rPr>
              <a:t>landing page informativa</a:t>
            </a:r>
            <a:r>
              <a:rPr lang="es-CL" sz="1100">
                <a:solidFill>
                  <a:schemeClr val="dk1"/>
                </a:solidFill>
              </a:rPr>
              <a:t> para captar pacientes, implementar un </a:t>
            </a:r>
            <a:r>
              <a:rPr b="1" lang="es-CL" sz="1100">
                <a:solidFill>
                  <a:schemeClr val="dk1"/>
                </a:solidFill>
              </a:rPr>
              <a:t>sistema web de reservas</a:t>
            </a:r>
            <a:r>
              <a:rPr lang="es-CL" sz="1100">
                <a:solidFill>
                  <a:schemeClr val="dk1"/>
                </a:solidFill>
              </a:rPr>
              <a:t> que permita agendar, cancelar y modificar citas en tiempo real, y construir una </a:t>
            </a:r>
            <a:r>
              <a:rPr b="1" lang="es-CL" sz="1100">
                <a:solidFill>
                  <a:schemeClr val="dk1"/>
                </a:solidFill>
              </a:rPr>
              <a:t>aplicación de escritorio</a:t>
            </a:r>
            <a:r>
              <a:rPr lang="es-CL" sz="1100">
                <a:solidFill>
                  <a:schemeClr val="dk1"/>
                </a:solidFill>
              </a:rPr>
              <a:t> para la gestión interna de pacientes, psicólogos, salas y servicios. Además, contempla la creación de un </a:t>
            </a:r>
            <a:r>
              <a:rPr b="1" lang="es-CL" sz="1100">
                <a:solidFill>
                  <a:schemeClr val="dk1"/>
                </a:solidFill>
              </a:rPr>
              <a:t>módulo de reportes exportables</a:t>
            </a:r>
            <a:r>
              <a:rPr lang="es-CL" sz="1100">
                <a:solidFill>
                  <a:schemeClr val="dk1"/>
                </a:solidFill>
              </a:rPr>
              <a:t> a PDF y Excel, asegurar un diseño </a:t>
            </a:r>
            <a:r>
              <a:rPr b="1" lang="es-CL" sz="1100">
                <a:solidFill>
                  <a:schemeClr val="dk1"/>
                </a:solidFill>
              </a:rPr>
              <a:t>responsivo y accesible</a:t>
            </a:r>
            <a:r>
              <a:rPr lang="es-CL" sz="1100">
                <a:solidFill>
                  <a:schemeClr val="dk1"/>
                </a:solidFill>
              </a:rPr>
              <a:t> para distintos dispositivos y ejecutar </a:t>
            </a:r>
            <a:r>
              <a:rPr b="1" lang="es-CL" sz="1100">
                <a:solidFill>
                  <a:schemeClr val="dk1"/>
                </a:solidFill>
              </a:rPr>
              <a:t>pruebas funcionales y no funcionales</a:t>
            </a:r>
            <a:r>
              <a:rPr lang="es-CL" sz="1100">
                <a:solidFill>
                  <a:schemeClr val="dk1"/>
                </a:solidFill>
              </a:rPr>
              <a:t> que garanticen la calidad y seguridad del sistema.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914374" y="1664801"/>
            <a:ext cx="10072800" cy="6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la reserva, modificación y cancelación de citas en línea.</a:t>
            </a:r>
            <a:b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 la asignación de pacientes a psicólogos.</a:t>
            </a:r>
            <a:b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 la administración interna: agendas, salas, pagos y reportes.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reportes exportables (PDF y Excel).</a:t>
            </a:r>
            <a:b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 una landing page informativa para captar nuevos pacientes.</a:t>
            </a:r>
            <a:b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s-CL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 un módulo de notificaciones para recordar citas.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reemplaza la atención presencial del psicólogo.</a:t>
            </a:r>
            <a:b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realiza diagnósticos clínicos ni terapias automatizadas.</a:t>
            </a:r>
            <a:b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administra aspectos financieros externos (fuera de pagos básicos).</a:t>
            </a:r>
            <a:b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incluye integración con sistemas externos del área de salud pública o privada.</a:t>
            </a:r>
            <a:b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-CL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contempla soporte técnico especializado 24/7 (limitado a horarios definidos).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Paciente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Psicólogo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838216" y="872592"/>
            <a:ext cx="10515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 Funcionales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913237" y="1923143"/>
            <a:ext cx="10365600" cy="43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425" y="1561400"/>
            <a:ext cx="10690900" cy="49055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ea81b03b3_0_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Lista de Requerimientos No Funcionales</a:t>
            </a:r>
            <a:endParaRPr/>
          </a:p>
        </p:txBody>
      </p:sp>
      <p:sp>
        <p:nvSpPr>
          <p:cNvPr id="144" name="Google Shape;144;g37ea81b03b3_0_30"/>
          <p:cNvSpPr/>
          <p:nvPr/>
        </p:nvSpPr>
        <p:spPr>
          <a:xfrm>
            <a:off x="913237" y="1923143"/>
            <a:ext cx="10365600" cy="43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g37ea81b03b3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500" y="1613350"/>
            <a:ext cx="11437026" cy="47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3663" y="1957522"/>
            <a:ext cx="7590774" cy="43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