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2"/>
  </p:notesMasterIdLst>
  <p:handoutMasterIdLst>
    <p:handoutMasterId r:id="rId33"/>
  </p:handoutMasterIdLst>
  <p:sldIdLst>
    <p:sldId id="256" r:id="rId5"/>
    <p:sldId id="288" r:id="rId6"/>
    <p:sldId id="289" r:id="rId7"/>
    <p:sldId id="303" r:id="rId8"/>
    <p:sldId id="304" r:id="rId9"/>
    <p:sldId id="305" r:id="rId10"/>
    <p:sldId id="291" r:id="rId11"/>
    <p:sldId id="270" r:id="rId12"/>
    <p:sldId id="280" r:id="rId13"/>
    <p:sldId id="276" r:id="rId14"/>
    <p:sldId id="293" r:id="rId15"/>
    <p:sldId id="294" r:id="rId16"/>
    <p:sldId id="295" r:id="rId17"/>
    <p:sldId id="279" r:id="rId18"/>
    <p:sldId id="296" r:id="rId19"/>
    <p:sldId id="297" r:id="rId20"/>
    <p:sldId id="298" r:id="rId21"/>
    <p:sldId id="299" r:id="rId22"/>
    <p:sldId id="300" r:id="rId23"/>
    <p:sldId id="301" r:id="rId24"/>
    <p:sldId id="302" r:id="rId25"/>
    <p:sldId id="281" r:id="rId26"/>
    <p:sldId id="306" r:id="rId27"/>
    <p:sldId id="307" r:id="rId28"/>
    <p:sldId id="269" r:id="rId29"/>
    <p:sldId id="263"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956" autoAdjust="0"/>
    <p:restoredTop sz="94652" autoAdjust="0"/>
  </p:normalViewPr>
  <p:slideViewPr>
    <p:cSldViewPr snapToGrid="0" showGuides="1">
      <p:cViewPr varScale="1">
        <p:scale>
          <a:sx n="113" d="100"/>
          <a:sy n="113" d="100"/>
        </p:scale>
        <p:origin x="114" y="126"/>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BAB25F-5628-4C41-A52E-5815097158EA}"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68C52A3-F5D7-4CEE-9BE5-5F72F8F8F370}">
      <dgm:prSet/>
      <dgm:spPr/>
      <dgm:t>
        <a:bodyPr/>
        <a:lstStyle/>
        <a:p>
          <a:r>
            <a:rPr lang="en-CA"/>
            <a:t>TABLEAU​</a:t>
          </a:r>
          <a:endParaRPr lang="en-US"/>
        </a:p>
      </dgm:t>
    </dgm:pt>
    <dgm:pt modelId="{3BD6D557-24D1-4232-AD56-1155D9AA9ADF}" type="parTrans" cxnId="{002B8C45-A154-43E0-B146-04EF1B74D6DD}">
      <dgm:prSet/>
      <dgm:spPr/>
      <dgm:t>
        <a:bodyPr/>
        <a:lstStyle/>
        <a:p>
          <a:endParaRPr lang="en-US"/>
        </a:p>
      </dgm:t>
    </dgm:pt>
    <dgm:pt modelId="{FD277EE5-41FF-49E1-B9D8-2BAA738837B2}" type="sibTrans" cxnId="{002B8C45-A154-43E0-B146-04EF1B74D6DD}">
      <dgm:prSet/>
      <dgm:spPr/>
      <dgm:t>
        <a:bodyPr/>
        <a:lstStyle/>
        <a:p>
          <a:endParaRPr lang="en-US"/>
        </a:p>
      </dgm:t>
    </dgm:pt>
    <dgm:pt modelId="{C76BE5C1-F70D-4972-ACDE-720284F81E4D}">
      <dgm:prSet/>
      <dgm:spPr/>
      <dgm:t>
        <a:bodyPr/>
        <a:lstStyle/>
        <a:p>
          <a:r>
            <a:rPr lang="en-CA"/>
            <a:t>JUPYTER NOTEBOOK​</a:t>
          </a:r>
          <a:endParaRPr lang="en-US"/>
        </a:p>
      </dgm:t>
    </dgm:pt>
    <dgm:pt modelId="{23AC4324-916B-4E71-B9EA-56652F2161DB}" type="parTrans" cxnId="{5444B03B-5777-4ABE-9762-993E775E47BC}">
      <dgm:prSet/>
      <dgm:spPr/>
      <dgm:t>
        <a:bodyPr/>
        <a:lstStyle/>
        <a:p>
          <a:endParaRPr lang="en-US"/>
        </a:p>
      </dgm:t>
    </dgm:pt>
    <dgm:pt modelId="{FD065505-B1FC-4B68-9B39-B7ED221C2F67}" type="sibTrans" cxnId="{5444B03B-5777-4ABE-9762-993E775E47BC}">
      <dgm:prSet/>
      <dgm:spPr/>
      <dgm:t>
        <a:bodyPr/>
        <a:lstStyle/>
        <a:p>
          <a:endParaRPr lang="en-US"/>
        </a:p>
      </dgm:t>
    </dgm:pt>
    <dgm:pt modelId="{2F948802-33DB-448E-B7AF-0A5E7BE09CAA}">
      <dgm:prSet phldr="0"/>
      <dgm:spPr/>
      <dgm:t>
        <a:bodyPr/>
        <a:lstStyle/>
        <a:p>
          <a:r>
            <a:rPr lang="en-CA" b="0">
              <a:latin typeface="+mn-lt"/>
            </a:rPr>
            <a:t>WEBSITE HOSTING PLATFORM</a:t>
          </a:r>
        </a:p>
      </dgm:t>
    </dgm:pt>
    <dgm:pt modelId="{B4FB0B7A-E155-4B5D-982F-DC8C664E940C}" type="parTrans" cxnId="{F75FD456-E8DE-4181-B88F-705AFE2921F3}">
      <dgm:prSet/>
      <dgm:spPr/>
      <dgm:t>
        <a:bodyPr/>
        <a:lstStyle/>
        <a:p>
          <a:endParaRPr lang="en-US"/>
        </a:p>
      </dgm:t>
    </dgm:pt>
    <dgm:pt modelId="{57B2339D-68B4-4F22-BB49-8B2BB6F5B913}" type="sibTrans" cxnId="{F75FD456-E8DE-4181-B88F-705AFE2921F3}">
      <dgm:prSet/>
      <dgm:spPr/>
      <dgm:t>
        <a:bodyPr/>
        <a:lstStyle/>
        <a:p>
          <a:endParaRPr lang="en-US"/>
        </a:p>
      </dgm:t>
    </dgm:pt>
    <dgm:pt modelId="{8F67B5D1-94C7-4CD9-8F32-96E95EB57FC6}" type="pres">
      <dgm:prSet presAssocID="{47BAB25F-5628-4C41-A52E-5815097158EA}" presName="root" presStyleCnt="0">
        <dgm:presLayoutVars>
          <dgm:dir/>
          <dgm:resizeHandles val="exact"/>
        </dgm:presLayoutVars>
      </dgm:prSet>
      <dgm:spPr/>
    </dgm:pt>
    <dgm:pt modelId="{2A946902-84CD-485E-B450-914DA13B82DF}" type="pres">
      <dgm:prSet presAssocID="{F68C52A3-F5D7-4CEE-9BE5-5F72F8F8F370}" presName="compNode" presStyleCnt="0"/>
      <dgm:spPr/>
    </dgm:pt>
    <dgm:pt modelId="{7431D271-290F-4090-9ADA-5FDE0E786357}" type="pres">
      <dgm:prSet presAssocID="{F68C52A3-F5D7-4CEE-9BE5-5F72F8F8F37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B3E2F6ED-99DA-4303-A138-6D6C58915FB1}" type="pres">
      <dgm:prSet presAssocID="{F68C52A3-F5D7-4CEE-9BE5-5F72F8F8F370}" presName="spaceRect" presStyleCnt="0"/>
      <dgm:spPr/>
    </dgm:pt>
    <dgm:pt modelId="{7E4BD232-9ADB-4B90-ADBC-9716ADD1AF5E}" type="pres">
      <dgm:prSet presAssocID="{F68C52A3-F5D7-4CEE-9BE5-5F72F8F8F370}" presName="textRect" presStyleLbl="revTx" presStyleIdx="0" presStyleCnt="3">
        <dgm:presLayoutVars>
          <dgm:chMax val="1"/>
          <dgm:chPref val="1"/>
        </dgm:presLayoutVars>
      </dgm:prSet>
      <dgm:spPr/>
    </dgm:pt>
    <dgm:pt modelId="{6F13939E-0999-4E0A-A6DD-9A3A74B24C09}" type="pres">
      <dgm:prSet presAssocID="{FD277EE5-41FF-49E1-B9D8-2BAA738837B2}" presName="sibTrans" presStyleCnt="0"/>
      <dgm:spPr/>
    </dgm:pt>
    <dgm:pt modelId="{D746CD5C-0B58-4031-8D24-3833B439B7BA}" type="pres">
      <dgm:prSet presAssocID="{C76BE5C1-F70D-4972-ACDE-720284F81E4D}" presName="compNode" presStyleCnt="0"/>
      <dgm:spPr/>
    </dgm:pt>
    <dgm:pt modelId="{3BDBB2D9-1BE2-4F89-920D-FE880BAC5D85}" type="pres">
      <dgm:prSet presAssocID="{C76BE5C1-F70D-4972-ACDE-720284F81E4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ncil"/>
        </a:ext>
      </dgm:extLst>
    </dgm:pt>
    <dgm:pt modelId="{FB6485AE-6C15-4C2E-BFBB-77700E92B113}" type="pres">
      <dgm:prSet presAssocID="{C76BE5C1-F70D-4972-ACDE-720284F81E4D}" presName="spaceRect" presStyleCnt="0"/>
      <dgm:spPr/>
    </dgm:pt>
    <dgm:pt modelId="{43761272-B395-468B-AFEE-1D99DA14F3B7}" type="pres">
      <dgm:prSet presAssocID="{C76BE5C1-F70D-4972-ACDE-720284F81E4D}" presName="textRect" presStyleLbl="revTx" presStyleIdx="1" presStyleCnt="3">
        <dgm:presLayoutVars>
          <dgm:chMax val="1"/>
          <dgm:chPref val="1"/>
        </dgm:presLayoutVars>
      </dgm:prSet>
      <dgm:spPr/>
    </dgm:pt>
    <dgm:pt modelId="{E9A0AE5A-3870-414D-B802-C148729B1206}" type="pres">
      <dgm:prSet presAssocID="{FD065505-B1FC-4B68-9B39-B7ED221C2F67}" presName="sibTrans" presStyleCnt="0"/>
      <dgm:spPr/>
    </dgm:pt>
    <dgm:pt modelId="{80FE4BF5-002A-48E3-A356-83D2E7C8BAB9}" type="pres">
      <dgm:prSet presAssocID="{2F948802-33DB-448E-B7AF-0A5E7BE09CAA}" presName="compNode" presStyleCnt="0"/>
      <dgm:spPr/>
    </dgm:pt>
    <dgm:pt modelId="{15BA1AC2-A4FF-4A3A-8A72-A62DCE641D3D}" type="pres">
      <dgm:prSet presAssocID="{2F948802-33DB-448E-B7AF-0A5E7BE09CA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296844DB-9670-49B1-877B-01C47D87478E}" type="pres">
      <dgm:prSet presAssocID="{2F948802-33DB-448E-B7AF-0A5E7BE09CAA}" presName="spaceRect" presStyleCnt="0"/>
      <dgm:spPr/>
    </dgm:pt>
    <dgm:pt modelId="{5224F183-C196-43B7-BE8C-5A59D3676382}" type="pres">
      <dgm:prSet presAssocID="{2F948802-33DB-448E-B7AF-0A5E7BE09CAA}" presName="textRect" presStyleLbl="revTx" presStyleIdx="2" presStyleCnt="3">
        <dgm:presLayoutVars>
          <dgm:chMax val="1"/>
          <dgm:chPref val="1"/>
        </dgm:presLayoutVars>
      </dgm:prSet>
      <dgm:spPr/>
    </dgm:pt>
  </dgm:ptLst>
  <dgm:cxnLst>
    <dgm:cxn modelId="{5444B03B-5777-4ABE-9762-993E775E47BC}" srcId="{47BAB25F-5628-4C41-A52E-5815097158EA}" destId="{C76BE5C1-F70D-4972-ACDE-720284F81E4D}" srcOrd="1" destOrd="0" parTransId="{23AC4324-916B-4E71-B9EA-56652F2161DB}" sibTransId="{FD065505-B1FC-4B68-9B39-B7ED221C2F67}"/>
    <dgm:cxn modelId="{5B9C1C5B-7129-4979-8757-9E919B1B5FE9}" type="presOf" srcId="{2F948802-33DB-448E-B7AF-0A5E7BE09CAA}" destId="{5224F183-C196-43B7-BE8C-5A59D3676382}" srcOrd="0" destOrd="0" presId="urn:microsoft.com/office/officeart/2018/2/layout/IconLabelList"/>
    <dgm:cxn modelId="{002B8C45-A154-43E0-B146-04EF1B74D6DD}" srcId="{47BAB25F-5628-4C41-A52E-5815097158EA}" destId="{F68C52A3-F5D7-4CEE-9BE5-5F72F8F8F370}" srcOrd="0" destOrd="0" parTransId="{3BD6D557-24D1-4232-AD56-1155D9AA9ADF}" sibTransId="{FD277EE5-41FF-49E1-B9D8-2BAA738837B2}"/>
    <dgm:cxn modelId="{EF1DBB68-5B99-40A4-A6C9-691CD4C08810}" type="presOf" srcId="{47BAB25F-5628-4C41-A52E-5815097158EA}" destId="{8F67B5D1-94C7-4CD9-8F32-96E95EB57FC6}" srcOrd="0" destOrd="0" presId="urn:microsoft.com/office/officeart/2018/2/layout/IconLabelList"/>
    <dgm:cxn modelId="{1A22C949-E9AB-41BA-9FD3-35550EB7691A}" type="presOf" srcId="{C76BE5C1-F70D-4972-ACDE-720284F81E4D}" destId="{43761272-B395-468B-AFEE-1D99DA14F3B7}" srcOrd="0" destOrd="0" presId="urn:microsoft.com/office/officeart/2018/2/layout/IconLabelList"/>
    <dgm:cxn modelId="{F75FD456-E8DE-4181-B88F-705AFE2921F3}" srcId="{47BAB25F-5628-4C41-A52E-5815097158EA}" destId="{2F948802-33DB-448E-B7AF-0A5E7BE09CAA}" srcOrd="2" destOrd="0" parTransId="{B4FB0B7A-E155-4B5D-982F-DC8C664E940C}" sibTransId="{57B2339D-68B4-4F22-BB49-8B2BB6F5B913}"/>
    <dgm:cxn modelId="{44D1C3AE-34BE-477B-AF7C-88963957CF3A}" type="presOf" srcId="{F68C52A3-F5D7-4CEE-9BE5-5F72F8F8F370}" destId="{7E4BD232-9ADB-4B90-ADBC-9716ADD1AF5E}" srcOrd="0" destOrd="0" presId="urn:microsoft.com/office/officeart/2018/2/layout/IconLabelList"/>
    <dgm:cxn modelId="{2C57257A-DC85-41C2-9A1C-E76494F9C93A}" type="presParOf" srcId="{8F67B5D1-94C7-4CD9-8F32-96E95EB57FC6}" destId="{2A946902-84CD-485E-B450-914DA13B82DF}" srcOrd="0" destOrd="0" presId="urn:microsoft.com/office/officeart/2018/2/layout/IconLabelList"/>
    <dgm:cxn modelId="{21087AEE-3A36-4126-9521-338FA0969BE5}" type="presParOf" srcId="{2A946902-84CD-485E-B450-914DA13B82DF}" destId="{7431D271-290F-4090-9ADA-5FDE0E786357}" srcOrd="0" destOrd="0" presId="urn:microsoft.com/office/officeart/2018/2/layout/IconLabelList"/>
    <dgm:cxn modelId="{D6EDDA8E-14AA-492A-98B9-FEBB7609781F}" type="presParOf" srcId="{2A946902-84CD-485E-B450-914DA13B82DF}" destId="{B3E2F6ED-99DA-4303-A138-6D6C58915FB1}" srcOrd="1" destOrd="0" presId="urn:microsoft.com/office/officeart/2018/2/layout/IconLabelList"/>
    <dgm:cxn modelId="{80930F94-87CC-4616-BC71-54B6A45535D6}" type="presParOf" srcId="{2A946902-84CD-485E-B450-914DA13B82DF}" destId="{7E4BD232-9ADB-4B90-ADBC-9716ADD1AF5E}" srcOrd="2" destOrd="0" presId="urn:microsoft.com/office/officeart/2018/2/layout/IconLabelList"/>
    <dgm:cxn modelId="{DE9E83FA-B951-4B63-AB5E-5EF3EE55284F}" type="presParOf" srcId="{8F67B5D1-94C7-4CD9-8F32-96E95EB57FC6}" destId="{6F13939E-0999-4E0A-A6DD-9A3A74B24C09}" srcOrd="1" destOrd="0" presId="urn:microsoft.com/office/officeart/2018/2/layout/IconLabelList"/>
    <dgm:cxn modelId="{47F1310C-6737-46E2-9741-C81977211859}" type="presParOf" srcId="{8F67B5D1-94C7-4CD9-8F32-96E95EB57FC6}" destId="{D746CD5C-0B58-4031-8D24-3833B439B7BA}" srcOrd="2" destOrd="0" presId="urn:microsoft.com/office/officeart/2018/2/layout/IconLabelList"/>
    <dgm:cxn modelId="{86143EA5-FFEE-412B-8C20-7B1D716AAA4F}" type="presParOf" srcId="{D746CD5C-0B58-4031-8D24-3833B439B7BA}" destId="{3BDBB2D9-1BE2-4F89-920D-FE880BAC5D85}" srcOrd="0" destOrd="0" presId="urn:microsoft.com/office/officeart/2018/2/layout/IconLabelList"/>
    <dgm:cxn modelId="{3B5BFC7E-26DE-4829-8713-2C7A3CF73A88}" type="presParOf" srcId="{D746CD5C-0B58-4031-8D24-3833B439B7BA}" destId="{FB6485AE-6C15-4C2E-BFBB-77700E92B113}" srcOrd="1" destOrd="0" presId="urn:microsoft.com/office/officeart/2018/2/layout/IconLabelList"/>
    <dgm:cxn modelId="{D01B46B8-103F-426A-8AB0-687D4E35A09C}" type="presParOf" srcId="{D746CD5C-0B58-4031-8D24-3833B439B7BA}" destId="{43761272-B395-468B-AFEE-1D99DA14F3B7}" srcOrd="2" destOrd="0" presId="urn:microsoft.com/office/officeart/2018/2/layout/IconLabelList"/>
    <dgm:cxn modelId="{E1D5D4C3-8683-45B6-91F9-DFA0FA8B42C2}" type="presParOf" srcId="{8F67B5D1-94C7-4CD9-8F32-96E95EB57FC6}" destId="{E9A0AE5A-3870-414D-B802-C148729B1206}" srcOrd="3" destOrd="0" presId="urn:microsoft.com/office/officeart/2018/2/layout/IconLabelList"/>
    <dgm:cxn modelId="{9F8EAAD4-F219-4913-B916-7FB99D9AD091}" type="presParOf" srcId="{8F67B5D1-94C7-4CD9-8F32-96E95EB57FC6}" destId="{80FE4BF5-002A-48E3-A356-83D2E7C8BAB9}" srcOrd="4" destOrd="0" presId="urn:microsoft.com/office/officeart/2018/2/layout/IconLabelList"/>
    <dgm:cxn modelId="{0F712754-F49F-439B-8389-CABA287914EF}" type="presParOf" srcId="{80FE4BF5-002A-48E3-A356-83D2E7C8BAB9}" destId="{15BA1AC2-A4FF-4A3A-8A72-A62DCE641D3D}" srcOrd="0" destOrd="0" presId="urn:microsoft.com/office/officeart/2018/2/layout/IconLabelList"/>
    <dgm:cxn modelId="{5988F370-CAC6-40AB-8288-C0A5C4C9E6DD}" type="presParOf" srcId="{80FE4BF5-002A-48E3-A356-83D2E7C8BAB9}" destId="{296844DB-9670-49B1-877B-01C47D87478E}" srcOrd="1" destOrd="0" presId="urn:microsoft.com/office/officeart/2018/2/layout/IconLabelList"/>
    <dgm:cxn modelId="{9DDA103D-2D2E-43BA-B09B-5C386F1EF6E6}" type="presParOf" srcId="{80FE4BF5-002A-48E3-A356-83D2E7C8BAB9}" destId="{5224F183-C196-43B7-BE8C-5A59D367638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31D271-290F-4090-9ADA-5FDE0E786357}">
      <dsp:nvSpPr>
        <dsp:cNvPr id="0" name=""/>
        <dsp:cNvSpPr/>
      </dsp:nvSpPr>
      <dsp:spPr>
        <a:xfrm>
          <a:off x="1218447" y="675478"/>
          <a:ext cx="1301269" cy="13012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4BD232-9ADB-4B90-ADBC-9716ADD1AF5E}">
      <dsp:nvSpPr>
        <dsp:cNvPr id="0" name=""/>
        <dsp:cNvSpPr/>
      </dsp:nvSpPr>
      <dsp:spPr>
        <a:xfrm>
          <a:off x="423227" y="2333555"/>
          <a:ext cx="289171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CA" sz="2300" kern="1200"/>
            <a:t>TABLEAU​</a:t>
          </a:r>
          <a:endParaRPr lang="en-US" sz="2300" kern="1200"/>
        </a:p>
      </dsp:txBody>
      <dsp:txXfrm>
        <a:off x="423227" y="2333555"/>
        <a:ext cx="2891710" cy="720000"/>
      </dsp:txXfrm>
    </dsp:sp>
    <dsp:sp modelId="{3BDBB2D9-1BE2-4F89-920D-FE880BAC5D85}">
      <dsp:nvSpPr>
        <dsp:cNvPr id="0" name=""/>
        <dsp:cNvSpPr/>
      </dsp:nvSpPr>
      <dsp:spPr>
        <a:xfrm>
          <a:off x="4616207" y="675478"/>
          <a:ext cx="1301269" cy="13012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761272-B395-468B-AFEE-1D99DA14F3B7}">
      <dsp:nvSpPr>
        <dsp:cNvPr id="0" name=""/>
        <dsp:cNvSpPr/>
      </dsp:nvSpPr>
      <dsp:spPr>
        <a:xfrm>
          <a:off x="3820987" y="2333555"/>
          <a:ext cx="289171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CA" sz="2300" kern="1200"/>
            <a:t>JUPYTER NOTEBOOK​</a:t>
          </a:r>
          <a:endParaRPr lang="en-US" sz="2300" kern="1200"/>
        </a:p>
      </dsp:txBody>
      <dsp:txXfrm>
        <a:off x="3820987" y="2333555"/>
        <a:ext cx="2891710" cy="720000"/>
      </dsp:txXfrm>
    </dsp:sp>
    <dsp:sp modelId="{15BA1AC2-A4FF-4A3A-8A72-A62DCE641D3D}">
      <dsp:nvSpPr>
        <dsp:cNvPr id="0" name=""/>
        <dsp:cNvSpPr/>
      </dsp:nvSpPr>
      <dsp:spPr>
        <a:xfrm>
          <a:off x="8013967" y="675478"/>
          <a:ext cx="1301269" cy="13012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24F183-C196-43B7-BE8C-5A59D3676382}">
      <dsp:nvSpPr>
        <dsp:cNvPr id="0" name=""/>
        <dsp:cNvSpPr/>
      </dsp:nvSpPr>
      <dsp:spPr>
        <a:xfrm>
          <a:off x="7218747" y="2333555"/>
          <a:ext cx="289171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CA" sz="2300" b="0" kern="1200">
              <a:latin typeface="+mn-lt"/>
            </a:rPr>
            <a:t>WEBSITE HOSTING PLATFORM</a:t>
          </a:r>
        </a:p>
      </dsp:txBody>
      <dsp:txXfrm>
        <a:off x="7218747" y="2333555"/>
        <a:ext cx="289171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1" Type="http://schemas.openxmlformats.org/officeDocument/2006/relationships/image" Target="../media/image9.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3" name="Picture 2" descr="Chart, bar chart&#10;&#10;Description automatically generated">
          <a:extLst xmlns:a="http://schemas.openxmlformats.org/drawingml/2006/main">
            <a:ext uri="{FF2B5EF4-FFF2-40B4-BE49-F238E27FC236}">
              <a16:creationId xmlns:a16="http://schemas.microsoft.com/office/drawing/2014/main" id="{1E130D21-254A-82AF-DC54-944FABC02233}"/>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0" y="0"/>
          <a:ext cx="10883900" cy="3344334"/>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4/11/2023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4/11/2023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27</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4/11/2023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4/11/2023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4/11/2023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35" name="Google Shape;35;p4"/>
          <p:cNvSpPr txBox="1">
            <a:spLocks noGrp="1"/>
          </p:cNvSpPr>
          <p:nvPr>
            <p:ph type="title"/>
          </p:nvPr>
        </p:nvSpPr>
        <p:spPr>
          <a:xfrm>
            <a:off x="415600" y="546667"/>
            <a:ext cx="11360800" cy="810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415600" y="1639833"/>
            <a:ext cx="11360800" cy="44520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657576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4/11/2023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4/11/2023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4/11/2023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4/11/2023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4/11/2023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4/11/2023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4/11/2023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4/11/2023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4/11/2023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ata.torontopolice.on.ca/search?q=crime" TargetMode="External"/><Relationship Id="rId2" Type="http://schemas.openxmlformats.org/officeDocument/2006/relationships/hyperlink" Target="https://data.torontopolice.on.ca/datasets/TorontoPS::major-crime-indicators-1/about" TargetMode="Externa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ata.torontopolice.on.ca/datasets/TorontoPS::major-crime-indicators-1/abou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670988" y="3593751"/>
            <a:ext cx="9144000" cy="1384995"/>
          </a:xfrm>
        </p:spPr>
        <p:txBody>
          <a:bodyPr lIns="0" tIns="0" rIns="0" bIns="0" anchor="t">
            <a:spAutoFit/>
          </a:bodyPr>
          <a:lstStyle/>
          <a:p>
            <a:r>
              <a:rPr lang="en-US" b="1" dirty="0">
                <a:solidFill>
                  <a:schemeClr val="bg1"/>
                </a:solidFill>
              </a:rPr>
              <a:t>Toronto Crime Analysis</a:t>
            </a:r>
            <a:br>
              <a:rPr lang="en-US" dirty="0">
                <a:solidFill>
                  <a:schemeClr val="bg1"/>
                </a:solidFill>
              </a:rPr>
            </a:br>
            <a:r>
              <a:rPr lang="en-US" sz="4000" dirty="0">
                <a:solidFill>
                  <a:schemeClr val="accent4"/>
                </a:solidFill>
              </a:rPr>
              <a:t>Presentation</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2686904"/>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Phases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mj-lt"/>
              </a:rPr>
              <a:t>TORONTO CRIME</a:t>
            </a:r>
          </a:p>
          <a:p>
            <a:pPr algn="ctr"/>
            <a:r>
              <a:rPr lang="en-US" sz="1600" b="1" dirty="0">
                <a:latin typeface="+mj-lt"/>
              </a:rPr>
              <a:t>ANALYSIS</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BRAINSTROMING</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PROBLEM STATEMENT</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DATASET</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ANALYSIS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IMPLEMENTATION</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MODEL DEVLOPING</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2" name="Rectangle 1081">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03178029-91D2-E1D3-0886-34E422A5FA1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9513" y="447261"/>
            <a:ext cx="7335078" cy="6089006"/>
          </a:xfrm>
          <a:prstGeom prst="rect">
            <a:avLst/>
          </a:prstGeom>
          <a:noFill/>
          <a:extLst>
            <a:ext uri="{909E8E84-426E-40DD-AFC4-6F175D3DCCD1}">
              <a14:hiddenFill xmlns:a14="http://schemas.microsoft.com/office/drawing/2010/main">
                <a:solidFill>
                  <a:srgbClr val="FFFFFF"/>
                </a:solidFill>
              </a14:hiddenFill>
            </a:ext>
          </a:extLst>
        </p:spPr>
      </p:pic>
      <p:sp>
        <p:nvSpPr>
          <p:cNvPr id="1084" name="Right Triangle 1083">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6" name="Rectangle 1085">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BE84D5-E940-185A-EA2A-F54ABB021396}"/>
              </a:ext>
            </a:extLst>
          </p:cNvPr>
          <p:cNvSpPr>
            <a:spLocks noGrp="1"/>
          </p:cNvSpPr>
          <p:nvPr>
            <p:ph type="title"/>
          </p:nvPr>
        </p:nvSpPr>
        <p:spPr>
          <a:xfrm>
            <a:off x="8052497" y="1056640"/>
            <a:ext cx="3197660" cy="3125746"/>
          </a:xfrm>
        </p:spPr>
        <p:txBody>
          <a:bodyPr vert="horz" lIns="91440" tIns="45720" rIns="91440" bIns="45720" rtlCol="0" anchor="b">
            <a:normAutofit/>
          </a:bodyPr>
          <a:lstStyle/>
          <a:p>
            <a:r>
              <a:rPr lang="en-US" sz="5600" b="1" i="0" u="none" strike="noStrike" kern="1200">
                <a:solidFill>
                  <a:schemeClr val="tx1"/>
                </a:solidFill>
                <a:effectLst/>
                <a:latin typeface="+mj-lt"/>
                <a:ea typeface="+mj-ea"/>
                <a:cs typeface="+mj-cs"/>
              </a:rPr>
              <a:t>Timeline</a:t>
            </a:r>
            <a:r>
              <a:rPr lang="en-US" sz="5600" b="0" i="0" kern="1200">
                <a:solidFill>
                  <a:schemeClr val="tx1"/>
                </a:solidFill>
                <a:effectLst/>
                <a:latin typeface="+mj-lt"/>
                <a:ea typeface="+mj-ea"/>
                <a:cs typeface="+mj-cs"/>
              </a:rPr>
              <a:t>​</a:t>
            </a:r>
            <a:endParaRPr lang="en-US" sz="5600" kern="120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E5485FEF-7D9E-927A-2683-94479E739802}"/>
              </a:ext>
            </a:extLst>
          </p:cNvPr>
          <p:cNvSpPr>
            <a:spLocks noGrp="1"/>
          </p:cNvSpPr>
          <p:nvPr>
            <p:ph idx="1"/>
          </p:nvPr>
        </p:nvSpPr>
        <p:spPr>
          <a:xfrm>
            <a:off x="8052496" y="4301656"/>
            <a:ext cx="2705619" cy="762618"/>
          </a:xfrm>
        </p:spPr>
        <p:txBody>
          <a:bodyPr vert="horz" lIns="91440" tIns="45720" rIns="91440" bIns="45720" rtlCol="0" anchor="t">
            <a:normAutofit/>
          </a:bodyPr>
          <a:lstStyle/>
          <a:p>
            <a:pPr marL="0" indent="0" fontAlgn="base">
              <a:buNone/>
            </a:pPr>
            <a:r>
              <a:rPr lang="en-US" sz="2000" b="0" i="0" kern="1200">
                <a:solidFill>
                  <a:schemeClr val="tx1"/>
                </a:solidFill>
                <a:effectLst/>
                <a:latin typeface="+mn-lt"/>
                <a:ea typeface="+mn-ea"/>
                <a:cs typeface="+mn-cs"/>
              </a:rPr>
              <a:t> 	</a:t>
            </a:r>
          </a:p>
        </p:txBody>
      </p:sp>
    </p:spTree>
    <p:extLst>
      <p:ext uri="{BB962C8B-B14F-4D97-AF65-F5344CB8AC3E}">
        <p14:creationId xmlns:p14="http://schemas.microsoft.com/office/powerpoint/2010/main" val="816404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093BF9-E5DF-AFC4-3571-B820FDE2FDA0}"/>
              </a:ext>
            </a:extLst>
          </p:cNvPr>
          <p:cNvSpPr>
            <a:spLocks noGrp="1"/>
          </p:cNvSpPr>
          <p:nvPr>
            <p:ph type="title"/>
          </p:nvPr>
        </p:nvSpPr>
        <p:spPr>
          <a:xfrm>
            <a:off x="1006900" y="1188637"/>
            <a:ext cx="3141430" cy="4480726"/>
          </a:xfrm>
        </p:spPr>
        <p:txBody>
          <a:bodyPr>
            <a:normAutofit/>
          </a:bodyPr>
          <a:lstStyle/>
          <a:p>
            <a:pPr algn="r"/>
            <a:r>
              <a:rPr lang="en-US" sz="3600" b="1" dirty="0"/>
              <a:t>Individual Contribution</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E5E2FD7-CB91-1B9E-B86B-AC5C11DDD889}"/>
              </a:ext>
            </a:extLst>
          </p:cNvPr>
          <p:cNvSpPr>
            <a:spLocks noGrp="1"/>
          </p:cNvSpPr>
          <p:nvPr>
            <p:ph idx="1"/>
          </p:nvPr>
        </p:nvSpPr>
        <p:spPr>
          <a:xfrm>
            <a:off x="5138928" y="1338729"/>
            <a:ext cx="4795584" cy="4180542"/>
          </a:xfrm>
        </p:spPr>
        <p:txBody>
          <a:bodyPr anchor="ctr">
            <a:normAutofit lnSpcReduction="10000"/>
          </a:bodyPr>
          <a:lstStyle/>
          <a:p>
            <a:r>
              <a:rPr lang="en-US" sz="2400" cap="none" dirty="0">
                <a:latin typeface="Arial" panose="020B0604020202020204" pitchFamily="34" charset="0"/>
                <a:cs typeface="Arial" panose="020B0604020202020204" pitchFamily="34" charset="0"/>
              </a:rPr>
              <a:t>Parth and </a:t>
            </a:r>
            <a:r>
              <a:rPr lang="en-US" sz="2400" cap="none" dirty="0" err="1">
                <a:latin typeface="Arial" panose="020B0604020202020204" pitchFamily="34" charset="0"/>
                <a:cs typeface="Arial" panose="020B0604020202020204" pitchFamily="34" charset="0"/>
              </a:rPr>
              <a:t>Dikesh</a:t>
            </a:r>
            <a:r>
              <a:rPr lang="en-US" sz="2400" cap="none" dirty="0">
                <a:latin typeface="Arial" panose="020B0604020202020204" pitchFamily="34" charset="0"/>
                <a:cs typeface="Arial" panose="020B0604020202020204" pitchFamily="34" charset="0"/>
              </a:rPr>
              <a:t> are working on analysis, ML model developing, web developing part.</a:t>
            </a:r>
          </a:p>
          <a:p>
            <a:pPr marL="0" indent="0">
              <a:buNone/>
            </a:pPr>
            <a:endParaRPr lang="en-US" sz="2400" cap="none" dirty="0">
              <a:latin typeface="Arial" panose="020B0604020202020204" pitchFamily="34" charset="0"/>
              <a:cs typeface="Arial" panose="020B0604020202020204" pitchFamily="34" charset="0"/>
            </a:endParaRPr>
          </a:p>
          <a:p>
            <a:r>
              <a:rPr lang="en-US" sz="2400" cap="none" dirty="0">
                <a:latin typeface="Arial" panose="020B0604020202020204" pitchFamily="34" charset="0"/>
                <a:cs typeface="Arial" panose="020B0604020202020204" pitchFamily="34" charset="0"/>
              </a:rPr>
              <a:t>The dataset finding, Web design is done by Kajal.</a:t>
            </a:r>
          </a:p>
          <a:p>
            <a:pPr marL="0" indent="0">
              <a:buNone/>
            </a:pPr>
            <a:endParaRPr lang="en-US" sz="2400" cap="none" dirty="0">
              <a:latin typeface="Arial" panose="020B0604020202020204" pitchFamily="34" charset="0"/>
              <a:cs typeface="Arial" panose="020B0604020202020204" pitchFamily="34" charset="0"/>
            </a:endParaRPr>
          </a:p>
          <a:p>
            <a:r>
              <a:rPr lang="en-US" sz="2400" cap="none" dirty="0">
                <a:latin typeface="Arial" panose="020B0604020202020204" pitchFamily="34" charset="0"/>
                <a:cs typeface="Arial" panose="020B0604020202020204" pitchFamily="34" charset="0"/>
              </a:rPr>
              <a:t>On the documentation part, </a:t>
            </a:r>
            <a:r>
              <a:rPr lang="en-US" sz="2400" cap="none" dirty="0" err="1">
                <a:latin typeface="Arial" panose="020B0604020202020204" pitchFamily="34" charset="0"/>
                <a:cs typeface="Arial" panose="020B0604020202020204" pitchFamily="34" charset="0"/>
              </a:rPr>
              <a:t>Kanishak</a:t>
            </a:r>
            <a:r>
              <a:rPr lang="en-US" sz="2400" cap="none" dirty="0">
                <a:latin typeface="Arial" panose="020B0604020202020204" pitchFamily="34" charset="0"/>
                <a:cs typeface="Arial" panose="020B0604020202020204" pitchFamily="34" charset="0"/>
              </a:rPr>
              <a:t> and Amandeep worked. </a:t>
            </a:r>
          </a:p>
        </p:txBody>
      </p:sp>
    </p:spTree>
    <p:extLst>
      <p:ext uri="{BB962C8B-B14F-4D97-AF65-F5344CB8AC3E}">
        <p14:creationId xmlns:p14="http://schemas.microsoft.com/office/powerpoint/2010/main" val="1476166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093BF9-E5DF-AFC4-3571-B820FDE2FDA0}"/>
              </a:ext>
            </a:extLst>
          </p:cNvPr>
          <p:cNvSpPr>
            <a:spLocks noGrp="1"/>
          </p:cNvSpPr>
          <p:nvPr>
            <p:ph type="title"/>
          </p:nvPr>
        </p:nvSpPr>
        <p:spPr>
          <a:xfrm>
            <a:off x="836679" y="723898"/>
            <a:ext cx="10305086" cy="1495425"/>
          </a:xfrm>
        </p:spPr>
        <p:txBody>
          <a:bodyPr>
            <a:normAutofit/>
          </a:bodyPr>
          <a:lstStyle/>
          <a:p>
            <a:r>
              <a:rPr lang="en-US" sz="4000" b="1" dirty="0"/>
              <a:t>TOOLS / TECHNOLOGY/ TECHNIQUE</a:t>
            </a:r>
          </a:p>
        </p:txBody>
      </p:sp>
      <p:graphicFrame>
        <p:nvGraphicFramePr>
          <p:cNvPr id="24" name="Content Placeholder 3">
            <a:extLst>
              <a:ext uri="{FF2B5EF4-FFF2-40B4-BE49-F238E27FC236}">
                <a16:creationId xmlns:a16="http://schemas.microsoft.com/office/drawing/2014/main" id="{514DB4EF-B60F-F851-A807-29D18D6BF9D8}"/>
              </a:ext>
            </a:extLst>
          </p:cNvPr>
          <p:cNvGraphicFramePr>
            <a:graphicFrameLocks noGrp="1"/>
          </p:cNvGraphicFramePr>
          <p:nvPr>
            <p:ph idx="1"/>
            <p:extLst>
              <p:ext uri="{D42A27DB-BD31-4B8C-83A1-F6EECF244321}">
                <p14:modId xmlns:p14="http://schemas.microsoft.com/office/powerpoint/2010/main" val="2586186321"/>
              </p:ext>
            </p:extLst>
          </p:nvPr>
        </p:nvGraphicFramePr>
        <p:xfrm>
          <a:off x="836679" y="2405067"/>
          <a:ext cx="10533685" cy="3729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6150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Toronto Crime History</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extLst>
              <p:ext uri="{D42A27DB-BD31-4B8C-83A1-F6EECF244321}">
                <p14:modId xmlns:p14="http://schemas.microsoft.com/office/powerpoint/2010/main" val="1811976423"/>
              </p:ext>
            </p:extLst>
          </p:nvPr>
        </p:nvGraphicFramePr>
        <p:xfrm>
          <a:off x="4902203" y="1075266"/>
          <a:ext cx="6290730" cy="3344334"/>
        </p:xfrm>
        <a:graphic>
          <a:graphicData uri="http://schemas.openxmlformats.org/drawingml/2006/chart">
            <c:chart xmlns:c="http://schemas.openxmlformats.org/drawingml/2006/chart" xmlns:r="http://schemas.openxmlformats.org/officeDocument/2006/relationships" r:id="rId3"/>
          </a:graphicData>
        </a:graphic>
      </p:graphicFrame>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467051"/>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Assault crime rate was decrease in 2020 compared to 2019</a:t>
            </a:r>
          </a:p>
        </p:txBody>
      </p:sp>
      <p:sp>
        <p:nvSpPr>
          <p:cNvPr id="44" name="Rectangle 43">
            <a:extLst>
              <a:ext uri="{FF2B5EF4-FFF2-40B4-BE49-F238E27FC236}">
                <a16:creationId xmlns:a16="http://schemas.microsoft.com/office/drawing/2014/main" id="{71E47AC8-8358-4724-91F8-0D1B21FC5F47}"/>
              </a:ext>
            </a:extLst>
          </p:cNvPr>
          <p:cNvSpPr/>
          <p:nvPr/>
        </p:nvSpPr>
        <p:spPr>
          <a:xfrm>
            <a:off x="838205" y="5000266"/>
            <a:ext cx="2743195" cy="492443"/>
          </a:xfrm>
          <a:prstGeom prst="rect">
            <a:avLst/>
          </a:prstGeom>
        </p:spPr>
        <p:txBody>
          <a:bodyPr wrap="square" lIns="0" tIns="0" rIns="0" bIns="0" anchor="t">
            <a:spAutoFit/>
          </a:bodyPr>
          <a:lstStyle/>
          <a:p>
            <a:r>
              <a:rPr lang="en-US" sz="3200" dirty="0">
                <a:solidFill>
                  <a:schemeClr val="accent3">
                    <a:lumMod val="75000"/>
                  </a:schemeClr>
                </a:solidFill>
                <a:cs typeface="Segoe UI" panose="020B0502040204020203" pitchFamily="34" charset="0"/>
              </a:rPr>
              <a:t>20621 </a:t>
            </a:r>
            <a:r>
              <a:rPr lang="en-US" sz="2000" dirty="0">
                <a:solidFill>
                  <a:schemeClr val="accent3">
                    <a:lumMod val="75000"/>
                  </a:schemeClr>
                </a:solidFill>
                <a:cs typeface="Segoe UI" panose="020B0502040204020203" pitchFamily="34" charset="0"/>
              </a:rPr>
              <a:t>in 2019</a:t>
            </a:r>
            <a:endParaRPr lang="en-US" sz="3200" dirty="0">
              <a:solidFill>
                <a:schemeClr val="accent3">
                  <a:lumMod val="75000"/>
                </a:schemeClr>
              </a:solidFill>
              <a:cs typeface="Segoe UI" panose="020B0502040204020203" pitchFamily="34" charset="0"/>
            </a:endParaRPr>
          </a:p>
        </p:txBody>
      </p:sp>
      <p:sp>
        <p:nvSpPr>
          <p:cNvPr id="45" name="Rectangle 44">
            <a:extLst>
              <a:ext uri="{FF2B5EF4-FFF2-40B4-BE49-F238E27FC236}">
                <a16:creationId xmlns:a16="http://schemas.microsoft.com/office/drawing/2014/main"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Assault</a:t>
            </a:r>
          </a:p>
        </p:txBody>
      </p:sp>
      <p:sp>
        <p:nvSpPr>
          <p:cNvPr id="46" name="Rectangle 45">
            <a:extLst>
              <a:ext uri="{FF2B5EF4-FFF2-40B4-BE49-F238E27FC236}">
                <a16:creationId xmlns:a16="http://schemas.microsoft.com/office/drawing/2014/main" id="{84176128-6116-4C3C-9CC3-394E6E116762}"/>
              </a:ext>
            </a:extLst>
          </p:cNvPr>
          <p:cNvSpPr/>
          <p:nvPr/>
        </p:nvSpPr>
        <p:spPr>
          <a:xfrm>
            <a:off x="4724403" y="5521007"/>
            <a:ext cx="2743195" cy="467051"/>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Auto theft crime increase in 2020. It was showing 5624 incident</a:t>
            </a: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r>
              <a:rPr lang="en-US" sz="3200" dirty="0">
                <a:solidFill>
                  <a:schemeClr val="accent4">
                    <a:lumMod val="75000"/>
                  </a:schemeClr>
                </a:solidFill>
                <a:cs typeface="Segoe UI" panose="020B0502040204020203" pitchFamily="34" charset="0"/>
              </a:rPr>
              <a:t>5624 </a:t>
            </a:r>
            <a:r>
              <a:rPr lang="en-US" sz="2000" dirty="0">
                <a:solidFill>
                  <a:schemeClr val="accent4">
                    <a:lumMod val="75000"/>
                  </a:schemeClr>
                </a:solidFill>
                <a:cs typeface="Segoe UI" panose="020B0502040204020203" pitchFamily="34" charset="0"/>
              </a:rPr>
              <a:t>in 2020</a:t>
            </a:r>
            <a:endParaRPr lang="en-US" sz="3200" dirty="0">
              <a:solidFill>
                <a:schemeClr val="accent4">
                  <a:lumMod val="75000"/>
                </a:schemeClr>
              </a:solidFill>
              <a:cs typeface="Segoe UI" panose="020B0502040204020203" pitchFamily="34" charset="0"/>
            </a:endParaRP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Auto Theft</a:t>
            </a: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1384995"/>
          </a:xfrm>
          <a:prstGeom prst="rect">
            <a:avLst/>
          </a:prstGeom>
        </p:spPr>
        <p:txBody>
          <a:bodyPr wrap="square" lIns="0" tIns="0" rIns="0" bIns="0" anchor="t">
            <a:spAutoFit/>
          </a:bodyPr>
          <a:lstStyle/>
          <a:p>
            <a:r>
              <a:rPr lang="en-US" dirty="0">
                <a:solidFill>
                  <a:schemeClr val="tx1">
                    <a:lumMod val="75000"/>
                    <a:lumOff val="25000"/>
                  </a:schemeClr>
                </a:solidFill>
                <a:cs typeface="Segoe UI" panose="020B0502040204020203" pitchFamily="34" charset="0"/>
              </a:rPr>
              <a:t>When we compare two-year (2019-2020) crime rate, it was showing crime rate decrease but it was almost same for both year</a:t>
            </a:r>
          </a:p>
        </p:txBody>
      </p:sp>
      <p:sp>
        <p:nvSpPr>
          <p:cNvPr id="2" name="TextBox 1">
            <a:extLst>
              <a:ext uri="{FF2B5EF4-FFF2-40B4-BE49-F238E27FC236}">
                <a16:creationId xmlns:a16="http://schemas.microsoft.com/office/drawing/2014/main" id="{5E6B0F30-9FA9-9674-BFAD-852C5FDE28D8}"/>
              </a:ext>
            </a:extLst>
          </p:cNvPr>
          <p:cNvSpPr txBox="1"/>
          <p:nvPr/>
        </p:nvSpPr>
        <p:spPr>
          <a:xfrm>
            <a:off x="694271" y="2023533"/>
            <a:ext cx="3499598" cy="954107"/>
          </a:xfrm>
          <a:prstGeom prst="rect">
            <a:avLst/>
          </a:prstGeom>
          <a:noFill/>
        </p:spPr>
        <p:txBody>
          <a:bodyPr wrap="square" rtlCol="0">
            <a:spAutoFit/>
          </a:bodyPr>
          <a:lstStyle/>
          <a:p>
            <a:r>
              <a:rPr lang="en-US" sz="2800" dirty="0"/>
              <a:t>Toronto crime analysis </a:t>
            </a:r>
          </a:p>
          <a:p>
            <a:r>
              <a:rPr lang="en-US" sz="2800" dirty="0"/>
              <a:t>2019-2020</a:t>
            </a:r>
          </a:p>
        </p:txBody>
      </p:sp>
    </p:spTree>
    <p:extLst>
      <p:ext uri="{BB962C8B-B14F-4D97-AF65-F5344CB8AC3E}">
        <p14:creationId xmlns:p14="http://schemas.microsoft.com/office/powerpoint/2010/main" val="1212140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8" name="Picture 58" descr="Map&#10;&#10;Description automatically generated">
            <a:extLst>
              <a:ext uri="{FF2B5EF4-FFF2-40B4-BE49-F238E27FC236}">
                <a16:creationId xmlns:a16="http://schemas.microsoft.com/office/drawing/2014/main" id="{62F0DA2C-762A-478F-1FC4-575E5DF9AD4C}"/>
              </a:ext>
            </a:extLst>
          </p:cNvPr>
          <p:cNvPicPr>
            <a:picLocks noGrp="1" noChangeAspect="1"/>
          </p:cNvPicPr>
          <p:nvPr>
            <p:ph idx="1"/>
          </p:nvPr>
        </p:nvPicPr>
        <p:blipFill rotWithShape="1">
          <a:blip r:embed="rId2"/>
          <a:srcRect t="2174"/>
          <a:stretch/>
        </p:blipFill>
        <p:spPr>
          <a:xfrm>
            <a:off x="20" y="10"/>
            <a:ext cx="12191980" cy="6857990"/>
          </a:xfrm>
          <a:prstGeom prst="rect">
            <a:avLst/>
          </a:prstGeom>
        </p:spPr>
      </p:pic>
      <p:sp>
        <p:nvSpPr>
          <p:cNvPr id="103" name="Rectangle 102">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itle 1">
            <a:extLst>
              <a:ext uri="{FF2B5EF4-FFF2-40B4-BE49-F238E27FC236}">
                <a16:creationId xmlns:a16="http://schemas.microsoft.com/office/drawing/2014/main" id="{3C093BF9-E5DF-AFC4-3571-B820FDE2FDA0}"/>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b="1">
                <a:solidFill>
                  <a:schemeClr val="tx1">
                    <a:lumMod val="85000"/>
                    <a:lumOff val="15000"/>
                  </a:schemeClr>
                </a:solidFill>
              </a:rPr>
              <a:t>Visualization : By Type Crime Category</a:t>
            </a:r>
          </a:p>
        </p:txBody>
      </p:sp>
      <p:cxnSp>
        <p:nvCxnSpPr>
          <p:cNvPr id="105" name="Straight Connector 104">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618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Chart, bar chart&#10;&#10;Description automatically generated">
            <a:extLst>
              <a:ext uri="{FF2B5EF4-FFF2-40B4-BE49-F238E27FC236}">
                <a16:creationId xmlns:a16="http://schemas.microsoft.com/office/drawing/2014/main" id="{8D98F568-1872-C461-901E-84D7302B57C9}"/>
              </a:ext>
            </a:extLst>
          </p:cNvPr>
          <p:cNvPicPr>
            <a:picLocks noGrp="1" noChangeAspect="1"/>
          </p:cNvPicPr>
          <p:nvPr>
            <p:ph idx="1"/>
          </p:nvPr>
        </p:nvPicPr>
        <p:blipFill rotWithShape="1">
          <a:blip r:embed="rId2"/>
          <a:srcRect l="764" r="9013" b="-1"/>
          <a:stretch/>
        </p:blipFill>
        <p:spPr>
          <a:xfrm>
            <a:off x="20" y="10"/>
            <a:ext cx="12191980" cy="6857990"/>
          </a:xfrm>
          <a:prstGeom prst="rect">
            <a:avLst/>
          </a:prstGeom>
        </p:spPr>
      </p:pic>
      <p:sp>
        <p:nvSpPr>
          <p:cNvPr id="108" name="Rectangle 10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itle 1">
            <a:extLst>
              <a:ext uri="{FF2B5EF4-FFF2-40B4-BE49-F238E27FC236}">
                <a16:creationId xmlns:a16="http://schemas.microsoft.com/office/drawing/2014/main" id="{3C093BF9-E5DF-AFC4-3571-B820FDE2FDA0}"/>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b="1">
                <a:solidFill>
                  <a:schemeClr val="tx1">
                    <a:lumMod val="85000"/>
                    <a:lumOff val="15000"/>
                  </a:schemeClr>
                </a:solidFill>
              </a:rPr>
              <a:t>Visualization : Crime Occurrence By Year</a:t>
            </a:r>
          </a:p>
        </p:txBody>
      </p:sp>
      <p:cxnSp>
        <p:nvCxnSpPr>
          <p:cNvPr id="110" name="Straight Connector 10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7895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hart, treemap chart&#10;&#10;Description automatically generated">
            <a:extLst>
              <a:ext uri="{FF2B5EF4-FFF2-40B4-BE49-F238E27FC236}">
                <a16:creationId xmlns:a16="http://schemas.microsoft.com/office/drawing/2014/main" id="{FC7150F4-A248-3766-D3EC-436CDE51965C}"/>
              </a:ext>
            </a:extLst>
          </p:cNvPr>
          <p:cNvPicPr>
            <a:picLocks noGrp="1" noChangeAspect="1"/>
          </p:cNvPicPr>
          <p:nvPr>
            <p:ph idx="1"/>
          </p:nvPr>
        </p:nvPicPr>
        <p:blipFill rotWithShape="1">
          <a:blip r:embed="rId2"/>
          <a:srcRect t="3441" b="19505"/>
          <a:stretch/>
        </p:blipFill>
        <p:spPr>
          <a:xfrm>
            <a:off x="20" y="10"/>
            <a:ext cx="12191980" cy="6857990"/>
          </a:xfrm>
          <a:prstGeom prst="rect">
            <a:avLst/>
          </a:prstGeom>
        </p:spPr>
      </p:pic>
      <p:sp>
        <p:nvSpPr>
          <p:cNvPr id="101" name="Rectangle 95">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itle 1">
            <a:extLst>
              <a:ext uri="{FF2B5EF4-FFF2-40B4-BE49-F238E27FC236}">
                <a16:creationId xmlns:a16="http://schemas.microsoft.com/office/drawing/2014/main" id="{3C093BF9-E5DF-AFC4-3571-B820FDE2FDA0}"/>
              </a:ext>
            </a:extLst>
          </p:cNvPr>
          <p:cNvSpPr>
            <a:spLocks noGrp="1"/>
          </p:cNvSpPr>
          <p:nvPr>
            <p:ph type="title"/>
          </p:nvPr>
        </p:nvSpPr>
        <p:spPr>
          <a:xfrm>
            <a:off x="523875" y="5317241"/>
            <a:ext cx="11210925" cy="744836"/>
          </a:xfrm>
        </p:spPr>
        <p:txBody>
          <a:bodyPr vert="horz" lIns="91440" tIns="45720" rIns="91440" bIns="45720" rtlCol="0" anchor="ctr">
            <a:normAutofit/>
          </a:bodyPr>
          <a:lstStyle/>
          <a:p>
            <a:pPr algn="ctr"/>
            <a:r>
              <a:rPr lang="en-US" sz="3600" b="1">
                <a:solidFill>
                  <a:schemeClr val="tx1">
                    <a:lumMod val="85000"/>
                    <a:lumOff val="15000"/>
                  </a:schemeClr>
                </a:solidFill>
              </a:rPr>
              <a:t>Visualization : Street Crime Rate</a:t>
            </a:r>
          </a:p>
        </p:txBody>
      </p:sp>
      <p:cxnSp>
        <p:nvCxnSpPr>
          <p:cNvPr id="102" name="Straight Connector 97">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0404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1858C13-FAC3-EA40-E55C-3C36303C27E2}"/>
              </a:ext>
            </a:extLst>
          </p:cNvPr>
          <p:cNvPicPr>
            <a:picLocks noGrp="1" noChangeAspect="1"/>
          </p:cNvPicPr>
          <p:nvPr>
            <p:ph idx="1"/>
          </p:nvPr>
        </p:nvPicPr>
        <p:blipFill>
          <a:blip r:embed="rId2"/>
          <a:stretch>
            <a:fillRect/>
          </a:stretch>
        </p:blipFill>
        <p:spPr>
          <a:xfrm>
            <a:off x="287719" y="623276"/>
            <a:ext cx="7352017" cy="5489290"/>
          </a:xfrm>
          <a:prstGeom prst="rect">
            <a:avLst/>
          </a:prstGeom>
        </p:spPr>
      </p:pic>
      <p:sp>
        <p:nvSpPr>
          <p:cNvPr id="15" name="Right Triangle 1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9C75FA-C43F-29EE-729C-070576B75509}"/>
              </a:ext>
            </a:extLst>
          </p:cNvPr>
          <p:cNvSpPr>
            <a:spLocks noGrp="1"/>
          </p:cNvSpPr>
          <p:nvPr>
            <p:ph type="title"/>
          </p:nvPr>
        </p:nvSpPr>
        <p:spPr>
          <a:xfrm>
            <a:off x="8052497" y="1056640"/>
            <a:ext cx="3197660" cy="3125746"/>
          </a:xfrm>
        </p:spPr>
        <p:txBody>
          <a:bodyPr vert="horz" lIns="91440" tIns="45720" rIns="91440" bIns="45720" rtlCol="0" anchor="b">
            <a:normAutofit/>
          </a:bodyPr>
          <a:lstStyle/>
          <a:p>
            <a:r>
              <a:rPr lang="en-US" sz="7200" kern="1200">
                <a:solidFill>
                  <a:schemeClr val="tx1"/>
                </a:solidFill>
                <a:latin typeface="+mj-lt"/>
                <a:ea typeface="+mj-ea"/>
                <a:cs typeface="+mj-cs"/>
              </a:rPr>
              <a:t>ML Model</a:t>
            </a:r>
          </a:p>
        </p:txBody>
      </p:sp>
    </p:spTree>
    <p:extLst>
      <p:ext uri="{BB962C8B-B14F-4D97-AF65-F5344CB8AC3E}">
        <p14:creationId xmlns:p14="http://schemas.microsoft.com/office/powerpoint/2010/main" val="1800228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0589F54-6170-C2DC-3140-FA7A568FBB8E}"/>
              </a:ext>
            </a:extLst>
          </p:cNvPr>
          <p:cNvPicPr>
            <a:picLocks noGrp="1" noChangeAspect="1"/>
          </p:cNvPicPr>
          <p:nvPr>
            <p:ph idx="1"/>
          </p:nvPr>
        </p:nvPicPr>
        <p:blipFill>
          <a:blip r:embed="rId2"/>
          <a:stretch>
            <a:fillRect/>
          </a:stretch>
        </p:blipFill>
        <p:spPr>
          <a:xfrm>
            <a:off x="168965" y="477079"/>
            <a:ext cx="7365688" cy="5607882"/>
          </a:xfrm>
          <a:prstGeom prst="rect">
            <a:avLst/>
          </a:prstGeom>
        </p:spPr>
      </p:pic>
      <p:sp>
        <p:nvSpPr>
          <p:cNvPr id="12" name="Right Triangle 1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F1D906-CC2F-62C9-1BDD-6A147E2D0C7F}"/>
              </a:ext>
            </a:extLst>
          </p:cNvPr>
          <p:cNvSpPr>
            <a:spLocks noGrp="1"/>
          </p:cNvSpPr>
          <p:nvPr>
            <p:ph type="title"/>
          </p:nvPr>
        </p:nvSpPr>
        <p:spPr>
          <a:xfrm>
            <a:off x="8052497" y="1056640"/>
            <a:ext cx="3197660" cy="3125746"/>
          </a:xfrm>
        </p:spPr>
        <p:txBody>
          <a:bodyPr vert="horz" lIns="91440" tIns="45720" rIns="91440" bIns="45720" rtlCol="0" anchor="b">
            <a:normAutofit/>
          </a:bodyPr>
          <a:lstStyle/>
          <a:p>
            <a:r>
              <a:rPr lang="en-US" sz="7200" kern="1200">
                <a:solidFill>
                  <a:schemeClr val="tx1"/>
                </a:solidFill>
                <a:latin typeface="+mj-lt"/>
                <a:ea typeface="+mj-ea"/>
                <a:cs typeface="+mj-cs"/>
              </a:rPr>
              <a:t>Testing and Result</a:t>
            </a:r>
          </a:p>
        </p:txBody>
      </p:sp>
    </p:spTree>
    <p:extLst>
      <p:ext uri="{BB962C8B-B14F-4D97-AF65-F5344CB8AC3E}">
        <p14:creationId xmlns:p14="http://schemas.microsoft.com/office/powerpoint/2010/main" val="1211687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324CC4-8B72-FA85-A0A7-053386748A5F}"/>
              </a:ext>
            </a:extLst>
          </p:cNvPr>
          <p:cNvSpPr>
            <a:spLocks noGrp="1"/>
          </p:cNvSpPr>
          <p:nvPr>
            <p:ph type="title"/>
          </p:nvPr>
        </p:nvSpPr>
        <p:spPr>
          <a:xfrm>
            <a:off x="6513788" y="365125"/>
            <a:ext cx="4840010" cy="1807305"/>
          </a:xfrm>
        </p:spPr>
        <p:txBody>
          <a:bodyPr>
            <a:normAutofit/>
          </a:bodyPr>
          <a:lstStyle/>
          <a:p>
            <a:r>
              <a:rPr lang="en-US"/>
              <a:t>Team 2</a:t>
            </a:r>
          </a:p>
        </p:txBody>
      </p:sp>
      <p:pic>
        <p:nvPicPr>
          <p:cNvPr id="46" name="Picture 38" descr="Stick figure families holding hands">
            <a:extLst>
              <a:ext uri="{FF2B5EF4-FFF2-40B4-BE49-F238E27FC236}">
                <a16:creationId xmlns:a16="http://schemas.microsoft.com/office/drawing/2014/main" id="{E04408CC-B967-4D57-29AB-DD8ED675C8B7}"/>
              </a:ext>
            </a:extLst>
          </p:cNvPr>
          <p:cNvPicPr>
            <a:picLocks noChangeAspect="1"/>
          </p:cNvPicPr>
          <p:nvPr/>
        </p:nvPicPr>
        <p:blipFill>
          <a:blip r:embed="rId2">
            <a:extLst>
              <a:ext uri="{28A0092B-C50C-407E-A947-70E740481C1C}">
                <a14:useLocalDpi xmlns:a14="http://schemas.microsoft.com/office/drawing/2010/main" val="0"/>
              </a:ext>
            </a:extLst>
          </a:blip>
          <a:srcRect l="20214" r="20214"/>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47" name="Content Placeholder 2">
            <a:extLst>
              <a:ext uri="{FF2B5EF4-FFF2-40B4-BE49-F238E27FC236}">
                <a16:creationId xmlns:a16="http://schemas.microsoft.com/office/drawing/2014/main" id="{51DFB6F3-6B3D-D050-4277-6729F2528C8B}"/>
              </a:ext>
            </a:extLst>
          </p:cNvPr>
          <p:cNvSpPr>
            <a:spLocks noGrp="1"/>
          </p:cNvSpPr>
          <p:nvPr>
            <p:ph idx="1"/>
          </p:nvPr>
        </p:nvSpPr>
        <p:spPr>
          <a:xfrm>
            <a:off x="6513788" y="2333297"/>
            <a:ext cx="4840010" cy="3843666"/>
          </a:xfrm>
        </p:spPr>
        <p:txBody>
          <a:bodyPr>
            <a:normAutofit/>
          </a:bodyPr>
          <a:lstStyle/>
          <a:p>
            <a:pPr marL="0" indent="0" rtl="0" fontAlgn="base">
              <a:buNone/>
            </a:pPr>
            <a:r>
              <a:rPr lang="en-US" sz="2000" b="0" i="0" u="none" strike="noStrike">
                <a:effectLst/>
                <a:latin typeface="Calibri" panose="020F0502020204030204" pitchFamily="34" charset="0"/>
              </a:rPr>
              <a:t>Dikeshkumar Patel – 0794600</a:t>
            </a:r>
            <a:r>
              <a:rPr lang="en-US" sz="2000" b="0" i="0">
                <a:effectLst/>
                <a:latin typeface="Calibri" panose="020F0502020204030204" pitchFamily="34" charset="0"/>
              </a:rPr>
              <a:t>​</a:t>
            </a:r>
            <a:endParaRPr lang="en-US" sz="2000" b="0" i="0">
              <a:effectLst/>
              <a:latin typeface="Arial" panose="020B0604020202020204" pitchFamily="34" charset="0"/>
            </a:endParaRPr>
          </a:p>
          <a:p>
            <a:pPr marL="0" indent="0" rtl="0" fontAlgn="base">
              <a:buNone/>
            </a:pPr>
            <a:r>
              <a:rPr lang="en-US" sz="2000" b="0" i="0" u="none" strike="noStrike">
                <a:effectLst/>
                <a:latin typeface="Calibri" panose="020F0502020204030204" pitchFamily="34" charset="0"/>
              </a:rPr>
              <a:t>Parthkumar Dhameliya - 0784114</a:t>
            </a:r>
            <a:r>
              <a:rPr lang="en-US" sz="2000" b="0" i="0">
                <a:effectLst/>
                <a:latin typeface="Calibri" panose="020F0502020204030204" pitchFamily="34" charset="0"/>
              </a:rPr>
              <a:t>​</a:t>
            </a:r>
            <a:endParaRPr lang="en-US" sz="2000" b="0" i="0">
              <a:effectLst/>
              <a:latin typeface="Arial" panose="020B0604020202020204" pitchFamily="34" charset="0"/>
            </a:endParaRPr>
          </a:p>
          <a:p>
            <a:pPr marL="0" indent="0" fontAlgn="base">
              <a:buNone/>
            </a:pPr>
            <a:r>
              <a:rPr lang="en-US" sz="2000" b="0" i="0">
                <a:effectLst/>
                <a:latin typeface="Calibri" panose="020F0502020204030204" pitchFamily="34" charset="0"/>
              </a:rPr>
              <a:t>​</a:t>
            </a:r>
            <a:r>
              <a:rPr lang="en-US" sz="2000" b="0" i="0" u="none" strike="noStrike">
                <a:effectLst/>
                <a:latin typeface="Calibri" panose="020F0502020204030204" pitchFamily="34" charset="0"/>
              </a:rPr>
              <a:t>Kajal Arora – 0774848</a:t>
            </a:r>
            <a:r>
              <a:rPr lang="en-US" sz="2000" b="0" i="0">
                <a:effectLst/>
                <a:latin typeface="Calibri" panose="020F0502020204030204" pitchFamily="34" charset="0"/>
              </a:rPr>
              <a:t>​</a:t>
            </a:r>
            <a:endParaRPr lang="en-US" sz="2000" b="0" i="0">
              <a:effectLst/>
              <a:latin typeface="Arial" panose="020B0604020202020204" pitchFamily="34" charset="0"/>
            </a:endParaRPr>
          </a:p>
          <a:p>
            <a:pPr marL="0" indent="0" rtl="0" fontAlgn="base">
              <a:buNone/>
            </a:pPr>
            <a:r>
              <a:rPr lang="en-US" sz="2000" b="0" i="0" u="none" strike="noStrike">
                <a:effectLst/>
                <a:latin typeface="Calibri" panose="020F0502020204030204" pitchFamily="34" charset="0"/>
              </a:rPr>
              <a:t>Amandeep Kaur - 0793780</a:t>
            </a:r>
            <a:r>
              <a:rPr lang="en-US" sz="2000" b="0" i="0">
                <a:effectLst/>
                <a:latin typeface="Calibri" panose="020F0502020204030204" pitchFamily="34" charset="0"/>
              </a:rPr>
              <a:t>​</a:t>
            </a:r>
            <a:endParaRPr lang="en-US" sz="2000" b="0" i="0">
              <a:effectLst/>
              <a:latin typeface="Arial" panose="020B0604020202020204" pitchFamily="34" charset="0"/>
            </a:endParaRPr>
          </a:p>
          <a:p>
            <a:pPr marL="0" indent="0" rtl="0" fontAlgn="base">
              <a:buNone/>
            </a:pPr>
            <a:r>
              <a:rPr lang="en-US" sz="2000" b="0" i="0" u="none" strike="noStrike">
                <a:effectLst/>
                <a:latin typeface="Calibri" panose="020F0502020204030204" pitchFamily="34" charset="0"/>
              </a:rPr>
              <a:t>Kanishk Tripathi  - 0789972</a:t>
            </a:r>
            <a:endParaRPr lang="en-US" sz="2000" b="0" i="0">
              <a:effectLst/>
              <a:latin typeface="Arial" panose="020B0604020202020204" pitchFamily="34" charset="0"/>
            </a:endParaRPr>
          </a:p>
          <a:p>
            <a:endParaRPr lang="en-US" sz="2000"/>
          </a:p>
        </p:txBody>
      </p:sp>
    </p:spTree>
    <p:extLst>
      <p:ext uri="{BB962C8B-B14F-4D97-AF65-F5344CB8AC3E}">
        <p14:creationId xmlns:p14="http://schemas.microsoft.com/office/powerpoint/2010/main" val="3555654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22">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164F26AD-51CE-F81B-5646-81F21DB4E71F}"/>
              </a:ext>
            </a:extLst>
          </p:cNvPr>
          <p:cNvPicPr>
            <a:picLocks noGrp="1" noChangeAspect="1"/>
          </p:cNvPicPr>
          <p:nvPr>
            <p:ph idx="1"/>
          </p:nvPr>
        </p:nvPicPr>
        <p:blipFill>
          <a:blip r:embed="rId2"/>
          <a:stretch>
            <a:fillRect/>
          </a:stretch>
        </p:blipFill>
        <p:spPr>
          <a:xfrm>
            <a:off x="0" y="73650"/>
            <a:ext cx="8010939" cy="6710699"/>
          </a:xfrm>
          <a:prstGeom prst="rect">
            <a:avLst/>
          </a:prstGeom>
        </p:spPr>
      </p:pic>
      <p:grpSp>
        <p:nvGrpSpPr>
          <p:cNvPr id="34" name="Group 24">
            <a:extLst>
              <a:ext uri="{FF2B5EF4-FFF2-40B4-BE49-F238E27FC236}">
                <a16:creationId xmlns:a16="http://schemas.microsoft.com/office/drawing/2014/main" id="{D3706AFB-4AF0-430C-8FBE-C38C0F8396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00124"/>
            <a:chExt cx="1562267" cy="1172973"/>
          </a:xfrm>
        </p:grpSpPr>
        <p:sp>
          <p:nvSpPr>
            <p:cNvPr id="26" name="Freeform 5">
              <a:extLst>
                <a:ext uri="{FF2B5EF4-FFF2-40B4-BE49-F238E27FC236}">
                  <a16:creationId xmlns:a16="http://schemas.microsoft.com/office/drawing/2014/main" id="{8AC53B5C-1F4B-4D51-ADA0-F74EBA6A51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5" name="Freeform 5">
              <a:extLst>
                <a:ext uri="{FF2B5EF4-FFF2-40B4-BE49-F238E27FC236}">
                  <a16:creationId xmlns:a16="http://schemas.microsoft.com/office/drawing/2014/main" id="{E3BBF50A-9667-4DFA-9066-13B535B573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6" name="TextBox 5">
            <a:extLst>
              <a:ext uri="{FF2B5EF4-FFF2-40B4-BE49-F238E27FC236}">
                <a16:creationId xmlns:a16="http://schemas.microsoft.com/office/drawing/2014/main" id="{AA8DB8EE-8BF0-4ED2-0B89-764E525C786F}"/>
              </a:ext>
            </a:extLst>
          </p:cNvPr>
          <p:cNvSpPr txBox="1"/>
          <p:nvPr/>
        </p:nvSpPr>
        <p:spPr>
          <a:xfrm>
            <a:off x="9383643" y="3105833"/>
            <a:ext cx="2504661" cy="1200329"/>
          </a:xfrm>
          <a:prstGeom prst="rect">
            <a:avLst/>
          </a:prstGeom>
          <a:noFill/>
        </p:spPr>
        <p:txBody>
          <a:bodyPr wrap="square" rtlCol="0">
            <a:spAutoFit/>
          </a:bodyPr>
          <a:lstStyle/>
          <a:p>
            <a:pPr algn="ctr"/>
            <a:r>
              <a:rPr lang="en-US" sz="2400" b="1" dirty="0"/>
              <a:t>Figma </a:t>
            </a:r>
          </a:p>
          <a:p>
            <a:pPr algn="ctr"/>
            <a:r>
              <a:rPr lang="en-US" sz="2400" b="1" dirty="0"/>
              <a:t>Prototype of Homepage</a:t>
            </a:r>
          </a:p>
        </p:txBody>
      </p:sp>
    </p:spTree>
    <p:extLst>
      <p:ext uri="{BB962C8B-B14F-4D97-AF65-F5344CB8AC3E}">
        <p14:creationId xmlns:p14="http://schemas.microsoft.com/office/powerpoint/2010/main" val="1980377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22">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4" name="Group 24">
            <a:extLst>
              <a:ext uri="{FF2B5EF4-FFF2-40B4-BE49-F238E27FC236}">
                <a16:creationId xmlns:a16="http://schemas.microsoft.com/office/drawing/2014/main" id="{D3706AFB-4AF0-430C-8FBE-C38C0F8396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00124"/>
            <a:chExt cx="1562267" cy="1172973"/>
          </a:xfrm>
        </p:grpSpPr>
        <p:sp>
          <p:nvSpPr>
            <p:cNvPr id="26" name="Freeform 5">
              <a:extLst>
                <a:ext uri="{FF2B5EF4-FFF2-40B4-BE49-F238E27FC236}">
                  <a16:creationId xmlns:a16="http://schemas.microsoft.com/office/drawing/2014/main" id="{8AC53B5C-1F4B-4D51-ADA0-F74EBA6A51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5" name="Freeform 5">
              <a:extLst>
                <a:ext uri="{FF2B5EF4-FFF2-40B4-BE49-F238E27FC236}">
                  <a16:creationId xmlns:a16="http://schemas.microsoft.com/office/drawing/2014/main" id="{E3BBF50A-9667-4DFA-9066-13B535B573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6" name="TextBox 5">
            <a:extLst>
              <a:ext uri="{FF2B5EF4-FFF2-40B4-BE49-F238E27FC236}">
                <a16:creationId xmlns:a16="http://schemas.microsoft.com/office/drawing/2014/main" id="{AA8DB8EE-8BF0-4ED2-0B89-764E525C786F}"/>
              </a:ext>
            </a:extLst>
          </p:cNvPr>
          <p:cNvSpPr txBox="1"/>
          <p:nvPr/>
        </p:nvSpPr>
        <p:spPr>
          <a:xfrm>
            <a:off x="9383643" y="3105833"/>
            <a:ext cx="2504661" cy="1200329"/>
          </a:xfrm>
          <a:prstGeom prst="rect">
            <a:avLst/>
          </a:prstGeom>
          <a:noFill/>
        </p:spPr>
        <p:txBody>
          <a:bodyPr wrap="square" rtlCol="0">
            <a:spAutoFit/>
          </a:bodyPr>
          <a:lstStyle/>
          <a:p>
            <a:pPr algn="ctr"/>
            <a:r>
              <a:rPr lang="en-US" sz="2400" b="1" dirty="0"/>
              <a:t>Figma </a:t>
            </a:r>
          </a:p>
          <a:p>
            <a:pPr algn="ctr"/>
            <a:r>
              <a:rPr lang="en-US" sz="2400" b="1" dirty="0"/>
              <a:t>Prototype of Homepage</a:t>
            </a:r>
          </a:p>
        </p:txBody>
      </p:sp>
      <p:pic>
        <p:nvPicPr>
          <p:cNvPr id="12" name="Content Placeholder 11">
            <a:extLst>
              <a:ext uri="{FF2B5EF4-FFF2-40B4-BE49-F238E27FC236}">
                <a16:creationId xmlns:a16="http://schemas.microsoft.com/office/drawing/2014/main" id="{4E0820D1-D01C-AA19-AEA2-419A4F03C9E9}"/>
              </a:ext>
            </a:extLst>
          </p:cNvPr>
          <p:cNvPicPr>
            <a:picLocks noGrp="1" noChangeAspect="1"/>
          </p:cNvPicPr>
          <p:nvPr>
            <p:ph idx="1"/>
          </p:nvPr>
        </p:nvPicPr>
        <p:blipFill>
          <a:blip r:embed="rId2"/>
          <a:stretch>
            <a:fillRect/>
          </a:stretch>
        </p:blipFill>
        <p:spPr>
          <a:xfrm>
            <a:off x="110720" y="407503"/>
            <a:ext cx="7920097" cy="5963479"/>
          </a:xfrm>
        </p:spPr>
      </p:pic>
    </p:spTree>
    <p:extLst>
      <p:ext uri="{BB962C8B-B14F-4D97-AF65-F5344CB8AC3E}">
        <p14:creationId xmlns:p14="http://schemas.microsoft.com/office/powerpoint/2010/main" val="4209713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F27744B-47AB-4459-8C2F-1D5EE63A3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Many question marks on black background">
            <a:extLst>
              <a:ext uri="{FF2B5EF4-FFF2-40B4-BE49-F238E27FC236}">
                <a16:creationId xmlns:a16="http://schemas.microsoft.com/office/drawing/2014/main" id="{A4F91DE3-8F8C-54F9-F067-7A800F8AC4AB}"/>
              </a:ext>
            </a:extLst>
          </p:cNvPr>
          <p:cNvPicPr>
            <a:picLocks noChangeAspect="1"/>
          </p:cNvPicPr>
          <p:nvPr/>
        </p:nvPicPr>
        <p:blipFill rotWithShape="1">
          <a:blip r:embed="rId2"/>
          <a:srcRect l="38936" r="2" b="2"/>
          <a:stretch/>
        </p:blipFill>
        <p:spPr>
          <a:xfrm>
            <a:off x="1" y="10"/>
            <a:ext cx="6865165" cy="6857990"/>
          </a:xfrm>
          <a:custGeom>
            <a:avLst/>
            <a:gdLst/>
            <a:ahLst/>
            <a:cxnLst/>
            <a:rect l="l" t="t" r="r" b="b"/>
            <a:pathLst>
              <a:path w="6865165" h="6858000">
                <a:moveTo>
                  <a:pt x="0" y="0"/>
                </a:moveTo>
                <a:lnTo>
                  <a:pt x="6865165" y="0"/>
                </a:lnTo>
                <a:lnTo>
                  <a:pt x="6859621" y="22952"/>
                </a:lnTo>
                <a:cubicBezTo>
                  <a:pt x="6623056" y="1069835"/>
                  <a:pt x="6492240" y="2220824"/>
                  <a:pt x="6492240" y="3429001"/>
                </a:cubicBezTo>
                <a:cubicBezTo>
                  <a:pt x="6492240" y="4637179"/>
                  <a:pt x="6623056" y="5788167"/>
                  <a:pt x="6859621" y="6835050"/>
                </a:cubicBezTo>
                <a:lnTo>
                  <a:pt x="6865165" y="6858000"/>
                </a:lnTo>
                <a:lnTo>
                  <a:pt x="0" y="6858000"/>
                </a:lnTo>
                <a:close/>
              </a:path>
            </a:pathLst>
          </a:custGeom>
        </p:spPr>
      </p:pic>
      <p:sp useBgFill="1">
        <p:nvSpPr>
          <p:cNvPr id="16" name="Freeform: Shape 15">
            <a:extLst>
              <a:ext uri="{FF2B5EF4-FFF2-40B4-BE49-F238E27FC236}">
                <a16:creationId xmlns:a16="http://schemas.microsoft.com/office/drawing/2014/main" id="{7D266DCC-5218-4AE0-B964-6FC2EA3BD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240" y="0"/>
            <a:ext cx="5699760" cy="6858000"/>
          </a:xfrm>
          <a:custGeom>
            <a:avLst/>
            <a:gdLst>
              <a:gd name="connsiteX0" fmla="*/ 365648 w 5588548"/>
              <a:gd name="connsiteY0" fmla="*/ 0 h 6858000"/>
              <a:gd name="connsiteX1" fmla="*/ 5588548 w 5588548"/>
              <a:gd name="connsiteY1" fmla="*/ 0 h 6858000"/>
              <a:gd name="connsiteX2" fmla="*/ 5588548 w 5588548"/>
              <a:gd name="connsiteY2" fmla="*/ 6858000 h 6858000"/>
              <a:gd name="connsiteX3" fmla="*/ 365648 w 5588548"/>
              <a:gd name="connsiteY3" fmla="*/ 6858000 h 6858000"/>
              <a:gd name="connsiteX4" fmla="*/ 360213 w 5588548"/>
              <a:gd name="connsiteY4" fmla="*/ 6835050 h 6858000"/>
              <a:gd name="connsiteX5" fmla="*/ 0 w 5588548"/>
              <a:gd name="connsiteY5" fmla="*/ 3429001 h 6858000"/>
              <a:gd name="connsiteX6" fmla="*/ 360213 w 5588548"/>
              <a:gd name="connsiteY6" fmla="*/ 22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548" h="6858000">
                <a:moveTo>
                  <a:pt x="365648" y="0"/>
                </a:moveTo>
                <a:lnTo>
                  <a:pt x="5588548" y="0"/>
                </a:lnTo>
                <a:lnTo>
                  <a:pt x="5588548" y="6858000"/>
                </a:lnTo>
                <a:lnTo>
                  <a:pt x="365648" y="6858000"/>
                </a:lnTo>
                <a:lnTo>
                  <a:pt x="360213" y="6835050"/>
                </a:lnTo>
                <a:cubicBezTo>
                  <a:pt x="128263" y="5788167"/>
                  <a:pt x="0" y="4637179"/>
                  <a:pt x="0" y="3429001"/>
                </a:cubicBezTo>
                <a:cubicBezTo>
                  <a:pt x="0" y="2220824"/>
                  <a:pt x="128263" y="1069835"/>
                  <a:pt x="360213" y="22952"/>
                </a:cubicBezTo>
                <a:close/>
              </a:path>
            </a:pathLst>
          </a:custGeom>
          <a:ln w="9525">
            <a:solidFill>
              <a:srgbClr val="EFEFEF"/>
            </a:solidFill>
          </a:ln>
          <a:effectLst>
            <a:outerShdw blurRad="50800" dist="38100" dir="10800000" algn="r"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973DE4F1-1583-4AE3-9696-9659D27C5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384" y="0"/>
            <a:ext cx="5690616" cy="6858000"/>
          </a:xfrm>
          <a:custGeom>
            <a:avLst/>
            <a:gdLst>
              <a:gd name="connsiteX0" fmla="*/ 372925 w 5690616"/>
              <a:gd name="connsiteY0" fmla="*/ 0 h 6858000"/>
              <a:gd name="connsiteX1" fmla="*/ 5690616 w 5690616"/>
              <a:gd name="connsiteY1" fmla="*/ 0 h 6858000"/>
              <a:gd name="connsiteX2" fmla="*/ 5690616 w 5690616"/>
              <a:gd name="connsiteY2" fmla="*/ 6858000 h 6858000"/>
              <a:gd name="connsiteX3" fmla="*/ 372925 w 5690616"/>
              <a:gd name="connsiteY3" fmla="*/ 6858000 h 6858000"/>
              <a:gd name="connsiteX4" fmla="*/ 367381 w 5690616"/>
              <a:gd name="connsiteY4" fmla="*/ 6835050 h 6858000"/>
              <a:gd name="connsiteX5" fmla="*/ 0 w 5690616"/>
              <a:gd name="connsiteY5" fmla="*/ 3429001 h 6858000"/>
              <a:gd name="connsiteX6" fmla="*/ 367381 w 5690616"/>
              <a:gd name="connsiteY6" fmla="*/ 22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0616" h="6858000">
                <a:moveTo>
                  <a:pt x="372925" y="0"/>
                </a:moveTo>
                <a:lnTo>
                  <a:pt x="5690616" y="0"/>
                </a:lnTo>
                <a:lnTo>
                  <a:pt x="5690616" y="6858000"/>
                </a:lnTo>
                <a:lnTo>
                  <a:pt x="372925" y="6858000"/>
                </a:lnTo>
                <a:lnTo>
                  <a:pt x="367381" y="6835050"/>
                </a:lnTo>
                <a:cubicBezTo>
                  <a:pt x="130816" y="5788167"/>
                  <a:pt x="0" y="4637179"/>
                  <a:pt x="0" y="3429001"/>
                </a:cubicBezTo>
                <a:cubicBezTo>
                  <a:pt x="0" y="2220824"/>
                  <a:pt x="130816" y="1069835"/>
                  <a:pt x="367381" y="22952"/>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5673C4-03EA-AD68-81D3-85BF80AE2410}"/>
              </a:ext>
            </a:extLst>
          </p:cNvPr>
          <p:cNvSpPr>
            <a:spLocks noGrp="1"/>
          </p:cNvSpPr>
          <p:nvPr>
            <p:ph type="title"/>
          </p:nvPr>
        </p:nvSpPr>
        <p:spPr>
          <a:xfrm>
            <a:off x="7255564" y="914400"/>
            <a:ext cx="4485861" cy="1106556"/>
          </a:xfrm>
        </p:spPr>
        <p:txBody>
          <a:bodyPr spcFirstLastPara="1" vert="horz" lIns="91440" tIns="45720" rIns="91440" bIns="45720" rtlCol="0" anchor="b" anchorCtr="0">
            <a:normAutofit/>
          </a:bodyPr>
          <a:lstStyle/>
          <a:p>
            <a:pPr>
              <a:spcBef>
                <a:spcPct val="0"/>
              </a:spcBef>
            </a:pPr>
            <a:r>
              <a:rPr lang="en-US" sz="3200" b="1"/>
              <a:t>INDIVIDUAL CONTRIBUTION</a:t>
            </a:r>
          </a:p>
        </p:txBody>
      </p:sp>
      <p:sp>
        <p:nvSpPr>
          <p:cNvPr id="20" name="Rectangle 19">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2239"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FD3C8959-A2A1-469E-8619-82F077E33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4495" y="218239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Text Placeholder 2">
            <a:extLst>
              <a:ext uri="{FF2B5EF4-FFF2-40B4-BE49-F238E27FC236}">
                <a16:creationId xmlns:a16="http://schemas.microsoft.com/office/drawing/2014/main" id="{DCEFD211-ED28-EC9C-6D30-B91828075C32}"/>
              </a:ext>
            </a:extLst>
          </p:cNvPr>
          <p:cNvSpPr>
            <a:spLocks noGrp="1"/>
          </p:cNvSpPr>
          <p:nvPr>
            <p:ph type="body" idx="1"/>
          </p:nvPr>
        </p:nvSpPr>
        <p:spPr>
          <a:xfrm>
            <a:off x="7255563" y="2440100"/>
            <a:ext cx="4485861" cy="3834804"/>
          </a:xfrm>
        </p:spPr>
        <p:txBody>
          <a:bodyPr spcFirstLastPara="1" vert="horz" lIns="91440" tIns="45720" rIns="91440" bIns="45720" rtlCol="0" anchor="t" anchorCtr="0">
            <a:normAutofit/>
          </a:bodyPr>
          <a:lstStyle/>
          <a:p>
            <a:pPr marL="0" indent="0">
              <a:spcAft>
                <a:spcPts val="800"/>
              </a:spcAft>
              <a:buNone/>
            </a:pPr>
            <a:r>
              <a:rPr lang="en-US" sz="2400" dirty="0">
                <a:latin typeface="Calibri Light" panose="020F0302020204030204" pitchFamily="34" charset="0"/>
                <a:cs typeface="Calibri Light" panose="020F0302020204030204" pitchFamily="34" charset="0"/>
              </a:rPr>
              <a:t> </a:t>
            </a:r>
            <a:r>
              <a:rPr lang="en-US" sz="2400" b="1" dirty="0">
                <a:latin typeface="Calibri Light" panose="020F0302020204030204" pitchFamily="34" charset="0"/>
                <a:cs typeface="Calibri Light" panose="020F0302020204030204" pitchFamily="34" charset="0"/>
              </a:rPr>
              <a:t>WEEK 1 - 4​</a:t>
            </a:r>
          </a:p>
          <a:p>
            <a:pPr indent="-228600">
              <a:spcAft>
                <a:spcPts val="800"/>
              </a:spcAft>
              <a:buFont typeface="Arial" panose="020B0604020202020204" pitchFamily="34" charset="0"/>
              <a:buChar char="•"/>
            </a:pPr>
            <a:endParaRPr lang="en-US" sz="1800" b="1" dirty="0">
              <a:latin typeface="Calibri Light" panose="020F0302020204030204" pitchFamily="34" charset="0"/>
              <a:cs typeface="Calibri Light" panose="020F0302020204030204" pitchFamily="34" charset="0"/>
            </a:endParaRPr>
          </a:p>
          <a:p>
            <a:pPr indent="-228600">
              <a:spcAft>
                <a:spcPts val="800"/>
              </a:spcAft>
              <a:buFont typeface="Arial" panose="020B0604020202020204" pitchFamily="34" charset="0"/>
              <a:buChar char="•"/>
            </a:pPr>
            <a:r>
              <a:rPr lang="en-US" sz="1800" b="1" dirty="0">
                <a:latin typeface="Calibri Light" panose="020F0302020204030204" pitchFamily="34" charset="0"/>
                <a:cs typeface="Calibri Light" panose="020F0302020204030204" pitchFamily="34" charset="0"/>
              </a:rPr>
              <a:t>All members worked on the problem statement ​</a:t>
            </a:r>
          </a:p>
          <a:p>
            <a:pPr indent="-228600">
              <a:spcAft>
                <a:spcPts val="800"/>
              </a:spcAft>
              <a:buFont typeface="Arial" panose="020B0604020202020204" pitchFamily="34" charset="0"/>
              <a:buChar char="•"/>
            </a:pPr>
            <a:endParaRPr lang="en-US" sz="1800" b="1" dirty="0">
              <a:latin typeface="Calibri Light" panose="020F0302020204030204" pitchFamily="34" charset="0"/>
              <a:cs typeface="Calibri Light" panose="020F0302020204030204" pitchFamily="34" charset="0"/>
            </a:endParaRPr>
          </a:p>
          <a:p>
            <a:pPr indent="-228600">
              <a:spcAft>
                <a:spcPts val="800"/>
              </a:spcAft>
              <a:buFont typeface="Arial" panose="020B0604020202020204" pitchFamily="34" charset="0"/>
              <a:buChar char="•"/>
            </a:pPr>
            <a:r>
              <a:rPr lang="en-US" sz="1800" b="1" dirty="0">
                <a:latin typeface="Calibri Light" panose="020F0302020204030204" pitchFamily="34" charset="0"/>
                <a:cs typeface="Calibri Light" panose="020F0302020204030204" pitchFamily="34" charset="0"/>
              </a:rPr>
              <a:t>Brainstorming​</a:t>
            </a:r>
          </a:p>
          <a:p>
            <a:pPr indent="-228600">
              <a:spcAft>
                <a:spcPts val="800"/>
              </a:spcAft>
              <a:buFont typeface="Arial" panose="020B0604020202020204" pitchFamily="34" charset="0"/>
              <a:buChar char="•"/>
            </a:pPr>
            <a:endParaRPr lang="en-US" sz="1800" b="1" dirty="0">
              <a:latin typeface="Calibri Light" panose="020F0302020204030204" pitchFamily="34" charset="0"/>
              <a:cs typeface="Calibri Light" panose="020F0302020204030204" pitchFamily="34" charset="0"/>
            </a:endParaRPr>
          </a:p>
          <a:p>
            <a:pPr indent="-228600">
              <a:spcAft>
                <a:spcPts val="800"/>
              </a:spcAft>
              <a:buFont typeface="Arial" panose="020B0604020202020204" pitchFamily="34" charset="0"/>
              <a:buChar char="•"/>
            </a:pPr>
            <a:r>
              <a:rPr lang="en-US" sz="1800" b="1" dirty="0">
                <a:latin typeface="Calibri Light" panose="020F0302020204030204" pitchFamily="34" charset="0"/>
                <a:cs typeface="Calibri Light" panose="020F0302020204030204" pitchFamily="34" charset="0"/>
              </a:rPr>
              <a:t>Dataset selection​</a:t>
            </a:r>
          </a:p>
          <a:p>
            <a:pPr marL="304792" indent="-228600">
              <a:spcAft>
                <a:spcPts val="800"/>
              </a:spcAft>
              <a:buFont typeface="Arial" panose="020B0604020202020204" pitchFamily="34" charset="0"/>
              <a:buChar char="•"/>
            </a:pPr>
            <a:endParaRPr lang="en-US" sz="1800" dirty="0"/>
          </a:p>
        </p:txBody>
      </p:sp>
    </p:spTree>
    <p:extLst>
      <p:ext uri="{BB962C8B-B14F-4D97-AF65-F5344CB8AC3E}">
        <p14:creationId xmlns:p14="http://schemas.microsoft.com/office/powerpoint/2010/main" val="3541522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F27744B-47AB-4459-8C2F-1D5EE63A3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Many question marks on black background">
            <a:extLst>
              <a:ext uri="{FF2B5EF4-FFF2-40B4-BE49-F238E27FC236}">
                <a16:creationId xmlns:a16="http://schemas.microsoft.com/office/drawing/2014/main" id="{A4F91DE3-8F8C-54F9-F067-7A800F8AC4AB}"/>
              </a:ext>
            </a:extLst>
          </p:cNvPr>
          <p:cNvPicPr>
            <a:picLocks noChangeAspect="1"/>
          </p:cNvPicPr>
          <p:nvPr/>
        </p:nvPicPr>
        <p:blipFill rotWithShape="1">
          <a:blip r:embed="rId2"/>
          <a:srcRect l="38936" r="2" b="2"/>
          <a:stretch/>
        </p:blipFill>
        <p:spPr>
          <a:xfrm>
            <a:off x="1" y="10"/>
            <a:ext cx="6865165" cy="6857990"/>
          </a:xfrm>
          <a:custGeom>
            <a:avLst/>
            <a:gdLst/>
            <a:ahLst/>
            <a:cxnLst/>
            <a:rect l="l" t="t" r="r" b="b"/>
            <a:pathLst>
              <a:path w="6865165" h="6858000">
                <a:moveTo>
                  <a:pt x="0" y="0"/>
                </a:moveTo>
                <a:lnTo>
                  <a:pt x="6865165" y="0"/>
                </a:lnTo>
                <a:lnTo>
                  <a:pt x="6859621" y="22952"/>
                </a:lnTo>
                <a:cubicBezTo>
                  <a:pt x="6623056" y="1069835"/>
                  <a:pt x="6492240" y="2220824"/>
                  <a:pt x="6492240" y="3429001"/>
                </a:cubicBezTo>
                <a:cubicBezTo>
                  <a:pt x="6492240" y="4637179"/>
                  <a:pt x="6623056" y="5788167"/>
                  <a:pt x="6859621" y="6835050"/>
                </a:cubicBezTo>
                <a:lnTo>
                  <a:pt x="6865165" y="6858000"/>
                </a:lnTo>
                <a:lnTo>
                  <a:pt x="0" y="6858000"/>
                </a:lnTo>
                <a:close/>
              </a:path>
            </a:pathLst>
          </a:custGeom>
        </p:spPr>
      </p:pic>
      <p:sp useBgFill="1">
        <p:nvSpPr>
          <p:cNvPr id="16" name="Freeform: Shape 15">
            <a:extLst>
              <a:ext uri="{FF2B5EF4-FFF2-40B4-BE49-F238E27FC236}">
                <a16:creationId xmlns:a16="http://schemas.microsoft.com/office/drawing/2014/main" id="{7D266DCC-5218-4AE0-B964-6FC2EA3BD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240" y="0"/>
            <a:ext cx="5699760" cy="6858000"/>
          </a:xfrm>
          <a:custGeom>
            <a:avLst/>
            <a:gdLst>
              <a:gd name="connsiteX0" fmla="*/ 365648 w 5588548"/>
              <a:gd name="connsiteY0" fmla="*/ 0 h 6858000"/>
              <a:gd name="connsiteX1" fmla="*/ 5588548 w 5588548"/>
              <a:gd name="connsiteY1" fmla="*/ 0 h 6858000"/>
              <a:gd name="connsiteX2" fmla="*/ 5588548 w 5588548"/>
              <a:gd name="connsiteY2" fmla="*/ 6858000 h 6858000"/>
              <a:gd name="connsiteX3" fmla="*/ 365648 w 5588548"/>
              <a:gd name="connsiteY3" fmla="*/ 6858000 h 6858000"/>
              <a:gd name="connsiteX4" fmla="*/ 360213 w 5588548"/>
              <a:gd name="connsiteY4" fmla="*/ 6835050 h 6858000"/>
              <a:gd name="connsiteX5" fmla="*/ 0 w 5588548"/>
              <a:gd name="connsiteY5" fmla="*/ 3429001 h 6858000"/>
              <a:gd name="connsiteX6" fmla="*/ 360213 w 5588548"/>
              <a:gd name="connsiteY6" fmla="*/ 22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548" h="6858000">
                <a:moveTo>
                  <a:pt x="365648" y="0"/>
                </a:moveTo>
                <a:lnTo>
                  <a:pt x="5588548" y="0"/>
                </a:lnTo>
                <a:lnTo>
                  <a:pt x="5588548" y="6858000"/>
                </a:lnTo>
                <a:lnTo>
                  <a:pt x="365648" y="6858000"/>
                </a:lnTo>
                <a:lnTo>
                  <a:pt x="360213" y="6835050"/>
                </a:lnTo>
                <a:cubicBezTo>
                  <a:pt x="128263" y="5788167"/>
                  <a:pt x="0" y="4637179"/>
                  <a:pt x="0" y="3429001"/>
                </a:cubicBezTo>
                <a:cubicBezTo>
                  <a:pt x="0" y="2220824"/>
                  <a:pt x="128263" y="1069835"/>
                  <a:pt x="360213" y="22952"/>
                </a:cubicBezTo>
                <a:close/>
              </a:path>
            </a:pathLst>
          </a:custGeom>
          <a:ln w="9525">
            <a:solidFill>
              <a:srgbClr val="EFEFEF"/>
            </a:solidFill>
          </a:ln>
          <a:effectLst>
            <a:outerShdw blurRad="50800" dist="38100" dir="10800000" algn="r"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973DE4F1-1583-4AE3-9696-9659D27C5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384" y="0"/>
            <a:ext cx="5690616" cy="6858000"/>
          </a:xfrm>
          <a:custGeom>
            <a:avLst/>
            <a:gdLst>
              <a:gd name="connsiteX0" fmla="*/ 372925 w 5690616"/>
              <a:gd name="connsiteY0" fmla="*/ 0 h 6858000"/>
              <a:gd name="connsiteX1" fmla="*/ 5690616 w 5690616"/>
              <a:gd name="connsiteY1" fmla="*/ 0 h 6858000"/>
              <a:gd name="connsiteX2" fmla="*/ 5690616 w 5690616"/>
              <a:gd name="connsiteY2" fmla="*/ 6858000 h 6858000"/>
              <a:gd name="connsiteX3" fmla="*/ 372925 w 5690616"/>
              <a:gd name="connsiteY3" fmla="*/ 6858000 h 6858000"/>
              <a:gd name="connsiteX4" fmla="*/ 367381 w 5690616"/>
              <a:gd name="connsiteY4" fmla="*/ 6835050 h 6858000"/>
              <a:gd name="connsiteX5" fmla="*/ 0 w 5690616"/>
              <a:gd name="connsiteY5" fmla="*/ 3429001 h 6858000"/>
              <a:gd name="connsiteX6" fmla="*/ 367381 w 5690616"/>
              <a:gd name="connsiteY6" fmla="*/ 22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0616" h="6858000">
                <a:moveTo>
                  <a:pt x="372925" y="0"/>
                </a:moveTo>
                <a:lnTo>
                  <a:pt x="5690616" y="0"/>
                </a:lnTo>
                <a:lnTo>
                  <a:pt x="5690616" y="6858000"/>
                </a:lnTo>
                <a:lnTo>
                  <a:pt x="372925" y="6858000"/>
                </a:lnTo>
                <a:lnTo>
                  <a:pt x="367381" y="6835050"/>
                </a:lnTo>
                <a:cubicBezTo>
                  <a:pt x="130816" y="5788167"/>
                  <a:pt x="0" y="4637179"/>
                  <a:pt x="0" y="3429001"/>
                </a:cubicBezTo>
                <a:cubicBezTo>
                  <a:pt x="0" y="2220824"/>
                  <a:pt x="130816" y="1069835"/>
                  <a:pt x="367381" y="22952"/>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5673C4-03EA-AD68-81D3-85BF80AE2410}"/>
              </a:ext>
            </a:extLst>
          </p:cNvPr>
          <p:cNvSpPr>
            <a:spLocks noGrp="1"/>
          </p:cNvSpPr>
          <p:nvPr>
            <p:ph type="title"/>
          </p:nvPr>
        </p:nvSpPr>
        <p:spPr>
          <a:xfrm>
            <a:off x="7255564" y="914400"/>
            <a:ext cx="4485861" cy="1106556"/>
          </a:xfrm>
        </p:spPr>
        <p:txBody>
          <a:bodyPr spcFirstLastPara="1" vert="horz" lIns="91440" tIns="45720" rIns="91440" bIns="45720" rtlCol="0" anchor="b" anchorCtr="0">
            <a:normAutofit/>
          </a:bodyPr>
          <a:lstStyle/>
          <a:p>
            <a:pPr>
              <a:spcBef>
                <a:spcPct val="0"/>
              </a:spcBef>
            </a:pPr>
            <a:r>
              <a:rPr lang="en-US" sz="3200" b="1"/>
              <a:t>INDIVIDUAL CONTRIBUTION</a:t>
            </a:r>
          </a:p>
        </p:txBody>
      </p:sp>
      <p:sp>
        <p:nvSpPr>
          <p:cNvPr id="20" name="Rectangle 19">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2239"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FD3C8959-A2A1-469E-8619-82F077E33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4495" y="218239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Text Placeholder 2">
            <a:extLst>
              <a:ext uri="{FF2B5EF4-FFF2-40B4-BE49-F238E27FC236}">
                <a16:creationId xmlns:a16="http://schemas.microsoft.com/office/drawing/2014/main" id="{DCEFD211-ED28-EC9C-6D30-B91828075C32}"/>
              </a:ext>
            </a:extLst>
          </p:cNvPr>
          <p:cNvSpPr>
            <a:spLocks noGrp="1"/>
          </p:cNvSpPr>
          <p:nvPr>
            <p:ph type="body" idx="1"/>
          </p:nvPr>
        </p:nvSpPr>
        <p:spPr>
          <a:xfrm>
            <a:off x="7255563" y="2440100"/>
            <a:ext cx="4485861" cy="3834804"/>
          </a:xfrm>
        </p:spPr>
        <p:txBody>
          <a:bodyPr spcFirstLastPara="1" vert="horz" lIns="91440" tIns="45720" rIns="91440" bIns="45720" rtlCol="0" anchor="t" anchorCtr="0">
            <a:normAutofit/>
          </a:bodyPr>
          <a:lstStyle/>
          <a:p>
            <a:pPr marL="0" indent="0">
              <a:spcAft>
                <a:spcPts val="800"/>
              </a:spcAft>
              <a:buNone/>
            </a:pPr>
            <a:r>
              <a:rPr lang="en-US" sz="2400" b="1" dirty="0">
                <a:latin typeface="Calibri Light" panose="020F0302020204030204" pitchFamily="34" charset="0"/>
                <a:cs typeface="Calibri Light" panose="020F0302020204030204" pitchFamily="34" charset="0"/>
              </a:rPr>
              <a:t>WEEK 5 - 9</a:t>
            </a:r>
          </a:p>
          <a:p>
            <a:pPr marL="152396" indent="0" algn="l" rtl="0" fontAlgn="base">
              <a:buNone/>
            </a:pPr>
            <a:r>
              <a:rPr lang="en-US" sz="1800" b="1" i="0" dirty="0">
                <a:solidFill>
                  <a:srgbClr val="000000"/>
                </a:solidFill>
                <a:effectLst/>
                <a:latin typeface="Calibri Light" panose="020F0302020204030204" pitchFamily="34" charset="0"/>
                <a:cs typeface="Calibri Light" panose="020F0302020204030204" pitchFamily="34" charset="0"/>
              </a:rPr>
              <a:t>​</a:t>
            </a:r>
          </a:p>
          <a:p>
            <a:pPr marL="152396" indent="0" algn="l" rtl="0" fontAlgn="base">
              <a:buNone/>
            </a:pPr>
            <a:r>
              <a:rPr lang="en-US" sz="1800" b="1" i="0" u="none" strike="noStrike" dirty="0">
                <a:solidFill>
                  <a:srgbClr val="000000"/>
                </a:solidFill>
                <a:effectLst/>
                <a:latin typeface="Calibri Light" panose="020F0302020204030204" pitchFamily="34" charset="0"/>
                <a:cs typeface="Calibri Light" panose="020F0302020204030204" pitchFamily="34" charset="0"/>
              </a:rPr>
              <a:t>Kajal :  Feasibility study, Documentation</a:t>
            </a:r>
            <a:endParaRPr lang="en-US" sz="1800" b="1" i="0" dirty="0">
              <a:solidFill>
                <a:srgbClr val="000000"/>
              </a:solidFill>
              <a:effectLst/>
              <a:latin typeface="Calibri Light" panose="020F0302020204030204" pitchFamily="34" charset="0"/>
              <a:cs typeface="Calibri Light" panose="020F0302020204030204" pitchFamily="34" charset="0"/>
            </a:endParaRPr>
          </a:p>
          <a:p>
            <a:pPr marL="152396" indent="0" algn="l" rtl="0" fontAlgn="base">
              <a:buNone/>
            </a:pPr>
            <a:r>
              <a:rPr lang="en-US" sz="1800" b="1" i="0" dirty="0">
                <a:solidFill>
                  <a:srgbClr val="000000"/>
                </a:solidFill>
                <a:effectLst/>
                <a:latin typeface="Calibri Light" panose="020F0302020204030204" pitchFamily="34" charset="0"/>
                <a:cs typeface="Calibri Light" panose="020F0302020204030204" pitchFamily="34" charset="0"/>
              </a:rPr>
              <a:t>​</a:t>
            </a:r>
          </a:p>
          <a:p>
            <a:pPr marL="152396" indent="0" algn="l" rtl="0" fontAlgn="base">
              <a:buNone/>
            </a:pPr>
            <a:r>
              <a:rPr lang="en-US" sz="1800" b="1" i="0" u="none" strike="noStrike" dirty="0" err="1">
                <a:solidFill>
                  <a:srgbClr val="000000"/>
                </a:solidFill>
                <a:effectLst/>
                <a:latin typeface="Calibri Light" panose="020F0302020204030204" pitchFamily="34" charset="0"/>
                <a:cs typeface="Calibri Light" panose="020F0302020204030204" pitchFamily="34" charset="0"/>
              </a:rPr>
              <a:t>Dikesh</a:t>
            </a:r>
            <a:r>
              <a:rPr lang="en-US" sz="1800" b="1" i="0" u="none" strike="noStrike" dirty="0">
                <a:solidFill>
                  <a:srgbClr val="000000"/>
                </a:solidFill>
                <a:effectLst/>
                <a:latin typeface="Calibri Light" panose="020F0302020204030204" pitchFamily="34" charset="0"/>
                <a:cs typeface="Calibri Light" panose="020F0302020204030204" pitchFamily="34" charset="0"/>
              </a:rPr>
              <a:t> : New dataset find, Work on academic​</a:t>
            </a:r>
            <a:r>
              <a:rPr lang="en-US" sz="1800" b="1" i="0" dirty="0">
                <a:solidFill>
                  <a:srgbClr val="000000"/>
                </a:solidFill>
                <a:effectLst/>
                <a:latin typeface="Calibri Light" panose="020F0302020204030204" pitchFamily="34" charset="0"/>
                <a:cs typeface="Calibri Light" panose="020F0302020204030204" pitchFamily="34" charset="0"/>
              </a:rPr>
              <a:t>​, Web platform</a:t>
            </a:r>
          </a:p>
          <a:p>
            <a:pPr marL="152396" indent="0" algn="l" rtl="0" fontAlgn="base">
              <a:buNone/>
            </a:pPr>
            <a:r>
              <a:rPr lang="en-US" sz="1800" b="1" i="0" dirty="0">
                <a:solidFill>
                  <a:srgbClr val="000000"/>
                </a:solidFill>
                <a:effectLst/>
                <a:latin typeface="Calibri Light" panose="020F0302020204030204" pitchFamily="34" charset="0"/>
                <a:cs typeface="Calibri Light" panose="020F0302020204030204" pitchFamily="34" charset="0"/>
              </a:rPr>
              <a:t>​</a:t>
            </a:r>
          </a:p>
          <a:p>
            <a:pPr marL="152396" indent="0" algn="l" rtl="0" fontAlgn="base">
              <a:buNone/>
            </a:pPr>
            <a:r>
              <a:rPr lang="en-US" sz="1800" b="1" i="0" u="none" strike="noStrike" dirty="0">
                <a:solidFill>
                  <a:srgbClr val="000000"/>
                </a:solidFill>
                <a:effectLst/>
                <a:latin typeface="Calibri Light" panose="020F0302020204030204" pitchFamily="34" charset="0"/>
                <a:cs typeface="Calibri Light" panose="020F0302020204030204" pitchFamily="34" charset="0"/>
              </a:rPr>
              <a:t>Parth :  New dataset find, Work on academic​</a:t>
            </a:r>
            <a:r>
              <a:rPr lang="en-US" sz="1800" b="1" i="0" dirty="0">
                <a:solidFill>
                  <a:srgbClr val="000000"/>
                </a:solidFill>
                <a:effectLst/>
                <a:latin typeface="Calibri Light" panose="020F0302020204030204" pitchFamily="34" charset="0"/>
                <a:cs typeface="Calibri Light" panose="020F0302020204030204" pitchFamily="34" charset="0"/>
              </a:rPr>
              <a:t>​, Web platform</a:t>
            </a:r>
          </a:p>
          <a:p>
            <a:pPr marL="152396" indent="0" algn="l" rtl="0" fontAlgn="base">
              <a:buNone/>
            </a:pPr>
            <a:r>
              <a:rPr lang="en-US" sz="1800" b="1" i="0" dirty="0">
                <a:solidFill>
                  <a:srgbClr val="000000"/>
                </a:solidFill>
                <a:effectLst/>
                <a:latin typeface="Calibri Light" panose="020F0302020204030204" pitchFamily="34" charset="0"/>
                <a:cs typeface="Calibri Light" panose="020F0302020204030204" pitchFamily="34" charset="0"/>
              </a:rPr>
              <a:t>​</a:t>
            </a:r>
          </a:p>
          <a:p>
            <a:pPr marL="152396" indent="0" algn="l" rtl="0" fontAlgn="base">
              <a:buNone/>
            </a:pPr>
            <a:r>
              <a:rPr lang="en-US" sz="1800" b="1" i="0" u="none" strike="noStrike" dirty="0">
                <a:solidFill>
                  <a:srgbClr val="000000"/>
                </a:solidFill>
                <a:effectLst/>
                <a:latin typeface="Calibri Light" panose="020F0302020204030204" pitchFamily="34" charset="0"/>
                <a:cs typeface="Calibri Light" panose="020F0302020204030204" pitchFamily="34" charset="0"/>
              </a:rPr>
              <a:t>Amandeep : Feasibility study​</a:t>
            </a:r>
            <a:r>
              <a:rPr lang="en-US" sz="1800" b="1" u="none" strike="noStrike" dirty="0">
                <a:solidFill>
                  <a:srgbClr val="000000"/>
                </a:solidFill>
                <a:latin typeface="Calibri Light" panose="020F0302020204030204" pitchFamily="34" charset="0"/>
                <a:cs typeface="Calibri Light" panose="020F0302020204030204" pitchFamily="34" charset="0"/>
              </a:rPr>
              <a:t>, </a:t>
            </a:r>
            <a:r>
              <a:rPr lang="en-US" sz="1800" b="1" i="0" u="none" strike="noStrike" dirty="0">
                <a:solidFill>
                  <a:srgbClr val="000000"/>
                </a:solidFill>
                <a:effectLst/>
                <a:latin typeface="Calibri Light" panose="020F0302020204030204" pitchFamily="34" charset="0"/>
                <a:cs typeface="Calibri Light" panose="020F0302020204030204" pitchFamily="34" charset="0"/>
              </a:rPr>
              <a:t>Documentation</a:t>
            </a:r>
            <a:endParaRPr lang="en-US" sz="1800" b="1" i="0" dirty="0">
              <a:solidFill>
                <a:srgbClr val="000000"/>
              </a:solidFill>
              <a:effectLst/>
              <a:latin typeface="Calibri Light" panose="020F0302020204030204" pitchFamily="34" charset="0"/>
              <a:cs typeface="Calibri Light" panose="020F0302020204030204" pitchFamily="34" charset="0"/>
            </a:endParaRPr>
          </a:p>
          <a:p>
            <a:pPr marL="152396" indent="0" algn="l" rtl="0" fontAlgn="base">
              <a:buNone/>
            </a:pPr>
            <a:r>
              <a:rPr lang="en-US" sz="1800" b="1" i="0" dirty="0">
                <a:solidFill>
                  <a:srgbClr val="000000"/>
                </a:solidFill>
                <a:effectLst/>
                <a:latin typeface="Calibri Light" panose="020F0302020204030204" pitchFamily="34" charset="0"/>
                <a:cs typeface="Calibri Light" panose="020F0302020204030204" pitchFamily="34" charset="0"/>
              </a:rPr>
              <a:t>​</a:t>
            </a:r>
          </a:p>
          <a:p>
            <a:pPr marL="152396" indent="0" algn="l" rtl="0" fontAlgn="base">
              <a:buNone/>
            </a:pPr>
            <a:r>
              <a:rPr lang="en-US" sz="1800" b="1" i="0" u="none" strike="noStrike" dirty="0" err="1">
                <a:solidFill>
                  <a:srgbClr val="000000"/>
                </a:solidFill>
                <a:effectLst/>
                <a:latin typeface="Calibri Light" panose="020F0302020204030204" pitchFamily="34" charset="0"/>
                <a:cs typeface="Calibri Light" panose="020F0302020204030204" pitchFamily="34" charset="0"/>
              </a:rPr>
              <a:t>Kanishk</a:t>
            </a:r>
            <a:r>
              <a:rPr lang="en-US" sz="1800" b="1" i="0" u="none" strike="noStrike" dirty="0">
                <a:solidFill>
                  <a:srgbClr val="000000"/>
                </a:solidFill>
                <a:effectLst/>
                <a:latin typeface="Calibri Light" panose="020F0302020204030204" pitchFamily="34" charset="0"/>
                <a:cs typeface="Calibri Light" panose="020F0302020204030204" pitchFamily="34" charset="0"/>
              </a:rPr>
              <a:t> : Documentation</a:t>
            </a:r>
            <a:endParaRPr lang="en-US" sz="1800" b="1" i="0" dirty="0">
              <a:solidFill>
                <a:srgbClr val="000000"/>
              </a:solidFill>
              <a:effectLst/>
              <a:latin typeface="Calibri Light" panose="020F0302020204030204" pitchFamily="34" charset="0"/>
              <a:cs typeface="Calibri Light" panose="020F0302020204030204" pitchFamily="34" charset="0"/>
            </a:endParaRPr>
          </a:p>
          <a:p>
            <a:pPr marL="304792" indent="-228600">
              <a:spcAft>
                <a:spcPts val="800"/>
              </a:spcAft>
              <a:buFont typeface="Arial" panose="020B0604020202020204" pitchFamily="34" charset="0"/>
              <a:buChar char="•"/>
            </a:pPr>
            <a:endParaRPr lang="en-US" sz="1800" dirty="0"/>
          </a:p>
        </p:txBody>
      </p:sp>
    </p:spTree>
    <p:extLst>
      <p:ext uri="{BB962C8B-B14F-4D97-AF65-F5344CB8AC3E}">
        <p14:creationId xmlns:p14="http://schemas.microsoft.com/office/powerpoint/2010/main" val="101660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F27744B-47AB-4459-8C2F-1D5EE63A3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Many question marks on black background">
            <a:extLst>
              <a:ext uri="{FF2B5EF4-FFF2-40B4-BE49-F238E27FC236}">
                <a16:creationId xmlns:a16="http://schemas.microsoft.com/office/drawing/2014/main" id="{A4F91DE3-8F8C-54F9-F067-7A800F8AC4AB}"/>
              </a:ext>
            </a:extLst>
          </p:cNvPr>
          <p:cNvPicPr>
            <a:picLocks noChangeAspect="1"/>
          </p:cNvPicPr>
          <p:nvPr/>
        </p:nvPicPr>
        <p:blipFill rotWithShape="1">
          <a:blip r:embed="rId2"/>
          <a:srcRect l="38936" r="2" b="2"/>
          <a:stretch/>
        </p:blipFill>
        <p:spPr>
          <a:xfrm>
            <a:off x="1" y="10"/>
            <a:ext cx="6865165" cy="6857990"/>
          </a:xfrm>
          <a:custGeom>
            <a:avLst/>
            <a:gdLst/>
            <a:ahLst/>
            <a:cxnLst/>
            <a:rect l="l" t="t" r="r" b="b"/>
            <a:pathLst>
              <a:path w="6865165" h="6858000">
                <a:moveTo>
                  <a:pt x="0" y="0"/>
                </a:moveTo>
                <a:lnTo>
                  <a:pt x="6865165" y="0"/>
                </a:lnTo>
                <a:lnTo>
                  <a:pt x="6859621" y="22952"/>
                </a:lnTo>
                <a:cubicBezTo>
                  <a:pt x="6623056" y="1069835"/>
                  <a:pt x="6492240" y="2220824"/>
                  <a:pt x="6492240" y="3429001"/>
                </a:cubicBezTo>
                <a:cubicBezTo>
                  <a:pt x="6492240" y="4637179"/>
                  <a:pt x="6623056" y="5788167"/>
                  <a:pt x="6859621" y="6835050"/>
                </a:cubicBezTo>
                <a:lnTo>
                  <a:pt x="6865165" y="6858000"/>
                </a:lnTo>
                <a:lnTo>
                  <a:pt x="0" y="6858000"/>
                </a:lnTo>
                <a:close/>
              </a:path>
            </a:pathLst>
          </a:custGeom>
        </p:spPr>
      </p:pic>
      <p:sp useBgFill="1">
        <p:nvSpPr>
          <p:cNvPr id="16" name="Freeform: Shape 15">
            <a:extLst>
              <a:ext uri="{FF2B5EF4-FFF2-40B4-BE49-F238E27FC236}">
                <a16:creationId xmlns:a16="http://schemas.microsoft.com/office/drawing/2014/main" id="{7D266DCC-5218-4AE0-B964-6FC2EA3BD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240" y="0"/>
            <a:ext cx="5699760" cy="6858000"/>
          </a:xfrm>
          <a:custGeom>
            <a:avLst/>
            <a:gdLst>
              <a:gd name="connsiteX0" fmla="*/ 365648 w 5588548"/>
              <a:gd name="connsiteY0" fmla="*/ 0 h 6858000"/>
              <a:gd name="connsiteX1" fmla="*/ 5588548 w 5588548"/>
              <a:gd name="connsiteY1" fmla="*/ 0 h 6858000"/>
              <a:gd name="connsiteX2" fmla="*/ 5588548 w 5588548"/>
              <a:gd name="connsiteY2" fmla="*/ 6858000 h 6858000"/>
              <a:gd name="connsiteX3" fmla="*/ 365648 w 5588548"/>
              <a:gd name="connsiteY3" fmla="*/ 6858000 h 6858000"/>
              <a:gd name="connsiteX4" fmla="*/ 360213 w 5588548"/>
              <a:gd name="connsiteY4" fmla="*/ 6835050 h 6858000"/>
              <a:gd name="connsiteX5" fmla="*/ 0 w 5588548"/>
              <a:gd name="connsiteY5" fmla="*/ 3429001 h 6858000"/>
              <a:gd name="connsiteX6" fmla="*/ 360213 w 5588548"/>
              <a:gd name="connsiteY6" fmla="*/ 22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548" h="6858000">
                <a:moveTo>
                  <a:pt x="365648" y="0"/>
                </a:moveTo>
                <a:lnTo>
                  <a:pt x="5588548" y="0"/>
                </a:lnTo>
                <a:lnTo>
                  <a:pt x="5588548" y="6858000"/>
                </a:lnTo>
                <a:lnTo>
                  <a:pt x="365648" y="6858000"/>
                </a:lnTo>
                <a:lnTo>
                  <a:pt x="360213" y="6835050"/>
                </a:lnTo>
                <a:cubicBezTo>
                  <a:pt x="128263" y="5788167"/>
                  <a:pt x="0" y="4637179"/>
                  <a:pt x="0" y="3429001"/>
                </a:cubicBezTo>
                <a:cubicBezTo>
                  <a:pt x="0" y="2220824"/>
                  <a:pt x="128263" y="1069835"/>
                  <a:pt x="360213" y="22952"/>
                </a:cubicBezTo>
                <a:close/>
              </a:path>
            </a:pathLst>
          </a:custGeom>
          <a:ln w="9525">
            <a:solidFill>
              <a:srgbClr val="EFEFEF"/>
            </a:solidFill>
          </a:ln>
          <a:effectLst>
            <a:outerShdw blurRad="50800" dist="38100" dir="10800000" algn="r"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973DE4F1-1583-4AE3-9696-9659D27C5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384" y="0"/>
            <a:ext cx="5690616" cy="6858000"/>
          </a:xfrm>
          <a:custGeom>
            <a:avLst/>
            <a:gdLst>
              <a:gd name="connsiteX0" fmla="*/ 372925 w 5690616"/>
              <a:gd name="connsiteY0" fmla="*/ 0 h 6858000"/>
              <a:gd name="connsiteX1" fmla="*/ 5690616 w 5690616"/>
              <a:gd name="connsiteY1" fmla="*/ 0 h 6858000"/>
              <a:gd name="connsiteX2" fmla="*/ 5690616 w 5690616"/>
              <a:gd name="connsiteY2" fmla="*/ 6858000 h 6858000"/>
              <a:gd name="connsiteX3" fmla="*/ 372925 w 5690616"/>
              <a:gd name="connsiteY3" fmla="*/ 6858000 h 6858000"/>
              <a:gd name="connsiteX4" fmla="*/ 367381 w 5690616"/>
              <a:gd name="connsiteY4" fmla="*/ 6835050 h 6858000"/>
              <a:gd name="connsiteX5" fmla="*/ 0 w 5690616"/>
              <a:gd name="connsiteY5" fmla="*/ 3429001 h 6858000"/>
              <a:gd name="connsiteX6" fmla="*/ 367381 w 5690616"/>
              <a:gd name="connsiteY6" fmla="*/ 22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0616" h="6858000">
                <a:moveTo>
                  <a:pt x="372925" y="0"/>
                </a:moveTo>
                <a:lnTo>
                  <a:pt x="5690616" y="0"/>
                </a:lnTo>
                <a:lnTo>
                  <a:pt x="5690616" y="6858000"/>
                </a:lnTo>
                <a:lnTo>
                  <a:pt x="372925" y="6858000"/>
                </a:lnTo>
                <a:lnTo>
                  <a:pt x="367381" y="6835050"/>
                </a:lnTo>
                <a:cubicBezTo>
                  <a:pt x="130816" y="5788167"/>
                  <a:pt x="0" y="4637179"/>
                  <a:pt x="0" y="3429001"/>
                </a:cubicBezTo>
                <a:cubicBezTo>
                  <a:pt x="0" y="2220824"/>
                  <a:pt x="130816" y="1069835"/>
                  <a:pt x="367381" y="22952"/>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5673C4-03EA-AD68-81D3-85BF80AE2410}"/>
              </a:ext>
            </a:extLst>
          </p:cNvPr>
          <p:cNvSpPr>
            <a:spLocks noGrp="1"/>
          </p:cNvSpPr>
          <p:nvPr>
            <p:ph type="title"/>
          </p:nvPr>
        </p:nvSpPr>
        <p:spPr>
          <a:xfrm>
            <a:off x="7255564" y="914400"/>
            <a:ext cx="4485861" cy="1106556"/>
          </a:xfrm>
        </p:spPr>
        <p:txBody>
          <a:bodyPr spcFirstLastPara="1" vert="horz" lIns="91440" tIns="45720" rIns="91440" bIns="45720" rtlCol="0" anchor="b" anchorCtr="0">
            <a:normAutofit/>
          </a:bodyPr>
          <a:lstStyle/>
          <a:p>
            <a:pPr>
              <a:spcBef>
                <a:spcPct val="0"/>
              </a:spcBef>
            </a:pPr>
            <a:r>
              <a:rPr lang="en-US" sz="3200" b="1"/>
              <a:t>INDIVIDUAL CONTRIBUTION</a:t>
            </a:r>
          </a:p>
        </p:txBody>
      </p:sp>
      <p:sp>
        <p:nvSpPr>
          <p:cNvPr id="20" name="Rectangle 19">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2239"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FD3C8959-A2A1-469E-8619-82F077E33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4495" y="218239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Text Placeholder 2">
            <a:extLst>
              <a:ext uri="{FF2B5EF4-FFF2-40B4-BE49-F238E27FC236}">
                <a16:creationId xmlns:a16="http://schemas.microsoft.com/office/drawing/2014/main" id="{DCEFD211-ED28-EC9C-6D30-B91828075C32}"/>
              </a:ext>
            </a:extLst>
          </p:cNvPr>
          <p:cNvSpPr>
            <a:spLocks noGrp="1"/>
          </p:cNvSpPr>
          <p:nvPr>
            <p:ph type="body" idx="1"/>
          </p:nvPr>
        </p:nvSpPr>
        <p:spPr>
          <a:xfrm>
            <a:off x="7255563" y="2440100"/>
            <a:ext cx="4485861" cy="3834804"/>
          </a:xfrm>
        </p:spPr>
        <p:txBody>
          <a:bodyPr spcFirstLastPara="1" vert="horz" lIns="91440" tIns="45720" rIns="91440" bIns="45720" rtlCol="0" anchor="t" anchorCtr="0">
            <a:normAutofit/>
          </a:bodyPr>
          <a:lstStyle/>
          <a:p>
            <a:pPr marL="0" indent="0">
              <a:spcAft>
                <a:spcPts val="800"/>
              </a:spcAft>
              <a:buNone/>
            </a:pPr>
            <a:r>
              <a:rPr lang="en-US" sz="2400" b="1" dirty="0">
                <a:latin typeface="Calibri Light" panose="020F0302020204030204" pitchFamily="34" charset="0"/>
                <a:cs typeface="Calibri Light" panose="020F0302020204030204" pitchFamily="34" charset="0"/>
              </a:rPr>
              <a:t>WEEK 9 - 13</a:t>
            </a:r>
          </a:p>
          <a:p>
            <a:pPr marL="152396" indent="0" algn="l" rtl="0" fontAlgn="base">
              <a:buNone/>
            </a:pPr>
            <a:r>
              <a:rPr lang="en-US" sz="1800" b="1" i="0" dirty="0">
                <a:solidFill>
                  <a:srgbClr val="000000"/>
                </a:solidFill>
                <a:effectLst/>
                <a:latin typeface="Calibri Light" panose="020F0302020204030204" pitchFamily="34" charset="0"/>
                <a:cs typeface="Calibri Light" panose="020F0302020204030204" pitchFamily="34" charset="0"/>
              </a:rPr>
              <a:t>​</a:t>
            </a:r>
          </a:p>
          <a:p>
            <a:pPr marL="152396" indent="0" algn="l" rtl="0" fontAlgn="base">
              <a:buNone/>
            </a:pPr>
            <a:r>
              <a:rPr lang="en-US" sz="1800" b="1" i="0" u="none" strike="noStrike" dirty="0">
                <a:solidFill>
                  <a:srgbClr val="000000"/>
                </a:solidFill>
                <a:effectLst/>
                <a:latin typeface="Calibri Light" panose="020F0302020204030204" pitchFamily="34" charset="0"/>
                <a:cs typeface="Calibri Light" panose="020F0302020204030204" pitchFamily="34" charset="0"/>
              </a:rPr>
              <a:t>Kajal :  Figma Design, Documentation</a:t>
            </a:r>
            <a:endParaRPr lang="en-US" sz="1800" b="1" i="0" dirty="0">
              <a:solidFill>
                <a:srgbClr val="000000"/>
              </a:solidFill>
              <a:effectLst/>
              <a:latin typeface="Calibri Light" panose="020F0302020204030204" pitchFamily="34" charset="0"/>
              <a:cs typeface="Calibri Light" panose="020F0302020204030204" pitchFamily="34" charset="0"/>
            </a:endParaRPr>
          </a:p>
          <a:p>
            <a:pPr marL="152396" indent="0" algn="l" rtl="0" fontAlgn="base">
              <a:buNone/>
            </a:pPr>
            <a:r>
              <a:rPr lang="en-US" sz="1800" b="1" i="0" dirty="0">
                <a:solidFill>
                  <a:srgbClr val="000000"/>
                </a:solidFill>
                <a:effectLst/>
                <a:latin typeface="Calibri Light" panose="020F0302020204030204" pitchFamily="34" charset="0"/>
                <a:cs typeface="Calibri Light" panose="020F0302020204030204" pitchFamily="34" charset="0"/>
              </a:rPr>
              <a:t>​</a:t>
            </a:r>
          </a:p>
          <a:p>
            <a:pPr marL="152396" indent="0" algn="l" rtl="0" fontAlgn="base">
              <a:buNone/>
            </a:pPr>
            <a:r>
              <a:rPr lang="en-US" sz="1800" b="1" i="0" u="none" strike="noStrike" dirty="0" err="1">
                <a:solidFill>
                  <a:srgbClr val="000000"/>
                </a:solidFill>
                <a:effectLst/>
                <a:latin typeface="Calibri Light" panose="020F0302020204030204" pitchFamily="34" charset="0"/>
                <a:cs typeface="Calibri Light" panose="020F0302020204030204" pitchFamily="34" charset="0"/>
              </a:rPr>
              <a:t>Dikesh</a:t>
            </a:r>
            <a:r>
              <a:rPr lang="en-US" sz="1800" b="1" i="0" u="none" strike="noStrike" dirty="0">
                <a:solidFill>
                  <a:srgbClr val="000000"/>
                </a:solidFill>
                <a:effectLst/>
                <a:latin typeface="Calibri Light" panose="020F0302020204030204" pitchFamily="34" charset="0"/>
                <a:cs typeface="Calibri Light" panose="020F0302020204030204" pitchFamily="34" charset="0"/>
              </a:rPr>
              <a:t> : ML Model, </a:t>
            </a:r>
            <a:r>
              <a:rPr lang="en-US" sz="1800" b="1" i="0" dirty="0">
                <a:solidFill>
                  <a:srgbClr val="000000"/>
                </a:solidFill>
                <a:effectLst/>
                <a:latin typeface="Calibri Light" panose="020F0302020204030204" pitchFamily="34" charset="0"/>
                <a:cs typeface="Calibri Light" panose="020F0302020204030204" pitchFamily="34" charset="0"/>
              </a:rPr>
              <a:t>Web platform</a:t>
            </a:r>
          </a:p>
          <a:p>
            <a:pPr marL="152396" indent="0" algn="l" rtl="0" fontAlgn="base">
              <a:buNone/>
            </a:pPr>
            <a:r>
              <a:rPr lang="en-US" sz="1800" b="1" i="0" dirty="0">
                <a:solidFill>
                  <a:srgbClr val="000000"/>
                </a:solidFill>
                <a:effectLst/>
                <a:latin typeface="Calibri Light" panose="020F0302020204030204" pitchFamily="34" charset="0"/>
                <a:cs typeface="Calibri Light" panose="020F0302020204030204" pitchFamily="34" charset="0"/>
              </a:rPr>
              <a:t>​</a:t>
            </a:r>
          </a:p>
          <a:p>
            <a:pPr marL="152396" indent="0" algn="l" rtl="0" fontAlgn="base">
              <a:buNone/>
            </a:pPr>
            <a:r>
              <a:rPr lang="en-US" sz="1800" b="1" i="0" u="none" strike="noStrike" dirty="0">
                <a:solidFill>
                  <a:srgbClr val="000000"/>
                </a:solidFill>
                <a:effectLst/>
                <a:latin typeface="Calibri Light" panose="020F0302020204030204" pitchFamily="34" charset="0"/>
                <a:cs typeface="Calibri Light" panose="020F0302020204030204" pitchFamily="34" charset="0"/>
              </a:rPr>
              <a:t>Parth :  ML Model, </a:t>
            </a:r>
            <a:r>
              <a:rPr lang="en-US" sz="1800" b="1" i="0" dirty="0">
                <a:solidFill>
                  <a:srgbClr val="000000"/>
                </a:solidFill>
                <a:effectLst/>
                <a:latin typeface="Calibri Light" panose="020F0302020204030204" pitchFamily="34" charset="0"/>
                <a:cs typeface="Calibri Light" panose="020F0302020204030204" pitchFamily="34" charset="0"/>
              </a:rPr>
              <a:t>Web platform</a:t>
            </a:r>
          </a:p>
          <a:p>
            <a:pPr marL="152396" indent="0" algn="l" rtl="0" fontAlgn="base">
              <a:buNone/>
            </a:pPr>
            <a:r>
              <a:rPr lang="en-US" sz="1800" b="1" i="0" dirty="0">
                <a:solidFill>
                  <a:srgbClr val="000000"/>
                </a:solidFill>
                <a:effectLst/>
                <a:latin typeface="Calibri Light" panose="020F0302020204030204" pitchFamily="34" charset="0"/>
                <a:cs typeface="Calibri Light" panose="020F0302020204030204" pitchFamily="34" charset="0"/>
              </a:rPr>
              <a:t>​</a:t>
            </a:r>
          </a:p>
          <a:p>
            <a:pPr marL="152396" indent="0" algn="l" rtl="0" fontAlgn="base">
              <a:buNone/>
            </a:pPr>
            <a:r>
              <a:rPr lang="en-US" sz="1800" b="1" i="0" u="none" strike="noStrike" dirty="0">
                <a:solidFill>
                  <a:srgbClr val="000000"/>
                </a:solidFill>
                <a:effectLst/>
                <a:latin typeface="Calibri Light" panose="020F0302020204030204" pitchFamily="34" charset="0"/>
                <a:cs typeface="Calibri Light" panose="020F0302020204030204" pitchFamily="34" charset="0"/>
              </a:rPr>
              <a:t>Amandeep : Documentation</a:t>
            </a:r>
            <a:endParaRPr lang="en-US" sz="1800" b="1" i="0" dirty="0">
              <a:solidFill>
                <a:srgbClr val="000000"/>
              </a:solidFill>
              <a:effectLst/>
              <a:latin typeface="Calibri Light" panose="020F0302020204030204" pitchFamily="34" charset="0"/>
              <a:cs typeface="Calibri Light" panose="020F0302020204030204" pitchFamily="34" charset="0"/>
            </a:endParaRPr>
          </a:p>
          <a:p>
            <a:pPr marL="152396" indent="0" algn="l" rtl="0" fontAlgn="base">
              <a:buNone/>
            </a:pPr>
            <a:r>
              <a:rPr lang="en-US" sz="1800" b="1" i="0" dirty="0">
                <a:solidFill>
                  <a:srgbClr val="000000"/>
                </a:solidFill>
                <a:effectLst/>
                <a:latin typeface="Calibri Light" panose="020F0302020204030204" pitchFamily="34" charset="0"/>
                <a:cs typeface="Calibri Light" panose="020F0302020204030204" pitchFamily="34" charset="0"/>
              </a:rPr>
              <a:t>​</a:t>
            </a:r>
          </a:p>
          <a:p>
            <a:pPr marL="152396" indent="0" algn="l" rtl="0" fontAlgn="base">
              <a:buNone/>
            </a:pPr>
            <a:r>
              <a:rPr lang="en-US" sz="1800" b="1" i="0" u="none" strike="noStrike" dirty="0" err="1">
                <a:solidFill>
                  <a:srgbClr val="000000"/>
                </a:solidFill>
                <a:effectLst/>
                <a:latin typeface="Calibri Light" panose="020F0302020204030204" pitchFamily="34" charset="0"/>
                <a:cs typeface="Calibri Light" panose="020F0302020204030204" pitchFamily="34" charset="0"/>
              </a:rPr>
              <a:t>Kanishk</a:t>
            </a:r>
            <a:r>
              <a:rPr lang="en-US" sz="1800" b="1" i="0" u="none" strike="noStrike" dirty="0">
                <a:solidFill>
                  <a:srgbClr val="000000"/>
                </a:solidFill>
                <a:effectLst/>
                <a:latin typeface="Calibri Light" panose="020F0302020204030204" pitchFamily="34" charset="0"/>
                <a:cs typeface="Calibri Light" panose="020F0302020204030204" pitchFamily="34" charset="0"/>
              </a:rPr>
              <a:t> : Documentation</a:t>
            </a:r>
            <a:endParaRPr lang="en-US" sz="1800" b="1" i="0" dirty="0">
              <a:solidFill>
                <a:srgbClr val="000000"/>
              </a:solidFill>
              <a:effectLst/>
              <a:latin typeface="Calibri Light" panose="020F0302020204030204" pitchFamily="34" charset="0"/>
              <a:cs typeface="Calibri Light" panose="020F0302020204030204" pitchFamily="34" charset="0"/>
            </a:endParaRPr>
          </a:p>
          <a:p>
            <a:pPr marL="304792" indent="-228600">
              <a:spcAft>
                <a:spcPts val="800"/>
              </a:spcAft>
              <a:buFont typeface="Arial" panose="020B0604020202020204" pitchFamily="34" charset="0"/>
              <a:buChar char="•"/>
            </a:pPr>
            <a:endParaRPr lang="en-US" sz="1800" dirty="0"/>
          </a:p>
        </p:txBody>
      </p:sp>
    </p:spTree>
    <p:extLst>
      <p:ext uri="{BB962C8B-B14F-4D97-AF65-F5344CB8AC3E}">
        <p14:creationId xmlns:p14="http://schemas.microsoft.com/office/powerpoint/2010/main" val="2209620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093BF9-E5DF-AFC4-3571-B820FDE2FDA0}"/>
              </a:ext>
            </a:extLst>
          </p:cNvPr>
          <p:cNvSpPr>
            <a:spLocks noGrp="1"/>
          </p:cNvSpPr>
          <p:nvPr>
            <p:ph type="title"/>
          </p:nvPr>
        </p:nvSpPr>
        <p:spPr>
          <a:xfrm>
            <a:off x="1006900" y="1188637"/>
            <a:ext cx="3141430" cy="4480726"/>
          </a:xfrm>
        </p:spPr>
        <p:txBody>
          <a:bodyPr>
            <a:normAutofit/>
          </a:bodyPr>
          <a:lstStyle/>
          <a:p>
            <a:pPr algn="r"/>
            <a:r>
              <a:rPr lang="en-GB" sz="4100" b="1" dirty="0">
                <a:cs typeface="Arial" panose="020B0604020202020204" pitchFamily="34" charset="0"/>
                <a:sym typeface="Arial"/>
              </a:rPr>
              <a:t>Ethical Concern</a:t>
            </a:r>
            <a:endParaRPr lang="en-US" sz="4100" b="1" dirty="0"/>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E5E2FD7-CB91-1B9E-B86B-AC5C11DDD889}"/>
              </a:ext>
            </a:extLst>
          </p:cNvPr>
          <p:cNvSpPr>
            <a:spLocks noGrp="1"/>
          </p:cNvSpPr>
          <p:nvPr>
            <p:ph idx="1"/>
          </p:nvPr>
        </p:nvSpPr>
        <p:spPr>
          <a:xfrm>
            <a:off x="5138928" y="1338729"/>
            <a:ext cx="4795584" cy="4180542"/>
          </a:xfrm>
        </p:spPr>
        <p:txBody>
          <a:bodyPr anchor="ctr">
            <a:normAutofit/>
          </a:bodyPr>
          <a:lstStyle/>
          <a:p>
            <a:pPr marL="0" indent="0">
              <a:spcAft>
                <a:spcPts val="1600"/>
              </a:spcAft>
              <a:buNone/>
            </a:pPr>
            <a:r>
              <a:rPr lang="en-US" sz="2400">
                <a:latin typeface="Arial" panose="020B0604020202020204" pitchFamily="34" charset="0"/>
                <a:cs typeface="Arial" panose="020B0604020202020204" pitchFamily="34" charset="0"/>
              </a:rPr>
              <a:t>Crime analysis in Toronto must take ethical considerations into account. </a:t>
            </a:r>
          </a:p>
          <a:p>
            <a:pPr marL="0" indent="0">
              <a:spcAft>
                <a:spcPts val="1600"/>
              </a:spcAft>
              <a:buNone/>
            </a:pPr>
            <a:r>
              <a:rPr lang="en-US" sz="2400">
                <a:latin typeface="Arial" panose="020B0604020202020204" pitchFamily="34" charset="0"/>
                <a:cs typeface="Arial" panose="020B0604020202020204" pitchFamily="34" charset="0"/>
              </a:rPr>
              <a:t>To make sure that crime analysis is carried out in a responsible and ethical manner, privacy, bias, discrimination, responsibility, and transparency are all crucial ethical factors that must be addressed.</a:t>
            </a:r>
          </a:p>
        </p:txBody>
      </p:sp>
    </p:spTree>
    <p:extLst>
      <p:ext uri="{BB962C8B-B14F-4D97-AF65-F5344CB8AC3E}">
        <p14:creationId xmlns:p14="http://schemas.microsoft.com/office/powerpoint/2010/main" val="3475679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Right Triangle 37">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06900" y="1188637"/>
            <a:ext cx="3141430" cy="4480726"/>
          </a:xfrm>
        </p:spPr>
        <p:txBody>
          <a:bodyPr spcFirstLastPara="1" vert="horz" lIns="91440" tIns="45720" rIns="91440" bIns="45720" rtlCol="0" anchor="ctr" anchorCtr="0">
            <a:normAutofit/>
          </a:bodyPr>
          <a:lstStyle/>
          <a:p>
            <a:pPr algn="r">
              <a:spcBef>
                <a:spcPct val="0"/>
              </a:spcBef>
            </a:pPr>
            <a:r>
              <a:rPr lang="en-US" sz="4100" b="1" kern="1200" dirty="0">
                <a:solidFill>
                  <a:schemeClr val="tx1"/>
                </a:solidFill>
                <a:latin typeface="+mj-lt"/>
                <a:ea typeface="+mj-ea"/>
                <a:cs typeface="+mj-cs"/>
              </a:rPr>
              <a:t>     References</a:t>
            </a:r>
          </a:p>
        </p:txBody>
      </p:sp>
      <p:cxnSp>
        <p:nvCxnSpPr>
          <p:cNvPr id="46" name="Straight Connector 41">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138928" y="1338729"/>
            <a:ext cx="4795584" cy="4180542"/>
          </a:xfrm>
        </p:spPr>
        <p:txBody>
          <a:bodyPr spcFirstLastPara="1" vert="horz" lIns="91440" tIns="45720" rIns="91440" bIns="45720" rtlCol="0" anchor="ctr" anchorCtr="0">
            <a:normAutofit/>
          </a:bodyPr>
          <a:lstStyle/>
          <a:p>
            <a:pPr marL="152396" indent="-228600">
              <a:spcAft>
                <a:spcPts val="800"/>
              </a:spcAft>
              <a:buFont typeface="Arial" panose="020B0604020202020204" pitchFamily="34" charset="0"/>
              <a:buChar char="•"/>
            </a:pPr>
            <a:endParaRPr lang="en-US" sz="2400" dirty="0"/>
          </a:p>
          <a:p>
            <a:pPr marL="457189" indent="-228600">
              <a:spcAft>
                <a:spcPts val="800"/>
              </a:spcAft>
              <a:buFont typeface="Arial" panose="020B0604020202020204" pitchFamily="34" charset="0"/>
              <a:buChar char="•"/>
            </a:pPr>
            <a:r>
              <a:rPr lang="en-US" sz="2400" dirty="0">
                <a:solidFill>
                  <a:schemeClr val="accent5"/>
                </a:solidFill>
                <a:hlinkClick r:id="rId2">
                  <a:extLst>
                    <a:ext uri="{A12FA001-AC4F-418D-AE19-62706E023703}">
                      <ahyp:hlinkClr xmlns:ahyp="http://schemas.microsoft.com/office/drawing/2018/hyperlinkcolor" val="tx"/>
                    </a:ext>
                  </a:extLst>
                </a:hlinkClick>
              </a:rPr>
              <a:t>https://data.torontopolice.on.ca/datasets/TorontoPS::major-crime-indicators-1/about</a:t>
            </a:r>
            <a:endParaRPr lang="en-US" sz="2400" u="sng" dirty="0">
              <a:solidFill>
                <a:schemeClr val="accent5"/>
              </a:solidFill>
            </a:endParaRPr>
          </a:p>
          <a:p>
            <a:pPr marL="152396" indent="-228600">
              <a:spcAft>
                <a:spcPts val="800"/>
              </a:spcAft>
              <a:buFont typeface="Arial" panose="020B0604020202020204" pitchFamily="34" charset="0"/>
              <a:buChar char="•"/>
            </a:pPr>
            <a:endParaRPr lang="en-US" sz="2400" u="sng" dirty="0">
              <a:solidFill>
                <a:schemeClr val="accent5"/>
              </a:solidFill>
            </a:endParaRPr>
          </a:p>
          <a:p>
            <a:pPr marL="457189" indent="-228600">
              <a:spcAft>
                <a:spcPts val="800"/>
              </a:spcAft>
              <a:buFont typeface="Arial" panose="020B0604020202020204" pitchFamily="34" charset="0"/>
              <a:buChar char="•"/>
            </a:pPr>
            <a:r>
              <a:rPr lang="en-US" sz="2400" dirty="0">
                <a:solidFill>
                  <a:schemeClr val="accent5"/>
                </a:solidFill>
                <a:hlinkClick r:id="rId3">
                  <a:extLst>
                    <a:ext uri="{A12FA001-AC4F-418D-AE19-62706E023703}">
                      <ahyp:hlinkClr xmlns:ahyp="http://schemas.microsoft.com/office/drawing/2018/hyperlinkcolor" val="tx"/>
                    </a:ext>
                  </a:extLst>
                </a:hlinkClick>
              </a:rPr>
              <a:t>https://data.torontopolice.on.ca/search?q=crime</a:t>
            </a:r>
            <a:endParaRPr lang="en-US" sz="2400" dirty="0">
              <a:solidFill>
                <a:schemeClr val="accent5"/>
              </a:solidFill>
            </a:endParaRPr>
          </a:p>
          <a:p>
            <a:pPr marL="152396" indent="-228600">
              <a:spcAft>
                <a:spcPts val="800"/>
              </a:spcAft>
              <a:buFont typeface="Arial" panose="020B0604020202020204" pitchFamily="34" charset="0"/>
              <a:buChar char="•"/>
            </a:pPr>
            <a:endParaRPr lang="en-US" sz="2400" dirty="0"/>
          </a:p>
          <a:p>
            <a:pPr marL="0" indent="-228600">
              <a:spcAft>
                <a:spcPts val="800"/>
              </a:spcAft>
              <a:buFont typeface="Arial" panose="020B0604020202020204" pitchFamily="34" charset="0"/>
              <a:buChar char="•"/>
            </a:pPr>
            <a:endParaRPr lang="en-US" sz="2400" dirty="0"/>
          </a:p>
          <a:p>
            <a:pPr indent="-228600">
              <a:spcAft>
                <a:spcPts val="800"/>
              </a:spcAft>
              <a:buFont typeface="Arial" panose="020B0604020202020204" pitchFamily="34" charset="0"/>
              <a:buChar char="•"/>
            </a:pPr>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EBE84D5-E940-185A-EA2A-F54ABB021396}"/>
              </a:ext>
            </a:extLst>
          </p:cNvPr>
          <p:cNvSpPr>
            <a:spLocks noGrp="1"/>
          </p:cNvSpPr>
          <p:nvPr>
            <p:ph type="title"/>
          </p:nvPr>
        </p:nvSpPr>
        <p:spPr>
          <a:xfrm>
            <a:off x="1137034" y="609597"/>
            <a:ext cx="9392421" cy="1330841"/>
          </a:xfrm>
        </p:spPr>
        <p:txBody>
          <a:bodyPr>
            <a:normAutofit/>
          </a:bodyPr>
          <a:lstStyle/>
          <a:p>
            <a:r>
              <a:rPr lang="en-US" b="1" dirty="0">
                <a:latin typeface="Calibri Light" panose="020F0302020204030204" pitchFamily="34" charset="0"/>
                <a:cs typeface="Calibri Light" panose="020F0302020204030204" pitchFamily="34" charset="0"/>
              </a:rPr>
              <a:t>Basic About Toronto Crime</a:t>
            </a:r>
          </a:p>
        </p:txBody>
      </p:sp>
      <p:sp>
        <p:nvSpPr>
          <p:cNvPr id="3" name="Content Placeholder 2">
            <a:extLst>
              <a:ext uri="{FF2B5EF4-FFF2-40B4-BE49-F238E27FC236}">
                <a16:creationId xmlns:a16="http://schemas.microsoft.com/office/drawing/2014/main" id="{E5485FEF-7D9E-927A-2683-94479E739802}"/>
              </a:ext>
            </a:extLst>
          </p:cNvPr>
          <p:cNvSpPr>
            <a:spLocks noGrp="1"/>
          </p:cNvSpPr>
          <p:nvPr>
            <p:ph idx="1"/>
          </p:nvPr>
        </p:nvSpPr>
        <p:spPr>
          <a:xfrm>
            <a:off x="1137034" y="2061836"/>
            <a:ext cx="9815888" cy="4054299"/>
          </a:xfrm>
        </p:spPr>
        <p:txBody>
          <a:bodyPr>
            <a:normAutofit lnSpcReduction="10000"/>
          </a:bodyPr>
          <a:lstStyle/>
          <a:p>
            <a:pPr rtl="0" fontAlgn="base">
              <a:buFont typeface="Arial" panose="020B0604020202020204" pitchFamily="34" charset="0"/>
              <a:buChar char="•"/>
            </a:pPr>
            <a:r>
              <a:rPr lang="en-US" sz="2400" b="0" i="0" u="none" strike="noStrike" dirty="0">
                <a:effectLst/>
                <a:latin typeface="Calibri" panose="020F0502020204030204" pitchFamily="34" charset="0"/>
              </a:rPr>
              <a:t>Over the past few years, Toronto has experienced a fluctuation in crime rates, with varying increases and decreases across different types of crimes. From 2016 to 2020, the city saw increases in homicides, shootings, and hate crimes, while other types of crimes such as break and enters, auto theft, and fraud saw a decrease or stabilization.</a:t>
            </a:r>
          </a:p>
          <a:p>
            <a:pPr marL="0" indent="0" rtl="0" fontAlgn="base">
              <a:buNone/>
            </a:pPr>
            <a:endParaRPr lang="en-US" sz="2400" b="0" i="0" u="none" strike="noStrike" dirty="0">
              <a:effectLst/>
              <a:latin typeface="Calibri" panose="020F0502020204030204" pitchFamily="34" charset="0"/>
            </a:endParaRPr>
          </a:p>
          <a:p>
            <a:pPr rtl="0" fontAlgn="base">
              <a:buFont typeface="Arial" panose="020B0604020202020204" pitchFamily="34" charset="0"/>
              <a:buChar char="•"/>
            </a:pPr>
            <a:r>
              <a:rPr lang="en-US" sz="2400" dirty="0">
                <a:latin typeface="Calibri" panose="020F0502020204030204" pitchFamily="34" charset="0"/>
                <a:cs typeface="Calibri" panose="020F0502020204030204" pitchFamily="34" charset="0"/>
              </a:rPr>
              <a:t>According to the Toronto Police Service's 2020 Annual Statistical Report, there were 93 homicides in Toronto in 2020, which was a 9% increase from the previous year. In addition, there were increases in several other types of violent crimes, including shootings, sexual assaults, and assaults causing bodily harm. Property crime, such as theft and break-ins, also increased in 2020.</a:t>
            </a:r>
          </a:p>
        </p:txBody>
      </p:sp>
      <p:sp>
        <p:nvSpPr>
          <p:cNvPr id="16" name="Freeform: Shape 1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3976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EBE84D5-E940-185A-EA2A-F54ABB021396}"/>
              </a:ext>
            </a:extLst>
          </p:cNvPr>
          <p:cNvSpPr>
            <a:spLocks noGrp="1"/>
          </p:cNvSpPr>
          <p:nvPr>
            <p:ph type="title"/>
          </p:nvPr>
        </p:nvSpPr>
        <p:spPr>
          <a:xfrm>
            <a:off x="1137034" y="609597"/>
            <a:ext cx="9392421" cy="1330841"/>
          </a:xfrm>
        </p:spPr>
        <p:txBody>
          <a:bodyPr>
            <a:normAutofit/>
          </a:bodyPr>
          <a:lstStyle/>
          <a:p>
            <a:r>
              <a:rPr lang="en-US" b="1" i="0" u="none" strike="noStrike" dirty="0">
                <a:effectLst/>
                <a:latin typeface="Calibri Light" panose="020F0302020204030204" pitchFamily="34" charset="0"/>
              </a:rPr>
              <a:t>Business Objective</a:t>
            </a:r>
            <a:endParaRPr lang="en-US" dirty="0"/>
          </a:p>
        </p:txBody>
      </p:sp>
      <p:sp>
        <p:nvSpPr>
          <p:cNvPr id="3" name="Content Placeholder 2">
            <a:extLst>
              <a:ext uri="{FF2B5EF4-FFF2-40B4-BE49-F238E27FC236}">
                <a16:creationId xmlns:a16="http://schemas.microsoft.com/office/drawing/2014/main" id="{E5485FEF-7D9E-927A-2683-94479E739802}"/>
              </a:ext>
            </a:extLst>
          </p:cNvPr>
          <p:cNvSpPr>
            <a:spLocks noGrp="1"/>
          </p:cNvSpPr>
          <p:nvPr>
            <p:ph idx="1"/>
          </p:nvPr>
        </p:nvSpPr>
        <p:spPr>
          <a:xfrm>
            <a:off x="1137034" y="2550035"/>
            <a:ext cx="9815888" cy="3566100"/>
          </a:xfrm>
        </p:spPr>
        <p:txBody>
          <a:bodyPr>
            <a:normAutofit/>
          </a:bodyPr>
          <a:lstStyle/>
          <a:p>
            <a:pPr rtl="0" fontAlgn="base">
              <a:buFont typeface="Arial" panose="020B0604020202020204" pitchFamily="34" charset="0"/>
              <a:buChar char="•"/>
            </a:pPr>
            <a:r>
              <a:rPr lang="en-US" sz="2400" b="0" i="0" u="none" strike="noStrike" dirty="0">
                <a:effectLst/>
                <a:latin typeface="Calibri" panose="020F0502020204030204" pitchFamily="34" charset="0"/>
              </a:rPr>
              <a:t>Our goal is to provide a platform for people and government organizations to analyze different types of crime in Toronto. </a:t>
            </a:r>
            <a:r>
              <a:rPr lang="en-US" sz="2400" b="0" i="0" dirty="0">
                <a:effectLst/>
                <a:latin typeface="Calibri" panose="020F0502020204030204" pitchFamily="34" charset="0"/>
              </a:rPr>
              <a:t>​</a:t>
            </a:r>
          </a:p>
          <a:p>
            <a:pPr marL="0" indent="0" rtl="0" fontAlgn="base">
              <a:buNone/>
            </a:pPr>
            <a:endParaRPr lang="en-US" sz="2400" b="0" i="0" dirty="0">
              <a:effectLst/>
              <a:latin typeface="Arial" panose="020B0604020202020204" pitchFamily="34" charset="0"/>
            </a:endParaRPr>
          </a:p>
          <a:p>
            <a:pPr rtl="0" fontAlgn="base">
              <a:buFont typeface="Arial" panose="020B0604020202020204" pitchFamily="34" charset="0"/>
              <a:buChar char="•"/>
            </a:pPr>
            <a:r>
              <a:rPr lang="en-US" sz="2400" b="0" i="0" u="none" strike="noStrike" dirty="0">
                <a:effectLst/>
                <a:latin typeface="Calibri" panose="020F0502020204030204" pitchFamily="34" charset="0"/>
              </a:rPr>
              <a:t>It will give depth analyses to government organizations on which they can take action on specific types of crime-based analysis. So, it will help them to reduce crime. </a:t>
            </a:r>
            <a:r>
              <a:rPr lang="en-US" sz="2400" b="0" i="0" dirty="0">
                <a:effectLst/>
                <a:latin typeface="Calibri" panose="020F0502020204030204" pitchFamily="34" charset="0"/>
              </a:rPr>
              <a:t>​</a:t>
            </a:r>
          </a:p>
          <a:p>
            <a:pPr marL="0" indent="0" rtl="0" fontAlgn="base">
              <a:buNone/>
            </a:pPr>
            <a:endParaRPr lang="en-US" sz="2400" b="0" i="0" dirty="0">
              <a:effectLst/>
              <a:latin typeface="Arial" panose="020B0604020202020204" pitchFamily="34" charset="0"/>
            </a:endParaRPr>
          </a:p>
          <a:p>
            <a:pPr rtl="0" fontAlgn="base">
              <a:buFont typeface="Arial" panose="020B0604020202020204" pitchFamily="34" charset="0"/>
              <a:buChar char="•"/>
            </a:pPr>
            <a:r>
              <a:rPr lang="en-US" sz="2400" b="0" i="0" u="none" strike="noStrike" dirty="0">
                <a:effectLst/>
                <a:latin typeface="Calibri" panose="020F0502020204030204" pitchFamily="34" charset="0"/>
              </a:rPr>
              <a:t>For other people, it will provide awareness of crime happening around their areas. </a:t>
            </a:r>
            <a:endParaRPr lang="en-US" sz="2400" b="0" i="0" dirty="0">
              <a:effectLst/>
              <a:latin typeface="Arial" panose="020B0604020202020204" pitchFamily="34" charset="0"/>
            </a:endParaRPr>
          </a:p>
          <a:p>
            <a:endParaRPr lang="en-US" sz="2000" dirty="0"/>
          </a:p>
        </p:txBody>
      </p:sp>
      <p:sp>
        <p:nvSpPr>
          <p:cNvPr id="16" name="Freeform: Shape 1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94189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EBE84D5-E940-185A-EA2A-F54ABB021396}"/>
              </a:ext>
            </a:extLst>
          </p:cNvPr>
          <p:cNvSpPr>
            <a:spLocks noGrp="1"/>
          </p:cNvSpPr>
          <p:nvPr>
            <p:ph type="title"/>
          </p:nvPr>
        </p:nvSpPr>
        <p:spPr>
          <a:xfrm>
            <a:off x="1137034" y="609597"/>
            <a:ext cx="9392421" cy="1330841"/>
          </a:xfrm>
        </p:spPr>
        <p:txBody>
          <a:bodyPr>
            <a:normAutofit/>
          </a:bodyPr>
          <a:lstStyle/>
          <a:p>
            <a:r>
              <a:rPr lang="en-US" b="1" i="0" u="none" strike="noStrike" dirty="0">
                <a:effectLst/>
                <a:latin typeface="Calibri Light" panose="020F0302020204030204" pitchFamily="34" charset="0"/>
              </a:rPr>
              <a:t>Business Objective</a:t>
            </a:r>
            <a:endParaRPr lang="en-US" dirty="0"/>
          </a:p>
        </p:txBody>
      </p:sp>
      <p:sp>
        <p:nvSpPr>
          <p:cNvPr id="3" name="Content Placeholder 2">
            <a:extLst>
              <a:ext uri="{FF2B5EF4-FFF2-40B4-BE49-F238E27FC236}">
                <a16:creationId xmlns:a16="http://schemas.microsoft.com/office/drawing/2014/main" id="{E5485FEF-7D9E-927A-2683-94479E739802}"/>
              </a:ext>
            </a:extLst>
          </p:cNvPr>
          <p:cNvSpPr>
            <a:spLocks noGrp="1"/>
          </p:cNvSpPr>
          <p:nvPr>
            <p:ph idx="1"/>
          </p:nvPr>
        </p:nvSpPr>
        <p:spPr>
          <a:xfrm>
            <a:off x="1137034" y="2550035"/>
            <a:ext cx="9815888" cy="3566100"/>
          </a:xfrm>
        </p:spPr>
        <p:txBody>
          <a:bodyPr>
            <a:normAutofit lnSpcReduction="10000"/>
          </a:bodyPr>
          <a:lstStyle/>
          <a:p>
            <a:pPr marL="0" indent="0" algn="l">
              <a:buNone/>
            </a:pPr>
            <a:r>
              <a:rPr lang="en-US" sz="2000" b="0" i="0" dirty="0">
                <a:solidFill>
                  <a:srgbClr val="374151"/>
                </a:solidFill>
                <a:effectLst/>
                <a:latin typeface="Calibri" panose="020F0502020204030204" pitchFamily="34" charset="0"/>
                <a:cs typeface="Calibri" panose="020F0502020204030204" pitchFamily="34" charset="0"/>
              </a:rPr>
              <a:t>The business objective of analyzing crime in Toronto could be to identify patterns and trends in criminal activity that can help businesses make informed decisions about their operations in the city. </a:t>
            </a:r>
          </a:p>
          <a:p>
            <a:pPr marL="0" indent="0" algn="l">
              <a:buNone/>
            </a:pPr>
            <a:endParaRPr lang="en-US" sz="2000" b="0" i="0" dirty="0">
              <a:solidFill>
                <a:srgbClr val="374151"/>
              </a:solidFill>
              <a:effectLst/>
              <a:latin typeface="Calibri" panose="020F0502020204030204" pitchFamily="34" charset="0"/>
              <a:cs typeface="Calibri" panose="020F0502020204030204" pitchFamily="34" charset="0"/>
            </a:endParaRPr>
          </a:p>
          <a:p>
            <a:r>
              <a:rPr lang="en-US" sz="2000" b="0" i="0" dirty="0">
                <a:solidFill>
                  <a:srgbClr val="374151"/>
                </a:solidFill>
                <a:effectLst/>
                <a:latin typeface="Calibri" panose="020F0502020204030204" pitchFamily="34" charset="0"/>
                <a:cs typeface="Calibri" panose="020F0502020204030204" pitchFamily="34" charset="0"/>
              </a:rPr>
              <a:t>Identify high-crime areas: By analyzing crime data, businesses can identify areas in the city that have a high incidence of crime. This information can help businesses make decisions about where to locate or expand their operations</a:t>
            </a:r>
          </a:p>
          <a:p>
            <a:pPr marL="0" indent="0">
              <a:buNone/>
            </a:pPr>
            <a:endParaRPr lang="en-US" sz="2000" b="0" i="0" dirty="0">
              <a:solidFill>
                <a:srgbClr val="374151"/>
              </a:solidFill>
              <a:effectLst/>
              <a:latin typeface="Calibri" panose="020F0502020204030204" pitchFamily="34" charset="0"/>
              <a:cs typeface="Calibri" panose="020F0502020204030204" pitchFamily="34" charset="0"/>
            </a:endParaRPr>
          </a:p>
          <a:p>
            <a:r>
              <a:rPr lang="en-US" sz="2000" b="0" i="0" dirty="0">
                <a:solidFill>
                  <a:srgbClr val="374151"/>
                </a:solidFill>
                <a:effectLst/>
                <a:latin typeface="Calibri" panose="020F0502020204030204" pitchFamily="34" charset="0"/>
                <a:cs typeface="Calibri" panose="020F0502020204030204" pitchFamily="34" charset="0"/>
              </a:rPr>
              <a:t>Evaluate risks: Crime analysis data to determine theft, or other crime occurring at their location. This information can help businesses develop security plans and take steps to reduce their risk of becoming a target.</a:t>
            </a:r>
          </a:p>
        </p:txBody>
      </p:sp>
      <p:sp>
        <p:nvSpPr>
          <p:cNvPr id="16" name="Freeform: Shape 1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44321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EBE84D5-E940-185A-EA2A-F54ABB021396}"/>
              </a:ext>
            </a:extLst>
          </p:cNvPr>
          <p:cNvSpPr>
            <a:spLocks noGrp="1"/>
          </p:cNvSpPr>
          <p:nvPr>
            <p:ph type="title"/>
          </p:nvPr>
        </p:nvSpPr>
        <p:spPr>
          <a:xfrm>
            <a:off x="1137034" y="609597"/>
            <a:ext cx="9392421" cy="1330841"/>
          </a:xfrm>
        </p:spPr>
        <p:txBody>
          <a:bodyPr>
            <a:normAutofit/>
          </a:bodyPr>
          <a:lstStyle/>
          <a:p>
            <a:r>
              <a:rPr lang="en-US" b="1" i="0" u="none" strike="noStrike" dirty="0">
                <a:effectLst/>
                <a:latin typeface="Calibri Light" panose="020F0302020204030204" pitchFamily="34" charset="0"/>
              </a:rPr>
              <a:t>Business Objective</a:t>
            </a:r>
            <a:endParaRPr lang="en-US" dirty="0"/>
          </a:p>
        </p:txBody>
      </p:sp>
      <p:sp>
        <p:nvSpPr>
          <p:cNvPr id="3" name="Content Placeholder 2">
            <a:extLst>
              <a:ext uri="{FF2B5EF4-FFF2-40B4-BE49-F238E27FC236}">
                <a16:creationId xmlns:a16="http://schemas.microsoft.com/office/drawing/2014/main" id="{E5485FEF-7D9E-927A-2683-94479E739802}"/>
              </a:ext>
            </a:extLst>
          </p:cNvPr>
          <p:cNvSpPr>
            <a:spLocks noGrp="1"/>
          </p:cNvSpPr>
          <p:nvPr>
            <p:ph idx="1"/>
          </p:nvPr>
        </p:nvSpPr>
        <p:spPr>
          <a:xfrm>
            <a:off x="1137034" y="2550035"/>
            <a:ext cx="9815888" cy="3566100"/>
          </a:xfrm>
        </p:spPr>
        <p:txBody>
          <a:bodyPr>
            <a:normAutofit/>
          </a:bodyPr>
          <a:lstStyle/>
          <a:p>
            <a:r>
              <a:rPr lang="en-US" sz="2000" b="0" i="0" dirty="0">
                <a:solidFill>
                  <a:srgbClr val="374151"/>
                </a:solidFill>
                <a:effectLst/>
                <a:latin typeface="Söhne"/>
              </a:rPr>
              <a:t>Allocate resources: By analyzing crime data, businesses can determine where to allocate resources, such as security personnel and equipment, to mitigate the risk of criminal activity. This can help businesses optimize their security strategies and reduce the costs associated with crime prevention.</a:t>
            </a:r>
          </a:p>
          <a:p>
            <a:endParaRPr lang="en-US" sz="2000" b="0" i="0" dirty="0">
              <a:solidFill>
                <a:srgbClr val="374151"/>
              </a:solidFill>
              <a:effectLst/>
              <a:latin typeface="Söhne"/>
            </a:endParaRPr>
          </a:p>
          <a:p>
            <a:r>
              <a:rPr lang="en-US" sz="2000" b="0" i="0" dirty="0">
                <a:solidFill>
                  <a:srgbClr val="374151"/>
                </a:solidFill>
                <a:effectLst/>
                <a:latin typeface="Söhne"/>
              </a:rPr>
              <a:t>Monitor trends: Crime analysis can help businesses monitor trends in criminal activity over time, allowing them to identify emerging threats and adjust their security strategies accordingly.</a:t>
            </a:r>
          </a:p>
        </p:txBody>
      </p:sp>
      <p:sp>
        <p:nvSpPr>
          <p:cNvPr id="16" name="Freeform: Shape 1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55657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EBE84D5-E940-185A-EA2A-F54ABB021396}"/>
              </a:ext>
            </a:extLst>
          </p:cNvPr>
          <p:cNvSpPr>
            <a:spLocks noGrp="1"/>
          </p:cNvSpPr>
          <p:nvPr>
            <p:ph type="title"/>
          </p:nvPr>
        </p:nvSpPr>
        <p:spPr>
          <a:xfrm>
            <a:off x="1137034" y="609597"/>
            <a:ext cx="9392421" cy="1330841"/>
          </a:xfrm>
        </p:spPr>
        <p:txBody>
          <a:bodyPr>
            <a:normAutofit/>
          </a:bodyPr>
          <a:lstStyle/>
          <a:p>
            <a:r>
              <a:rPr lang="en-US" b="1" i="0" u="none" strike="noStrike" dirty="0">
                <a:effectLst/>
                <a:latin typeface="Calibri Light" panose="020F0302020204030204" pitchFamily="34" charset="0"/>
              </a:rPr>
              <a:t>Business Problem Statement</a:t>
            </a:r>
            <a:endParaRPr lang="en-US" dirty="0"/>
          </a:p>
        </p:txBody>
      </p:sp>
      <p:sp>
        <p:nvSpPr>
          <p:cNvPr id="3" name="Content Placeholder 2">
            <a:extLst>
              <a:ext uri="{FF2B5EF4-FFF2-40B4-BE49-F238E27FC236}">
                <a16:creationId xmlns:a16="http://schemas.microsoft.com/office/drawing/2014/main" id="{E5485FEF-7D9E-927A-2683-94479E739802}"/>
              </a:ext>
            </a:extLst>
          </p:cNvPr>
          <p:cNvSpPr>
            <a:spLocks noGrp="1"/>
          </p:cNvSpPr>
          <p:nvPr>
            <p:ph idx="1"/>
          </p:nvPr>
        </p:nvSpPr>
        <p:spPr>
          <a:xfrm>
            <a:off x="1137034" y="2550035"/>
            <a:ext cx="9815888" cy="3566100"/>
          </a:xfrm>
        </p:spPr>
        <p:txBody>
          <a:bodyPr>
            <a:normAutofit/>
          </a:bodyPr>
          <a:lstStyle/>
          <a:p>
            <a:pPr algn="l" rtl="0" fontAlgn="base">
              <a:buFont typeface="Arial" panose="020B0604020202020204" pitchFamily="34" charset="0"/>
              <a:buChar char="•"/>
            </a:pPr>
            <a:r>
              <a:rPr lang="en-US" sz="2400" b="0" i="0" u="none" strike="noStrike" dirty="0">
                <a:solidFill>
                  <a:srgbClr val="000000"/>
                </a:solidFill>
                <a:effectLst/>
                <a:latin typeface="Arial" panose="020B0604020202020204" pitchFamily="34" charset="0"/>
              </a:rPr>
              <a:t>People are not aware of the crime that is occurring around them as a result of the impact that the problem of crime has on society.</a:t>
            </a:r>
            <a:r>
              <a:rPr lang="en-US" sz="2400" b="0" i="0" dirty="0">
                <a:solidFill>
                  <a:srgbClr val="000000"/>
                </a:solidFill>
                <a:effectLst/>
                <a:latin typeface="Arial" panose="020B0604020202020204" pitchFamily="34" charset="0"/>
              </a:rPr>
              <a:t>​</a:t>
            </a:r>
          </a:p>
          <a:p>
            <a:pPr marL="0" indent="0" algn="l" rtl="0" fontAlgn="base">
              <a:buNone/>
            </a:pPr>
            <a:endParaRPr lang="en-US" sz="24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2400" b="0" i="0" u="none" strike="noStrike" dirty="0">
                <a:solidFill>
                  <a:srgbClr val="000000"/>
                </a:solidFill>
                <a:effectLst/>
                <a:latin typeface="Arial" panose="020B0604020202020204" pitchFamily="34" charset="0"/>
              </a:rPr>
              <a:t>An appropriate response to this is to examine Toronto's crime trends and give citizens and government agencies a forum.</a:t>
            </a:r>
            <a:r>
              <a:rPr lang="en-US" sz="2400" b="0" i="0" dirty="0">
                <a:solidFill>
                  <a:srgbClr val="000000"/>
                </a:solidFill>
                <a:effectLst/>
                <a:latin typeface="Arial Nova" panose="020B0504020202020204" pitchFamily="34" charset="0"/>
              </a:rPr>
              <a:t>​</a:t>
            </a:r>
            <a:endParaRPr lang="en-US" sz="2400" dirty="0"/>
          </a:p>
        </p:txBody>
      </p:sp>
      <p:sp>
        <p:nvSpPr>
          <p:cNvPr id="16" name="Freeform: Shape 1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13653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ight Triangle 2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093BF9-E5DF-AFC4-3571-B820FDE2FDA0}"/>
              </a:ext>
            </a:extLst>
          </p:cNvPr>
          <p:cNvSpPr>
            <a:spLocks noGrp="1"/>
          </p:cNvSpPr>
          <p:nvPr>
            <p:ph type="title"/>
          </p:nvPr>
        </p:nvSpPr>
        <p:spPr>
          <a:xfrm>
            <a:off x="1006900" y="1188637"/>
            <a:ext cx="3141430" cy="4480726"/>
          </a:xfrm>
        </p:spPr>
        <p:txBody>
          <a:bodyPr>
            <a:normAutofit/>
          </a:bodyPr>
          <a:lstStyle/>
          <a:p>
            <a:pPr algn="r"/>
            <a:r>
              <a:rPr lang="en-GB" sz="3600" b="1" dirty="0">
                <a:ea typeface="Arial"/>
                <a:cs typeface="Arial"/>
                <a:sym typeface="Arial"/>
              </a:rPr>
              <a:t>Dataset</a:t>
            </a:r>
            <a:endParaRPr lang="en-US" sz="3600" b="1" dirty="0"/>
          </a:p>
        </p:txBody>
      </p:sp>
      <p:cxnSp>
        <p:nvCxnSpPr>
          <p:cNvPr id="25" name="Straight Connector 24">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E5E2FD7-CB91-1B9E-B86B-AC5C11DDD889}"/>
              </a:ext>
            </a:extLst>
          </p:cNvPr>
          <p:cNvSpPr>
            <a:spLocks noGrp="1"/>
          </p:cNvSpPr>
          <p:nvPr>
            <p:ph idx="1"/>
          </p:nvPr>
        </p:nvSpPr>
        <p:spPr>
          <a:xfrm>
            <a:off x="5138928" y="1338729"/>
            <a:ext cx="4795584" cy="4180542"/>
          </a:xfrm>
        </p:spPr>
        <p:txBody>
          <a:bodyPr anchor="ctr">
            <a:normAutofit/>
          </a:bodyPr>
          <a:lstStyle/>
          <a:p>
            <a:pPr marL="380990" indent="-380990">
              <a:spcBef>
                <a:spcPts val="0"/>
              </a:spcBef>
              <a:spcAft>
                <a:spcPts val="1067"/>
              </a:spcAft>
            </a:pPr>
            <a:r>
              <a:rPr lang="en-US" sz="2400" dirty="0">
                <a:latin typeface="Arial"/>
                <a:ea typeface="Calibri" panose="020F0502020204030204" pitchFamily="34" charset="0"/>
                <a:cs typeface="Times New Roman"/>
              </a:rPr>
              <a:t>Toronto Major crime</a:t>
            </a:r>
            <a:r>
              <a:rPr lang="en-US" sz="2400" dirty="0">
                <a:effectLst/>
                <a:latin typeface="Arial"/>
                <a:ea typeface="Calibri" panose="020F0502020204030204" pitchFamily="34" charset="0"/>
                <a:cs typeface="Times New Roman"/>
              </a:rPr>
              <a:t> from </a:t>
            </a:r>
            <a:r>
              <a:rPr lang="en-US" sz="2400" dirty="0">
                <a:latin typeface="Arial"/>
                <a:ea typeface="Calibri" panose="020F0502020204030204" pitchFamily="34" charset="0"/>
                <a:cs typeface="Times New Roman"/>
              </a:rPr>
              <a:t>2014-06-01</a:t>
            </a:r>
            <a:r>
              <a:rPr lang="en-US" sz="2400" dirty="0">
                <a:effectLst/>
                <a:latin typeface="Arial"/>
                <a:ea typeface="Calibri" panose="020F0502020204030204" pitchFamily="34" charset="0"/>
                <a:cs typeface="Times New Roman"/>
              </a:rPr>
              <a:t> to </a:t>
            </a:r>
            <a:r>
              <a:rPr lang="en-US" sz="2400" dirty="0">
                <a:latin typeface="Arial"/>
                <a:ea typeface="Calibri" panose="020F0502020204030204" pitchFamily="34" charset="0"/>
                <a:cs typeface="Times New Roman"/>
              </a:rPr>
              <a:t>2022-06-30</a:t>
            </a:r>
            <a:endParaRPr lang="en-US" sz="2400" dirty="0">
              <a:effectLst/>
              <a:latin typeface="Calibri"/>
              <a:ea typeface="Calibri" panose="020F0502020204030204" pitchFamily="34" charset="0"/>
              <a:cs typeface="Times New Roman" panose="02020603050405020304" pitchFamily="18" charset="0"/>
            </a:endParaRPr>
          </a:p>
          <a:p>
            <a:pPr marL="380990" indent="-380990">
              <a:spcBef>
                <a:spcPts val="0"/>
              </a:spcBef>
              <a:spcAft>
                <a:spcPts val="1067"/>
              </a:spcAft>
            </a:pPr>
            <a:r>
              <a:rPr lang="en-US" sz="2400" dirty="0">
                <a:latin typeface="Calibri"/>
                <a:ea typeface="Calibri" panose="020F0502020204030204" pitchFamily="34" charset="0"/>
                <a:cs typeface="Times New Roman"/>
              </a:rPr>
              <a:t>27 Column</a:t>
            </a:r>
          </a:p>
          <a:p>
            <a:pPr marL="380990" indent="-380990">
              <a:spcBef>
                <a:spcPts val="0"/>
              </a:spcBef>
              <a:spcAft>
                <a:spcPts val="1067"/>
              </a:spcAft>
            </a:pPr>
            <a:r>
              <a:rPr lang="en-US" sz="2400" dirty="0">
                <a:latin typeface="Calibri"/>
                <a:ea typeface="Calibri" panose="020F0502020204030204" pitchFamily="34" charset="0"/>
                <a:cs typeface="Times New Roman"/>
              </a:rPr>
              <a:t>0.3</a:t>
            </a:r>
            <a:r>
              <a:rPr lang="en-US" sz="2400" dirty="0">
                <a:effectLst/>
                <a:latin typeface="Calibri"/>
                <a:ea typeface="Calibri" panose="020F0502020204030204" pitchFamily="34" charset="0"/>
                <a:cs typeface="Times New Roman"/>
              </a:rPr>
              <a:t> Million Records</a:t>
            </a:r>
          </a:p>
          <a:p>
            <a:pPr marL="380990" indent="-380990">
              <a:spcBef>
                <a:spcPts val="0"/>
              </a:spcBef>
              <a:spcAft>
                <a:spcPts val="1067"/>
              </a:spcAft>
            </a:pPr>
            <a:r>
              <a:rPr lang="en-US" sz="2400" dirty="0">
                <a:solidFill>
                  <a:schemeClr val="accent5"/>
                </a:solidFill>
                <a:ea typeface="+mn-lt"/>
                <a:cs typeface="+mn-lt"/>
                <a:hlinkClick r:id="rId2">
                  <a:extLst>
                    <a:ext uri="{A12FA001-AC4F-418D-AE19-62706E023703}">
                      <ahyp:hlinkClr xmlns:ahyp="http://schemas.microsoft.com/office/drawing/2018/hyperlinkcolor" val="tx"/>
                    </a:ext>
                  </a:extLst>
                </a:hlinkClick>
              </a:rPr>
              <a:t>https://data.torontopolice.on.ca/datasets/TorontoPS::major-crime-indicators-1/about</a:t>
            </a:r>
            <a:endParaRPr lang="en-US" sz="2400" u="sng"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6985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Challenges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1292015" y="1357350"/>
            <a:ext cx="2428875" cy="430887"/>
          </a:xfrm>
          <a:prstGeom prst="rect">
            <a:avLst/>
          </a:prstGeom>
        </p:spPr>
        <p:txBody>
          <a:bodyPr wrap="square" lIns="0" tIns="0" rIns="0" bIns="0" anchor="t">
            <a:spAutoFit/>
          </a:bodyPr>
          <a:lstStyle/>
          <a:p>
            <a:pPr algn="ctr" rtl="0" fontAlgn="base"/>
            <a:r>
              <a:rPr lang="en-US" sz="1400" i="0" u="none" strike="noStrike" dirty="0">
                <a:solidFill>
                  <a:srgbClr val="262626"/>
                </a:solidFill>
                <a:effectLst/>
                <a:latin typeface="+mj-lt"/>
              </a:rPr>
              <a:t>Difficulty to find an appropriate dataset</a:t>
            </a:r>
            <a:r>
              <a:rPr lang="en-US" sz="1400" i="0" dirty="0">
                <a:solidFill>
                  <a:srgbClr val="262626"/>
                </a:solidFill>
                <a:effectLst/>
                <a:latin typeface="+mj-lt"/>
              </a:rPr>
              <a:t>​</a:t>
            </a:r>
            <a:endParaRPr lang="en-US" sz="1400" i="0" dirty="0">
              <a:solidFill>
                <a:srgbClr val="000000"/>
              </a:solidFill>
              <a:effectLst/>
              <a:latin typeface="+mj-lt"/>
            </a:endParaRPr>
          </a:p>
        </p:txBody>
      </p:sp>
      <p:sp>
        <p:nvSpPr>
          <p:cNvPr id="33" name="Rectangle 32">
            <a:extLst>
              <a:ext uri="{FF2B5EF4-FFF2-40B4-BE49-F238E27FC236}">
                <a16:creationId xmlns:a16="http://schemas.microsoft.com/office/drawing/2014/main" id="{913AB221-FD8D-4664-9B4C-AE1B1660ECAA}"/>
              </a:ext>
            </a:extLst>
          </p:cNvPr>
          <p:cNvSpPr/>
          <p:nvPr/>
        </p:nvSpPr>
        <p:spPr>
          <a:xfrm>
            <a:off x="4529115" y="1357350"/>
            <a:ext cx="2428875" cy="215444"/>
          </a:xfrm>
          <a:prstGeom prst="rect">
            <a:avLst/>
          </a:prstGeom>
        </p:spPr>
        <p:txBody>
          <a:bodyPr wrap="square" lIns="0" tIns="0" rIns="0" bIns="0" anchor="t">
            <a:spAutoFit/>
          </a:bodyPr>
          <a:lstStyle/>
          <a:p>
            <a:pPr algn="ctr" rtl="0" fontAlgn="base"/>
            <a:r>
              <a:rPr lang="en-US" sz="1400" b="0" i="0" u="none" strike="noStrike" dirty="0">
                <a:solidFill>
                  <a:srgbClr val="262626"/>
                </a:solidFill>
                <a:effectLst/>
                <a:latin typeface="+mj-lt"/>
              </a:rPr>
              <a:t>Data Cleaning</a:t>
            </a:r>
            <a:r>
              <a:rPr lang="en-US" sz="1400" b="0" i="0" dirty="0">
                <a:solidFill>
                  <a:srgbClr val="262626"/>
                </a:solidFill>
                <a:effectLst/>
                <a:latin typeface="+mj-lt"/>
              </a:rPr>
              <a:t>​</a:t>
            </a:r>
            <a:endParaRPr lang="en-US" sz="1400" b="0" i="0" dirty="0">
              <a:solidFill>
                <a:srgbClr val="000000"/>
              </a:solidFill>
              <a:effectLst/>
              <a:latin typeface="+mj-lt"/>
            </a:endParaRPr>
          </a:p>
        </p:txBody>
      </p:sp>
      <p:sp>
        <p:nvSpPr>
          <p:cNvPr id="34" name="Rectangle 33">
            <a:extLst>
              <a:ext uri="{FF2B5EF4-FFF2-40B4-BE49-F238E27FC236}">
                <a16:creationId xmlns:a16="http://schemas.microsoft.com/office/drawing/2014/main" id="{53F5EDC0-C02E-4790-A681-CA7AB9133338}"/>
              </a:ext>
            </a:extLst>
          </p:cNvPr>
          <p:cNvSpPr/>
          <p:nvPr/>
        </p:nvSpPr>
        <p:spPr>
          <a:xfrm>
            <a:off x="7766215" y="1357350"/>
            <a:ext cx="2428875" cy="467179"/>
          </a:xfrm>
          <a:prstGeom prst="rect">
            <a:avLst/>
          </a:prstGeom>
        </p:spPr>
        <p:txBody>
          <a:bodyPr wrap="square" lIns="0" tIns="0" rIns="0" bIns="0" anchor="t">
            <a:spAutoFit/>
          </a:bodyPr>
          <a:lstStyle/>
          <a:p>
            <a:pPr algn="ctr">
              <a:lnSpc>
                <a:spcPts val="1900"/>
              </a:lnSpc>
            </a:pPr>
            <a:r>
              <a:rPr lang="en-US" sz="1400" b="0" i="0" u="none" strike="noStrike" dirty="0">
                <a:solidFill>
                  <a:srgbClr val="262626"/>
                </a:solidFill>
                <a:effectLst/>
                <a:latin typeface="+mj-lt"/>
              </a:rPr>
              <a:t>Always up-to-date by crime records</a:t>
            </a:r>
            <a:endParaRPr lang="en-US" sz="1400" dirty="0">
              <a:solidFill>
                <a:schemeClr val="tx1">
                  <a:lumMod val="75000"/>
                  <a:lumOff val="25000"/>
                </a:schemeClr>
              </a:solidFill>
              <a:latin typeface="+mj-lt"/>
              <a:cs typeface="Segoe UI" panose="020B0502040204020203" pitchFamily="34" charset="0"/>
            </a:endParaRPr>
          </a:p>
        </p:txBody>
      </p:sp>
      <p:sp>
        <p:nvSpPr>
          <p:cNvPr id="35" name="Rectangle 34">
            <a:extLst>
              <a:ext uri="{FF2B5EF4-FFF2-40B4-BE49-F238E27FC236}">
                <a16:creationId xmlns:a16="http://schemas.microsoft.com/office/drawing/2014/main" id="{857F5370-BF8E-406B-BEAE-B1224615626A}"/>
              </a:ext>
            </a:extLst>
          </p:cNvPr>
          <p:cNvSpPr/>
          <p:nvPr/>
        </p:nvSpPr>
        <p:spPr>
          <a:xfrm>
            <a:off x="1996865" y="5332295"/>
            <a:ext cx="2428875" cy="215444"/>
          </a:xfrm>
          <a:prstGeom prst="rect">
            <a:avLst/>
          </a:prstGeom>
        </p:spPr>
        <p:txBody>
          <a:bodyPr wrap="square" lIns="0" tIns="0" rIns="0" bIns="0" anchor="t">
            <a:spAutoFit/>
          </a:bodyPr>
          <a:lstStyle/>
          <a:p>
            <a:pPr algn="ctr" rtl="0" fontAlgn="base"/>
            <a:r>
              <a:rPr lang="en-US" sz="1400" dirty="0">
                <a:solidFill>
                  <a:srgbClr val="262626"/>
                </a:solidFill>
                <a:latin typeface="+mj-lt"/>
              </a:rPr>
              <a:t>ML Model developing</a:t>
            </a:r>
          </a:p>
        </p:txBody>
      </p:sp>
      <p:sp>
        <p:nvSpPr>
          <p:cNvPr id="36" name="Rectangle 35">
            <a:extLst>
              <a:ext uri="{FF2B5EF4-FFF2-40B4-BE49-F238E27FC236}">
                <a16:creationId xmlns:a16="http://schemas.microsoft.com/office/drawing/2014/main" id="{98F5A313-1C6C-4AEE-8556-576074B1BF06}"/>
              </a:ext>
            </a:extLst>
          </p:cNvPr>
          <p:cNvSpPr/>
          <p:nvPr/>
        </p:nvSpPr>
        <p:spPr>
          <a:xfrm>
            <a:off x="5233965" y="5332295"/>
            <a:ext cx="2428875" cy="430887"/>
          </a:xfrm>
          <a:prstGeom prst="rect">
            <a:avLst/>
          </a:prstGeom>
        </p:spPr>
        <p:txBody>
          <a:bodyPr wrap="square" lIns="0" tIns="0" rIns="0" bIns="0" anchor="t">
            <a:spAutoFit/>
          </a:bodyPr>
          <a:lstStyle/>
          <a:p>
            <a:pPr algn="ctr" rtl="0" fontAlgn="base"/>
            <a:r>
              <a:rPr lang="en-US" sz="1400" b="0" i="0" dirty="0">
                <a:solidFill>
                  <a:srgbClr val="262626"/>
                </a:solidFill>
                <a:effectLst/>
                <a:latin typeface="+mj-lt"/>
              </a:rPr>
              <a:t>Difficulties in web developing</a:t>
            </a:r>
            <a:endParaRPr lang="en-US" sz="1400" b="0" i="0" dirty="0">
              <a:solidFill>
                <a:srgbClr val="000000"/>
              </a:solidFill>
              <a:effectLst/>
              <a:latin typeface="+mj-lt"/>
            </a:endParaRPr>
          </a:p>
        </p:txBody>
      </p:sp>
      <p:sp>
        <p:nvSpPr>
          <p:cNvPr id="37" name="Rectangle 36">
            <a:extLst>
              <a:ext uri="{FF2B5EF4-FFF2-40B4-BE49-F238E27FC236}">
                <a16:creationId xmlns:a16="http://schemas.microsoft.com/office/drawing/2014/main" id="{0C310CC8-6624-4352-A642-89EF6FA7DCE6}"/>
              </a:ext>
            </a:extLst>
          </p:cNvPr>
          <p:cNvSpPr/>
          <p:nvPr/>
        </p:nvSpPr>
        <p:spPr>
          <a:xfrm>
            <a:off x="8471065" y="5332295"/>
            <a:ext cx="2428875" cy="223394"/>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latin typeface="+mj-lt"/>
                <a:cs typeface="Segoe UI" panose="020B0502040204020203" pitchFamily="34" charset="0"/>
              </a:rPr>
              <a:t>Server and Hosting issue</a:t>
            </a: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87579892"/>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140</TotalTime>
  <Words>920</Words>
  <Application>Microsoft Office PowerPoint</Application>
  <PresentationFormat>Widescreen</PresentationFormat>
  <Paragraphs>133</Paragraphs>
  <Slides>27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Arial Nova</vt:lpstr>
      <vt:lpstr>Calibri</vt:lpstr>
      <vt:lpstr>Calibri Light</vt:lpstr>
      <vt:lpstr>Century Gothic</vt:lpstr>
      <vt:lpstr>Segoe UI Light</vt:lpstr>
      <vt:lpstr>Söhne</vt:lpstr>
      <vt:lpstr>Office Theme</vt:lpstr>
      <vt:lpstr>Toronto Crime Analysis Presentation</vt:lpstr>
      <vt:lpstr>Team 2</vt:lpstr>
      <vt:lpstr>Basic About Toronto Crime</vt:lpstr>
      <vt:lpstr>Business Objective</vt:lpstr>
      <vt:lpstr>Business Objective</vt:lpstr>
      <vt:lpstr>Business Objective</vt:lpstr>
      <vt:lpstr>Business Problem Statement</vt:lpstr>
      <vt:lpstr>Dataset</vt:lpstr>
      <vt:lpstr>Project analysis slide 6</vt:lpstr>
      <vt:lpstr>Project analysis slide 2</vt:lpstr>
      <vt:lpstr>Timeline​</vt:lpstr>
      <vt:lpstr>Individual Contribution</vt:lpstr>
      <vt:lpstr>TOOLS / TECHNOLOGY/ TECHNIQUE</vt:lpstr>
      <vt:lpstr>Project analysis slide 5</vt:lpstr>
      <vt:lpstr>Visualization : By Type Crime Category</vt:lpstr>
      <vt:lpstr>Visualization : Crime Occurrence By Year</vt:lpstr>
      <vt:lpstr>Visualization : Street Crime Rate</vt:lpstr>
      <vt:lpstr>ML Model</vt:lpstr>
      <vt:lpstr>Testing and Result</vt:lpstr>
      <vt:lpstr>PowerPoint Presentation</vt:lpstr>
      <vt:lpstr>PowerPoint Presentation</vt:lpstr>
      <vt:lpstr>INDIVIDUAL CONTRIBUTION</vt:lpstr>
      <vt:lpstr>INDIVIDUAL CONTRIBUTION</vt:lpstr>
      <vt:lpstr>INDIVIDUAL CONTRIBUTION</vt:lpstr>
      <vt:lpstr>Ethical Concern</vt:lpstr>
      <vt:lpstr>     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Analysis Presentation</dc:title>
  <dc:creator>Parthkumar Dhameliya</dc:creator>
  <cp:lastModifiedBy>Parthkumar Dhameliya</cp:lastModifiedBy>
  <cp:revision>18</cp:revision>
  <dcterms:created xsi:type="dcterms:W3CDTF">2023-04-11T18:15:51Z</dcterms:created>
  <dcterms:modified xsi:type="dcterms:W3CDTF">2023-04-11T22:00:00Z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