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Public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ublic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ublicSans-italic.fntdata"/><Relationship Id="rId6" Type="http://schemas.openxmlformats.org/officeDocument/2006/relationships/slide" Target="slides/slide1.xml"/><Relationship Id="rId18" Type="http://schemas.openxmlformats.org/officeDocument/2006/relationships/font" Target="fonts/Public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3a222d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c3a222dc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3a222d79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c3a222d79d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98e95f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cc98e95fb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a6748f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6ea6748f9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ocs.google.com/document/d/13nyQ2JuYeFDtqb9bHRX0YLM6j2OBsg7S/edit?usp=sharing" TargetMode="External"/><Relationship Id="rId4" Type="http://schemas.openxmlformats.org/officeDocument/2006/relationships/hyperlink" Target="https://colab.research.google.com/drive/1CzTtZOJWBlTYWGQLqezefkPAkrUHCuJL?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83" name="Shape 83"/>
        <p:cNvGrpSpPr/>
        <p:nvPr/>
      </p:nvGrpSpPr>
      <p:grpSpPr>
        <a:xfrm>
          <a:off x="0" y="0"/>
          <a:ext cx="0" cy="0"/>
          <a:chOff x="0" y="0"/>
          <a:chExt cx="0" cy="0"/>
        </a:xfrm>
      </p:grpSpPr>
      <p:sp>
        <p:nvSpPr>
          <p:cNvPr id="84" name="Google Shape;84;p13"/>
          <p:cNvSpPr txBox="1"/>
          <p:nvPr/>
        </p:nvSpPr>
        <p:spPr>
          <a:xfrm>
            <a:off x="881087" y="1181100"/>
            <a:ext cx="16525800" cy="1950600"/>
          </a:xfrm>
          <a:prstGeom prst="rect">
            <a:avLst/>
          </a:prstGeom>
          <a:noFill/>
          <a:ln>
            <a:noFill/>
          </a:ln>
        </p:spPr>
        <p:txBody>
          <a:bodyPr anchorCtr="0" anchor="t" bIns="0" lIns="0" spcFirstLastPara="1" rIns="0" wrap="square" tIns="0">
            <a:spAutoFit/>
          </a:bodyPr>
          <a:lstStyle/>
          <a:p>
            <a:pPr indent="0" lvl="0" marL="0" rtl="0" algn="ctr">
              <a:lnSpc>
                <a:spcPct val="96000"/>
              </a:lnSpc>
              <a:spcBef>
                <a:spcPts val="0"/>
              </a:spcBef>
              <a:spcAft>
                <a:spcPts val="0"/>
              </a:spcAft>
              <a:buSzPts val="1100"/>
              <a:buNone/>
            </a:pPr>
            <a:r>
              <a:rPr lang="en-US" sz="6600">
                <a:solidFill>
                  <a:srgbClr val="010101"/>
                </a:solidFill>
              </a:rPr>
              <a:t>Tic Tac Toe with Minimax and Alpha-Beta Pruning</a:t>
            </a:r>
            <a:endParaRPr sz="6600">
              <a:solidFill>
                <a:srgbClr val="010101"/>
              </a:solidFill>
            </a:endParaRPr>
          </a:p>
        </p:txBody>
      </p:sp>
      <p:sp>
        <p:nvSpPr>
          <p:cNvPr id="85" name="Google Shape;85;p13"/>
          <p:cNvSpPr txBox="1"/>
          <p:nvPr/>
        </p:nvSpPr>
        <p:spPr>
          <a:xfrm>
            <a:off x="5284840" y="4058442"/>
            <a:ext cx="9708300" cy="1279200"/>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b="0" i="0" lang="en-US" sz="3795" u="none" cap="none" strike="noStrike">
                <a:solidFill>
                  <a:srgbClr val="010101"/>
                </a:solidFill>
                <a:latin typeface="Public Sans"/>
                <a:ea typeface="Public Sans"/>
                <a:cs typeface="Public Sans"/>
                <a:sym typeface="Public Sans"/>
              </a:rPr>
              <a:t>Course - Artificial Intelligence Lab</a:t>
            </a:r>
            <a:endParaRPr/>
          </a:p>
          <a:p>
            <a:pPr indent="0" lvl="0" marL="0" marR="0" rtl="0" algn="l">
              <a:lnSpc>
                <a:spcPct val="118998"/>
              </a:lnSpc>
              <a:spcBef>
                <a:spcPts val="0"/>
              </a:spcBef>
              <a:spcAft>
                <a:spcPts val="0"/>
              </a:spcAft>
              <a:buNone/>
            </a:pPr>
            <a:r>
              <a:t/>
            </a:r>
            <a:endParaRPr b="0" i="0" sz="3795" u="none" cap="none" strike="noStrike">
              <a:solidFill>
                <a:srgbClr val="010101"/>
              </a:solidFill>
              <a:latin typeface="Public Sans"/>
              <a:ea typeface="Public Sans"/>
              <a:cs typeface="Public Sans"/>
              <a:sym typeface="Public Sans"/>
            </a:endParaRPr>
          </a:p>
        </p:txBody>
      </p:sp>
      <p:sp>
        <p:nvSpPr>
          <p:cNvPr id="86" name="Google Shape;86;p13"/>
          <p:cNvSpPr txBox="1"/>
          <p:nvPr/>
        </p:nvSpPr>
        <p:spPr>
          <a:xfrm>
            <a:off x="1288627" y="6072784"/>
            <a:ext cx="9729372" cy="2243386"/>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b="1" i="0" lang="en-US" sz="4395" u="none" cap="none" strike="noStrike">
                <a:solidFill>
                  <a:srgbClr val="010101"/>
                </a:solidFill>
                <a:latin typeface="Public Sans"/>
                <a:ea typeface="Public Sans"/>
                <a:cs typeface="Public Sans"/>
                <a:sym typeface="Public Sans"/>
              </a:rPr>
              <a:t>Team Member-</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Ripa Rani Biswas(20201001)</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Md. Mominul Huque(20201049)</a:t>
            </a:r>
            <a:endParaRPr/>
          </a:p>
          <a:p>
            <a:pPr indent="0" lvl="0" marL="0" marR="0" rtl="0" algn="l">
              <a:lnSpc>
                <a:spcPct val="118998"/>
              </a:lnSpc>
              <a:spcBef>
                <a:spcPts val="0"/>
              </a:spcBef>
              <a:spcAft>
                <a:spcPts val="0"/>
              </a:spcAft>
              <a:buNone/>
            </a:pPr>
            <a:r>
              <a:rPr b="0" i="0" lang="en-US" sz="3495" u="none" cap="none" strike="noStrike">
                <a:solidFill>
                  <a:srgbClr val="010101"/>
                </a:solidFill>
                <a:latin typeface="Public Sans"/>
                <a:ea typeface="Public Sans"/>
                <a:cs typeface="Public Sans"/>
                <a:sym typeface="Public Sans"/>
              </a:rPr>
              <a:t>Anowar Hossen Farvez(20201059)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72" name="Shape 172"/>
        <p:cNvGrpSpPr/>
        <p:nvPr/>
      </p:nvGrpSpPr>
      <p:grpSpPr>
        <a:xfrm>
          <a:off x="0" y="0"/>
          <a:ext cx="0" cy="0"/>
          <a:chOff x="0" y="0"/>
          <a:chExt cx="0" cy="0"/>
        </a:xfrm>
      </p:grpSpPr>
      <p:sp>
        <p:nvSpPr>
          <p:cNvPr id="173" name="Google Shape;173;p22"/>
          <p:cNvSpPr txBox="1"/>
          <p:nvPr/>
        </p:nvSpPr>
        <p:spPr>
          <a:xfrm>
            <a:off x="3025033" y="1377930"/>
            <a:ext cx="11741700" cy="753600"/>
          </a:xfrm>
          <a:prstGeom prst="rect">
            <a:avLst/>
          </a:prstGeom>
          <a:noFill/>
          <a:ln>
            <a:noFill/>
          </a:ln>
        </p:spPr>
        <p:txBody>
          <a:bodyPr anchorCtr="0" anchor="t" bIns="0" lIns="0" spcFirstLastPara="1" rIns="0" wrap="square" tIns="0">
            <a:spAutoFit/>
          </a:bodyPr>
          <a:lstStyle/>
          <a:p>
            <a:pPr indent="0" lvl="0" marL="0" marR="0" rtl="0" algn="ctr">
              <a:lnSpc>
                <a:spcPct val="95999"/>
              </a:lnSpc>
              <a:spcBef>
                <a:spcPts val="0"/>
              </a:spcBef>
              <a:spcAft>
                <a:spcPts val="0"/>
              </a:spcAft>
              <a:buNone/>
            </a:pPr>
            <a:r>
              <a:rPr b="0" i="0" lang="en-US" sz="5099" u="none" cap="none" strike="noStrike">
                <a:solidFill>
                  <a:srgbClr val="010101"/>
                </a:solidFill>
                <a:latin typeface="Public Sans"/>
                <a:ea typeface="Public Sans"/>
                <a:cs typeface="Public Sans"/>
                <a:sym typeface="Public Sans"/>
              </a:rPr>
              <a:t>Technical Report Link</a:t>
            </a:r>
            <a:endParaRPr/>
          </a:p>
        </p:txBody>
      </p:sp>
      <p:sp>
        <p:nvSpPr>
          <p:cNvPr id="174" name="Google Shape;174;p22"/>
          <p:cNvSpPr txBox="1"/>
          <p:nvPr/>
        </p:nvSpPr>
        <p:spPr>
          <a:xfrm>
            <a:off x="3025033" y="5744367"/>
            <a:ext cx="11741700" cy="6354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4300" u="none" cap="none" strike="noStrike">
                <a:solidFill>
                  <a:srgbClr val="010101"/>
                </a:solidFill>
                <a:latin typeface="Public Sans"/>
                <a:ea typeface="Public Sans"/>
                <a:cs typeface="Public Sans"/>
                <a:sym typeface="Public Sans"/>
              </a:rPr>
              <a:t>Code link</a:t>
            </a:r>
            <a:endParaRPr/>
          </a:p>
        </p:txBody>
      </p:sp>
      <p:sp>
        <p:nvSpPr>
          <p:cNvPr id="175" name="Google Shape;175;p22"/>
          <p:cNvSpPr txBox="1"/>
          <p:nvPr/>
        </p:nvSpPr>
        <p:spPr>
          <a:xfrm>
            <a:off x="1162700" y="3310750"/>
            <a:ext cx="14799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latin typeface="Calibri"/>
                <a:ea typeface="Calibri"/>
                <a:cs typeface="Calibri"/>
                <a:sym typeface="Calibri"/>
                <a:hlinkClick r:id="rId3"/>
              </a:rPr>
              <a:t>https://docs.google.com/document/d/13nyQ2JuYeFDtqb9bHRX0YLM6j2OBsg7S/edit?usp=sharing</a:t>
            </a:r>
            <a:endParaRPr sz="3200">
              <a:solidFill>
                <a:schemeClr val="dk1"/>
              </a:solidFill>
              <a:latin typeface="Calibri"/>
              <a:ea typeface="Calibri"/>
              <a:cs typeface="Calibri"/>
              <a:sym typeface="Calibri"/>
            </a:endParaRPr>
          </a:p>
        </p:txBody>
      </p:sp>
      <p:sp>
        <p:nvSpPr>
          <p:cNvPr id="176" name="Google Shape;176;p22"/>
          <p:cNvSpPr txBox="1"/>
          <p:nvPr/>
        </p:nvSpPr>
        <p:spPr>
          <a:xfrm>
            <a:off x="1162700" y="6858000"/>
            <a:ext cx="14799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hlink"/>
                </a:solidFill>
                <a:latin typeface="Calibri"/>
                <a:ea typeface="Calibri"/>
                <a:cs typeface="Calibri"/>
                <a:sym typeface="Calibri"/>
                <a:hlinkClick r:id="rId4"/>
              </a:rPr>
              <a:t>https://colab.research.google.com/drive/1CzTtZOJWBlTYWGQLqezefkPAkrUHCuJL?usp=sharing</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80" name="Shape 180"/>
        <p:cNvGrpSpPr/>
        <p:nvPr/>
      </p:nvGrpSpPr>
      <p:grpSpPr>
        <a:xfrm>
          <a:off x="0" y="0"/>
          <a:ext cx="0" cy="0"/>
          <a:chOff x="0" y="0"/>
          <a:chExt cx="0" cy="0"/>
        </a:xfrm>
      </p:grpSpPr>
      <p:sp>
        <p:nvSpPr>
          <p:cNvPr id="181" name="Google Shape;181;p23"/>
          <p:cNvSpPr txBox="1"/>
          <p:nvPr/>
        </p:nvSpPr>
        <p:spPr>
          <a:xfrm>
            <a:off x="3273152" y="4213799"/>
            <a:ext cx="11741696" cy="1452744"/>
          </a:xfrm>
          <a:prstGeom prst="rect">
            <a:avLst/>
          </a:prstGeom>
          <a:noFill/>
          <a:ln>
            <a:noFill/>
          </a:ln>
        </p:spPr>
        <p:txBody>
          <a:bodyPr anchorCtr="0" anchor="t" bIns="0" lIns="0" spcFirstLastPara="1" rIns="0" wrap="square" tIns="0">
            <a:spAutoFit/>
          </a:bodyPr>
          <a:lstStyle/>
          <a:p>
            <a:pPr indent="0" lvl="0" marL="0" marR="0" rtl="0" algn="ctr">
              <a:lnSpc>
                <a:spcPct val="95999"/>
              </a:lnSpc>
              <a:spcBef>
                <a:spcPts val="0"/>
              </a:spcBef>
              <a:spcAft>
                <a:spcPts val="0"/>
              </a:spcAft>
              <a:buNone/>
            </a:pPr>
            <a:r>
              <a:rPr b="0" i="0" lang="en-US" sz="11099" u="none" cap="none" strike="noStrike">
                <a:solidFill>
                  <a:srgbClr val="010101"/>
                </a:solidFill>
                <a:latin typeface="Public Sans"/>
                <a:ea typeface="Public Sans"/>
                <a:cs typeface="Public Sans"/>
                <a:sym typeface="Public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90" name="Shape 90"/>
        <p:cNvGrpSpPr/>
        <p:nvPr/>
      </p:nvGrpSpPr>
      <p:grpSpPr>
        <a:xfrm>
          <a:off x="0" y="0"/>
          <a:ext cx="0" cy="0"/>
          <a:chOff x="0" y="0"/>
          <a:chExt cx="0" cy="0"/>
        </a:xfrm>
      </p:grpSpPr>
      <p:sp>
        <p:nvSpPr>
          <p:cNvPr id="91" name="Google Shape;91;p14"/>
          <p:cNvSpPr/>
          <p:nvPr/>
        </p:nvSpPr>
        <p:spPr>
          <a:xfrm flipH="1" rot="10800000">
            <a:off x="455605" y="7774867"/>
            <a:ext cx="1223166" cy="2069972"/>
          </a:xfrm>
          <a:custGeom>
            <a:rect b="b" l="l" r="r" t="t"/>
            <a:pathLst>
              <a:path extrusionOk="0" h="2069972" w="1223166">
                <a:moveTo>
                  <a:pt x="0" y="2069972"/>
                </a:moveTo>
                <a:lnTo>
                  <a:pt x="1223166" y="2069972"/>
                </a:lnTo>
                <a:lnTo>
                  <a:pt x="1223166" y="0"/>
                </a:lnTo>
                <a:lnTo>
                  <a:pt x="0" y="0"/>
                </a:lnTo>
                <a:lnTo>
                  <a:pt x="0" y="2069972"/>
                </a:lnTo>
                <a:close/>
              </a:path>
            </a:pathLst>
          </a:custGeom>
          <a:blipFill rotWithShape="1">
            <a:blip r:embed="rId3">
              <a:alphaModFix/>
            </a:blip>
            <a:stretch>
              <a:fillRect b="0" l="0" r="0" t="0"/>
            </a:stretch>
          </a:blipFill>
          <a:ln>
            <a:noFill/>
          </a:ln>
        </p:spPr>
      </p:sp>
      <p:sp>
        <p:nvSpPr>
          <p:cNvPr id="92" name="Google Shape;92;p14"/>
          <p:cNvSpPr/>
          <p:nvPr/>
        </p:nvSpPr>
        <p:spPr>
          <a:xfrm flipH="1">
            <a:off x="16609617" y="462248"/>
            <a:ext cx="1223166" cy="2069972"/>
          </a:xfrm>
          <a:custGeom>
            <a:rect b="b" l="l" r="r" t="t"/>
            <a:pathLst>
              <a:path extrusionOk="0" h="2069972" w="1223166">
                <a:moveTo>
                  <a:pt x="1223166" y="0"/>
                </a:moveTo>
                <a:lnTo>
                  <a:pt x="0" y="0"/>
                </a:lnTo>
                <a:lnTo>
                  <a:pt x="0" y="2069973"/>
                </a:lnTo>
                <a:lnTo>
                  <a:pt x="1223166" y="2069973"/>
                </a:lnTo>
                <a:lnTo>
                  <a:pt x="1223166" y="0"/>
                </a:lnTo>
                <a:close/>
              </a:path>
            </a:pathLst>
          </a:custGeom>
          <a:blipFill rotWithShape="1">
            <a:blip r:embed="rId3">
              <a:alphaModFix/>
            </a:blip>
            <a:stretch>
              <a:fillRect b="0" l="0" r="0" t="0"/>
            </a:stretch>
          </a:blipFill>
          <a:ln>
            <a:noFill/>
          </a:ln>
        </p:spPr>
      </p:sp>
      <p:grpSp>
        <p:nvGrpSpPr>
          <p:cNvPr id="93" name="Google Shape;93;p14"/>
          <p:cNvGrpSpPr/>
          <p:nvPr/>
        </p:nvGrpSpPr>
        <p:grpSpPr>
          <a:xfrm>
            <a:off x="2596531" y="2607853"/>
            <a:ext cx="12585536" cy="6299300"/>
            <a:chOff x="0" y="0"/>
            <a:chExt cx="16780715" cy="8399067"/>
          </a:xfrm>
        </p:grpSpPr>
        <p:grpSp>
          <p:nvGrpSpPr>
            <p:cNvPr id="94" name="Google Shape;94;p14"/>
            <p:cNvGrpSpPr/>
            <p:nvPr/>
          </p:nvGrpSpPr>
          <p:grpSpPr>
            <a:xfrm>
              <a:off x="513291" y="149116"/>
              <a:ext cx="7134871" cy="2495645"/>
              <a:chOff x="0" y="-38100"/>
              <a:chExt cx="1409357" cy="492967"/>
            </a:xfrm>
          </p:grpSpPr>
          <p:sp>
            <p:nvSpPr>
              <p:cNvPr id="95" name="Google Shape;95;p14"/>
              <p:cNvSpPr/>
              <p:nvPr/>
            </p:nvSpPr>
            <p:spPr>
              <a:xfrm>
                <a:off x="0" y="0"/>
                <a:ext cx="1409357" cy="454867"/>
              </a:xfrm>
              <a:custGeom>
                <a:rect b="b" l="l" r="r" t="t"/>
                <a:pathLst>
                  <a:path extrusionOk="0" h="454867" w="1409357">
                    <a:moveTo>
                      <a:pt x="43528" y="0"/>
                    </a:moveTo>
                    <a:lnTo>
                      <a:pt x="1365829" y="0"/>
                    </a:lnTo>
                    <a:cubicBezTo>
                      <a:pt x="1389869" y="0"/>
                      <a:pt x="1409357" y="19488"/>
                      <a:pt x="1409357" y="43528"/>
                    </a:cubicBezTo>
                    <a:lnTo>
                      <a:pt x="1409357" y="411339"/>
                    </a:lnTo>
                    <a:cubicBezTo>
                      <a:pt x="1409357" y="422884"/>
                      <a:pt x="1404771" y="433955"/>
                      <a:pt x="1396608" y="442118"/>
                    </a:cubicBezTo>
                    <a:cubicBezTo>
                      <a:pt x="1388445" y="450281"/>
                      <a:pt x="1377374" y="454867"/>
                      <a:pt x="1365829" y="454867"/>
                    </a:cubicBezTo>
                    <a:lnTo>
                      <a:pt x="43528" y="454867"/>
                    </a:lnTo>
                    <a:cubicBezTo>
                      <a:pt x="19488" y="454867"/>
                      <a:pt x="0" y="435379"/>
                      <a:pt x="0" y="411339"/>
                    </a:cubicBezTo>
                    <a:lnTo>
                      <a:pt x="0" y="43528"/>
                    </a:lnTo>
                    <a:cubicBezTo>
                      <a:pt x="0" y="31983"/>
                      <a:pt x="4586" y="20912"/>
                      <a:pt x="12749" y="12749"/>
                    </a:cubicBezTo>
                    <a:cubicBezTo>
                      <a:pt x="20912" y="4586"/>
                      <a:pt x="31983" y="0"/>
                      <a:pt x="43528"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4"/>
            <p:cNvSpPr/>
            <p:nvPr/>
          </p:nvSpPr>
          <p:spPr>
            <a:xfrm>
              <a:off x="0" y="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98" name="Google Shape;98;p14"/>
            <p:cNvSpPr txBox="1"/>
            <p:nvPr/>
          </p:nvSpPr>
          <p:spPr>
            <a:xfrm>
              <a:off x="209359" y="199450"/>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lang="en-US" sz="3880">
                  <a:solidFill>
                    <a:srgbClr val="010101"/>
                  </a:solidFill>
                </a:rPr>
                <a:t>1</a:t>
              </a:r>
              <a:endParaRPr/>
            </a:p>
          </p:txBody>
        </p:sp>
        <p:grpSp>
          <p:nvGrpSpPr>
            <p:cNvPr id="99" name="Google Shape;99;p14"/>
            <p:cNvGrpSpPr/>
            <p:nvPr/>
          </p:nvGrpSpPr>
          <p:grpSpPr>
            <a:xfrm>
              <a:off x="513291" y="3212212"/>
              <a:ext cx="7134871" cy="2495645"/>
              <a:chOff x="0" y="-38100"/>
              <a:chExt cx="1409357" cy="492967"/>
            </a:xfrm>
          </p:grpSpPr>
          <p:sp>
            <p:nvSpPr>
              <p:cNvPr id="100" name="Google Shape;100;p14"/>
              <p:cNvSpPr/>
              <p:nvPr/>
            </p:nvSpPr>
            <p:spPr>
              <a:xfrm>
                <a:off x="0" y="0"/>
                <a:ext cx="1409357" cy="454867"/>
              </a:xfrm>
              <a:custGeom>
                <a:rect b="b" l="l" r="r" t="t"/>
                <a:pathLst>
                  <a:path extrusionOk="0" h="454867" w="1409357">
                    <a:moveTo>
                      <a:pt x="30135" y="0"/>
                    </a:moveTo>
                    <a:lnTo>
                      <a:pt x="1379223" y="0"/>
                    </a:lnTo>
                    <a:cubicBezTo>
                      <a:pt x="1395865" y="0"/>
                      <a:pt x="1409357" y="13492"/>
                      <a:pt x="1409357" y="30135"/>
                    </a:cubicBezTo>
                    <a:lnTo>
                      <a:pt x="1409357" y="424732"/>
                    </a:lnTo>
                    <a:cubicBezTo>
                      <a:pt x="1409357" y="441375"/>
                      <a:pt x="1395865" y="454867"/>
                      <a:pt x="1379223" y="454867"/>
                    </a:cubicBezTo>
                    <a:lnTo>
                      <a:pt x="30135" y="454867"/>
                    </a:lnTo>
                    <a:cubicBezTo>
                      <a:pt x="13492" y="454867"/>
                      <a:pt x="0" y="441375"/>
                      <a:pt x="0" y="424732"/>
                    </a:cubicBezTo>
                    <a:lnTo>
                      <a:pt x="0" y="30135"/>
                    </a:lnTo>
                    <a:cubicBezTo>
                      <a:pt x="0" y="13492"/>
                      <a:pt x="13492" y="0"/>
                      <a:pt x="30135" y="0"/>
                    </a:cubicBezTo>
                    <a:close/>
                  </a:path>
                </a:pathLst>
              </a:custGeom>
              <a:solidFill>
                <a:srgbClr val="E6E4EF">
                  <a:alpha val="49803"/>
                </a:srgbClr>
              </a:solidFill>
              <a:ln cap="rnd" cmpd="sng" w="28575">
                <a:solidFill>
                  <a:srgbClr val="272665">
                    <a:alpha val="4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4"/>
            <p:cNvGrpSpPr/>
            <p:nvPr/>
          </p:nvGrpSpPr>
          <p:grpSpPr>
            <a:xfrm>
              <a:off x="9645626" y="149116"/>
              <a:ext cx="7135089" cy="2495645"/>
              <a:chOff x="0" y="-38100"/>
              <a:chExt cx="1409400" cy="492967"/>
            </a:xfrm>
          </p:grpSpPr>
          <p:sp>
            <p:nvSpPr>
              <p:cNvPr id="103" name="Google Shape;103;p14"/>
              <p:cNvSpPr/>
              <p:nvPr/>
            </p:nvSpPr>
            <p:spPr>
              <a:xfrm>
                <a:off x="0" y="0"/>
                <a:ext cx="1409357" cy="454867"/>
              </a:xfrm>
              <a:custGeom>
                <a:rect b="b" l="l" r="r" t="t"/>
                <a:pathLst>
                  <a:path extrusionOk="0" h="454867" w="1409357">
                    <a:moveTo>
                      <a:pt x="30135" y="0"/>
                    </a:moveTo>
                    <a:lnTo>
                      <a:pt x="1379223" y="0"/>
                    </a:lnTo>
                    <a:cubicBezTo>
                      <a:pt x="1395865" y="0"/>
                      <a:pt x="1409357" y="13492"/>
                      <a:pt x="1409357" y="30135"/>
                    </a:cubicBezTo>
                    <a:lnTo>
                      <a:pt x="1409357" y="424732"/>
                    </a:lnTo>
                    <a:cubicBezTo>
                      <a:pt x="1409357" y="441375"/>
                      <a:pt x="1395865" y="454867"/>
                      <a:pt x="1379223" y="454867"/>
                    </a:cubicBezTo>
                    <a:lnTo>
                      <a:pt x="30135" y="454867"/>
                    </a:lnTo>
                    <a:cubicBezTo>
                      <a:pt x="13492" y="454867"/>
                      <a:pt x="0" y="441375"/>
                      <a:pt x="0" y="424732"/>
                    </a:cubicBezTo>
                    <a:lnTo>
                      <a:pt x="0" y="30135"/>
                    </a:lnTo>
                    <a:cubicBezTo>
                      <a:pt x="0" y="13492"/>
                      <a:pt x="13492" y="0"/>
                      <a:pt x="30135" y="0"/>
                    </a:cubicBezTo>
                    <a:close/>
                  </a:path>
                </a:pathLst>
              </a:custGeom>
              <a:solidFill>
                <a:srgbClr val="E6E4EF">
                  <a:alpha val="49803"/>
                </a:srgbClr>
              </a:solidFill>
              <a:ln cap="rnd" cmpd="sng" w="28575">
                <a:solidFill>
                  <a:srgbClr val="272665">
                    <a:alpha val="4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0" y="-38100"/>
                <a:ext cx="1409400" cy="492900"/>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14"/>
            <p:cNvSpPr/>
            <p:nvPr/>
          </p:nvSpPr>
          <p:spPr>
            <a:xfrm>
              <a:off x="0" y="3000409"/>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06" name="Google Shape;106;p14"/>
            <p:cNvSpPr txBox="1"/>
            <p:nvPr/>
          </p:nvSpPr>
          <p:spPr>
            <a:xfrm>
              <a:off x="209359" y="319985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lang="en-US" sz="3880">
                  <a:solidFill>
                    <a:srgbClr val="010101"/>
                  </a:solidFill>
                </a:rPr>
                <a:t>3</a:t>
              </a:r>
              <a:endParaRPr/>
            </a:p>
          </p:txBody>
        </p:sp>
        <p:sp>
          <p:nvSpPr>
            <p:cNvPr id="107" name="Google Shape;107;p14"/>
            <p:cNvSpPr/>
            <p:nvPr/>
          </p:nvSpPr>
          <p:spPr>
            <a:xfrm>
              <a:off x="9239257" y="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08" name="Google Shape;108;p14"/>
            <p:cNvSpPr txBox="1"/>
            <p:nvPr/>
          </p:nvSpPr>
          <p:spPr>
            <a:xfrm>
              <a:off x="9448616" y="199450"/>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lang="en-US" sz="3880">
                  <a:solidFill>
                    <a:srgbClr val="010101"/>
                  </a:solidFill>
                </a:rPr>
                <a:t>2</a:t>
              </a:r>
              <a:endParaRPr/>
            </a:p>
          </p:txBody>
        </p:sp>
        <p:grpSp>
          <p:nvGrpSpPr>
            <p:cNvPr id="109" name="Google Shape;109;p14"/>
            <p:cNvGrpSpPr/>
            <p:nvPr/>
          </p:nvGrpSpPr>
          <p:grpSpPr>
            <a:xfrm>
              <a:off x="9645626" y="3212212"/>
              <a:ext cx="7134871" cy="2495645"/>
              <a:chOff x="0" y="-38100"/>
              <a:chExt cx="1409357" cy="492967"/>
            </a:xfrm>
          </p:grpSpPr>
          <p:sp>
            <p:nvSpPr>
              <p:cNvPr id="110" name="Google Shape;110;p14"/>
              <p:cNvSpPr/>
              <p:nvPr/>
            </p:nvSpPr>
            <p:spPr>
              <a:xfrm>
                <a:off x="0" y="0"/>
                <a:ext cx="1409357" cy="454867"/>
              </a:xfrm>
              <a:custGeom>
                <a:rect b="b" l="l" r="r" t="t"/>
                <a:pathLst>
                  <a:path extrusionOk="0" h="454867" w="1409357">
                    <a:moveTo>
                      <a:pt x="39063" y="0"/>
                    </a:moveTo>
                    <a:lnTo>
                      <a:pt x="1370294" y="0"/>
                    </a:lnTo>
                    <a:cubicBezTo>
                      <a:pt x="1380654" y="0"/>
                      <a:pt x="1390590" y="4116"/>
                      <a:pt x="1397916" y="11441"/>
                    </a:cubicBezTo>
                    <a:cubicBezTo>
                      <a:pt x="1405242" y="18767"/>
                      <a:pt x="1409357" y="28703"/>
                      <a:pt x="1409357" y="39063"/>
                    </a:cubicBezTo>
                    <a:lnTo>
                      <a:pt x="1409357" y="415804"/>
                    </a:lnTo>
                    <a:cubicBezTo>
                      <a:pt x="1409357" y="426164"/>
                      <a:pt x="1405242" y="436100"/>
                      <a:pt x="1397916" y="443426"/>
                    </a:cubicBezTo>
                    <a:cubicBezTo>
                      <a:pt x="1390590" y="450751"/>
                      <a:pt x="1380654" y="454867"/>
                      <a:pt x="1370294" y="454867"/>
                    </a:cubicBezTo>
                    <a:lnTo>
                      <a:pt x="39063" y="454867"/>
                    </a:lnTo>
                    <a:cubicBezTo>
                      <a:pt x="28703" y="454867"/>
                      <a:pt x="18767" y="450751"/>
                      <a:pt x="11441" y="443426"/>
                    </a:cubicBezTo>
                    <a:cubicBezTo>
                      <a:pt x="4116" y="436100"/>
                      <a:pt x="0" y="426164"/>
                      <a:pt x="0" y="415804"/>
                    </a:cubicBezTo>
                    <a:lnTo>
                      <a:pt x="0" y="39063"/>
                    </a:lnTo>
                    <a:cubicBezTo>
                      <a:pt x="0" y="28703"/>
                      <a:pt x="4116" y="18767"/>
                      <a:pt x="11441" y="11441"/>
                    </a:cubicBezTo>
                    <a:cubicBezTo>
                      <a:pt x="18767" y="4116"/>
                      <a:pt x="28703" y="0"/>
                      <a:pt x="39063"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14"/>
            <p:cNvSpPr/>
            <p:nvPr/>
          </p:nvSpPr>
          <p:spPr>
            <a:xfrm>
              <a:off x="9239257" y="3000409"/>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13" name="Google Shape;113;p14"/>
            <p:cNvSpPr txBox="1"/>
            <p:nvPr/>
          </p:nvSpPr>
          <p:spPr>
            <a:xfrm>
              <a:off x="9448616" y="319985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b="0" i="0" lang="en-US" sz="3880" u="none" cap="none" strike="noStrike">
                  <a:solidFill>
                    <a:srgbClr val="010101"/>
                  </a:solidFill>
                  <a:latin typeface="Arial"/>
                  <a:ea typeface="Arial"/>
                  <a:cs typeface="Arial"/>
                  <a:sym typeface="Arial"/>
                </a:rPr>
                <a:t>4</a:t>
              </a:r>
              <a:endParaRPr/>
            </a:p>
          </p:txBody>
        </p:sp>
        <p:sp>
          <p:nvSpPr>
            <p:cNvPr id="114" name="Google Shape;114;p14"/>
            <p:cNvSpPr txBox="1"/>
            <p:nvPr/>
          </p:nvSpPr>
          <p:spPr>
            <a:xfrm>
              <a:off x="10186049" y="4152240"/>
              <a:ext cx="6054000" cy="6156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Clr>
                  <a:schemeClr val="dk1"/>
                </a:buClr>
                <a:buFont typeface="Arial"/>
                <a:buNone/>
              </a:pPr>
              <a:r>
                <a:rPr lang="en-US" sz="2999">
                  <a:solidFill>
                    <a:srgbClr val="010101"/>
                  </a:solidFill>
                </a:rPr>
                <a:t>Conclusion</a:t>
              </a:r>
              <a:endParaRPr/>
            </a:p>
          </p:txBody>
        </p:sp>
        <p:sp>
          <p:nvSpPr>
            <p:cNvPr id="115" name="Google Shape;115;p14"/>
            <p:cNvSpPr txBox="1"/>
            <p:nvPr/>
          </p:nvSpPr>
          <p:spPr>
            <a:xfrm>
              <a:off x="10186047" y="1154836"/>
              <a:ext cx="6054000" cy="677100"/>
            </a:xfrm>
            <a:prstGeom prst="rect">
              <a:avLst/>
            </a:prstGeom>
            <a:noFill/>
            <a:ln>
              <a:noFill/>
            </a:ln>
          </p:spPr>
          <p:txBody>
            <a:bodyPr anchorCtr="0" anchor="t" bIns="0" lIns="0" spcFirstLastPara="1" rIns="0" wrap="square" tIns="0">
              <a:spAutoFit/>
            </a:bodyPr>
            <a:lstStyle/>
            <a:p>
              <a:pPr indent="0" lvl="0" marL="0" marR="0" rtl="0" algn="ctr">
                <a:lnSpc>
                  <a:spcPct val="198029"/>
                </a:lnSpc>
                <a:spcBef>
                  <a:spcPts val="0"/>
                </a:spcBef>
                <a:spcAft>
                  <a:spcPts val="0"/>
                </a:spcAft>
                <a:buNone/>
              </a:pPr>
              <a:r>
                <a:rPr b="0" i="0" lang="en-US" sz="3299" u="none" cap="none" strike="noStrike">
                  <a:solidFill>
                    <a:srgbClr val="010101"/>
                  </a:solidFill>
                  <a:latin typeface="Arial"/>
                  <a:ea typeface="Arial"/>
                  <a:cs typeface="Arial"/>
                  <a:sym typeface="Arial"/>
                </a:rPr>
                <a:t>Introduction</a:t>
              </a:r>
              <a:endParaRPr/>
            </a:p>
          </p:txBody>
        </p:sp>
        <p:sp>
          <p:nvSpPr>
            <p:cNvPr id="116" name="Google Shape;116;p14"/>
            <p:cNvSpPr txBox="1"/>
            <p:nvPr/>
          </p:nvSpPr>
          <p:spPr>
            <a:xfrm>
              <a:off x="1053737" y="4152228"/>
              <a:ext cx="6054000" cy="6156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None/>
              </a:pPr>
              <a:r>
                <a:rPr lang="en-US" sz="2999">
                  <a:solidFill>
                    <a:srgbClr val="010101"/>
                  </a:solidFill>
                </a:rPr>
                <a:t>Sample Input Output</a:t>
              </a:r>
              <a:endParaRPr sz="3499">
                <a:solidFill>
                  <a:srgbClr val="010101"/>
                </a:solidFill>
              </a:endParaRPr>
            </a:p>
          </p:txBody>
        </p:sp>
        <p:sp>
          <p:nvSpPr>
            <p:cNvPr id="117" name="Google Shape;117;p14"/>
            <p:cNvSpPr txBox="1"/>
            <p:nvPr/>
          </p:nvSpPr>
          <p:spPr>
            <a:xfrm>
              <a:off x="1111492" y="1094864"/>
              <a:ext cx="5938500" cy="2037600"/>
            </a:xfrm>
            <a:prstGeom prst="rect">
              <a:avLst/>
            </a:prstGeom>
            <a:noFill/>
            <a:ln>
              <a:noFill/>
            </a:ln>
          </p:spPr>
          <p:txBody>
            <a:bodyPr anchorCtr="0" anchor="t" bIns="0" lIns="0" spcFirstLastPara="1" rIns="0" wrap="square" tIns="0">
              <a:spAutoFit/>
            </a:bodyPr>
            <a:lstStyle/>
            <a:p>
              <a:pPr indent="0" lvl="0" marL="0" rtl="0" algn="ctr">
                <a:lnSpc>
                  <a:spcPct val="198028"/>
                </a:lnSpc>
                <a:spcBef>
                  <a:spcPts val="0"/>
                </a:spcBef>
                <a:spcAft>
                  <a:spcPts val="0"/>
                </a:spcAft>
                <a:buClr>
                  <a:schemeClr val="dk1"/>
                </a:buClr>
                <a:buFont typeface="Arial"/>
                <a:buNone/>
              </a:pPr>
              <a:r>
                <a:rPr lang="en-US" sz="3499">
                  <a:solidFill>
                    <a:srgbClr val="010101"/>
                  </a:solidFill>
                </a:rPr>
                <a:t>Problem Statement</a:t>
              </a:r>
              <a:endParaRPr>
                <a:solidFill>
                  <a:schemeClr val="dk1"/>
                </a:solidFill>
              </a:endParaRPr>
            </a:p>
            <a:p>
              <a:pPr indent="0" lvl="0" marL="0" marR="0" rtl="0" algn="ctr">
                <a:lnSpc>
                  <a:spcPct val="198032"/>
                </a:lnSpc>
                <a:spcBef>
                  <a:spcPts val="0"/>
                </a:spcBef>
                <a:spcAft>
                  <a:spcPts val="0"/>
                </a:spcAft>
                <a:buNone/>
              </a:pPr>
              <a:r>
                <a:t/>
              </a:r>
              <a:endParaRPr sz="2999">
                <a:solidFill>
                  <a:srgbClr val="010101"/>
                </a:solidFill>
              </a:endParaRPr>
            </a:p>
          </p:txBody>
        </p:sp>
        <p:grpSp>
          <p:nvGrpSpPr>
            <p:cNvPr id="118" name="Google Shape;118;p14"/>
            <p:cNvGrpSpPr/>
            <p:nvPr/>
          </p:nvGrpSpPr>
          <p:grpSpPr>
            <a:xfrm>
              <a:off x="5419099" y="5903422"/>
              <a:ext cx="7134871" cy="2495645"/>
              <a:chOff x="0" y="-38100"/>
              <a:chExt cx="1409357" cy="492967"/>
            </a:xfrm>
          </p:grpSpPr>
          <p:sp>
            <p:nvSpPr>
              <p:cNvPr id="119" name="Google Shape;119;p14"/>
              <p:cNvSpPr/>
              <p:nvPr/>
            </p:nvSpPr>
            <p:spPr>
              <a:xfrm>
                <a:off x="0" y="0"/>
                <a:ext cx="1409357" cy="454867"/>
              </a:xfrm>
              <a:custGeom>
                <a:rect b="b" l="l" r="r" t="t"/>
                <a:pathLst>
                  <a:path extrusionOk="0" h="454867" w="1409357">
                    <a:moveTo>
                      <a:pt x="39063" y="0"/>
                    </a:moveTo>
                    <a:lnTo>
                      <a:pt x="1370294" y="0"/>
                    </a:lnTo>
                    <a:cubicBezTo>
                      <a:pt x="1380654" y="0"/>
                      <a:pt x="1390590" y="4116"/>
                      <a:pt x="1397916" y="11441"/>
                    </a:cubicBezTo>
                    <a:cubicBezTo>
                      <a:pt x="1405242" y="18767"/>
                      <a:pt x="1409357" y="28703"/>
                      <a:pt x="1409357" y="39063"/>
                    </a:cubicBezTo>
                    <a:lnTo>
                      <a:pt x="1409357" y="415804"/>
                    </a:lnTo>
                    <a:cubicBezTo>
                      <a:pt x="1409357" y="426164"/>
                      <a:pt x="1405242" y="436100"/>
                      <a:pt x="1397916" y="443426"/>
                    </a:cubicBezTo>
                    <a:cubicBezTo>
                      <a:pt x="1390590" y="450751"/>
                      <a:pt x="1380654" y="454867"/>
                      <a:pt x="1370294" y="454867"/>
                    </a:cubicBezTo>
                    <a:lnTo>
                      <a:pt x="39063" y="454867"/>
                    </a:lnTo>
                    <a:cubicBezTo>
                      <a:pt x="28703" y="454867"/>
                      <a:pt x="18767" y="450751"/>
                      <a:pt x="11441" y="443426"/>
                    </a:cubicBezTo>
                    <a:cubicBezTo>
                      <a:pt x="4116" y="436100"/>
                      <a:pt x="0" y="426164"/>
                      <a:pt x="0" y="415804"/>
                    </a:cubicBezTo>
                    <a:lnTo>
                      <a:pt x="0" y="39063"/>
                    </a:lnTo>
                    <a:cubicBezTo>
                      <a:pt x="0" y="28703"/>
                      <a:pt x="4116" y="18767"/>
                      <a:pt x="11441" y="11441"/>
                    </a:cubicBezTo>
                    <a:cubicBezTo>
                      <a:pt x="18767" y="4116"/>
                      <a:pt x="28703" y="0"/>
                      <a:pt x="39063" y="0"/>
                    </a:cubicBezTo>
                    <a:close/>
                  </a:path>
                </a:pathLst>
              </a:custGeom>
              <a:solidFill>
                <a:srgbClr val="E6E4EF"/>
              </a:solidFill>
              <a:ln cap="rnd" cmpd="sng" w="38100">
                <a:solidFill>
                  <a:srgbClr val="2726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txBox="1"/>
              <p:nvPr/>
            </p:nvSpPr>
            <p:spPr>
              <a:xfrm>
                <a:off x="0" y="-38100"/>
                <a:ext cx="1409357" cy="492967"/>
              </a:xfrm>
              <a:prstGeom prst="rect">
                <a:avLst/>
              </a:prstGeom>
              <a:noFill/>
              <a:ln>
                <a:noFill/>
              </a:ln>
            </p:spPr>
            <p:txBody>
              <a:bodyPr anchorCtr="0" anchor="ctr" bIns="65850" lIns="65850" spcFirstLastPara="1" rIns="65850" wrap="square" tIns="658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14"/>
            <p:cNvSpPr/>
            <p:nvPr/>
          </p:nvSpPr>
          <p:spPr>
            <a:xfrm>
              <a:off x="5012730" y="5691620"/>
              <a:ext cx="1026582" cy="981786"/>
            </a:xfrm>
            <a:custGeom>
              <a:rect b="b" l="l" r="r" t="t"/>
              <a:pathLst>
                <a:path extrusionOk="0" h="981786" w="1026582">
                  <a:moveTo>
                    <a:pt x="0" y="0"/>
                  </a:moveTo>
                  <a:lnTo>
                    <a:pt x="1026582" y="0"/>
                  </a:lnTo>
                  <a:lnTo>
                    <a:pt x="1026582" y="981786"/>
                  </a:lnTo>
                  <a:lnTo>
                    <a:pt x="0" y="981786"/>
                  </a:lnTo>
                  <a:lnTo>
                    <a:pt x="0" y="0"/>
                  </a:lnTo>
                  <a:close/>
                </a:path>
              </a:pathLst>
            </a:custGeom>
            <a:blipFill rotWithShape="1">
              <a:blip r:embed="rId4">
                <a:alphaModFix/>
              </a:blip>
              <a:stretch>
                <a:fillRect b="0" l="0" r="0" t="0"/>
              </a:stretch>
            </a:blipFill>
            <a:ln>
              <a:noFill/>
            </a:ln>
          </p:spPr>
        </p:sp>
        <p:sp>
          <p:nvSpPr>
            <p:cNvPr id="122" name="Google Shape;122;p14"/>
            <p:cNvSpPr txBox="1"/>
            <p:nvPr/>
          </p:nvSpPr>
          <p:spPr>
            <a:xfrm>
              <a:off x="5222089" y="5891069"/>
              <a:ext cx="606000" cy="796200"/>
            </a:xfrm>
            <a:prstGeom prst="rect">
              <a:avLst/>
            </a:prstGeom>
            <a:noFill/>
            <a:ln>
              <a:noFill/>
            </a:ln>
          </p:spPr>
          <p:txBody>
            <a:bodyPr anchorCtr="0" anchor="t" bIns="0" lIns="0" spcFirstLastPara="1" rIns="0" wrap="square" tIns="0">
              <a:spAutoFit/>
            </a:bodyPr>
            <a:lstStyle/>
            <a:p>
              <a:pPr indent="0" lvl="0" marL="0" marR="0" rtl="0" algn="ctr">
                <a:lnSpc>
                  <a:spcPct val="118015"/>
                </a:lnSpc>
                <a:spcBef>
                  <a:spcPts val="0"/>
                </a:spcBef>
                <a:spcAft>
                  <a:spcPts val="0"/>
                </a:spcAft>
                <a:buNone/>
              </a:pPr>
              <a:r>
                <a:rPr lang="en-US" sz="3880">
                  <a:solidFill>
                    <a:srgbClr val="010101"/>
                  </a:solidFill>
                </a:rPr>
                <a:t>5</a:t>
              </a:r>
              <a:endParaRPr/>
            </a:p>
          </p:txBody>
        </p:sp>
        <p:sp>
          <p:nvSpPr>
            <p:cNvPr id="123" name="Google Shape;123;p14"/>
            <p:cNvSpPr txBox="1"/>
            <p:nvPr/>
          </p:nvSpPr>
          <p:spPr>
            <a:xfrm>
              <a:off x="5959522" y="6687250"/>
              <a:ext cx="6054000" cy="1506300"/>
            </a:xfrm>
            <a:prstGeom prst="rect">
              <a:avLst/>
            </a:prstGeom>
            <a:noFill/>
            <a:ln>
              <a:noFill/>
            </a:ln>
          </p:spPr>
          <p:txBody>
            <a:bodyPr anchorCtr="0" anchor="t" bIns="0" lIns="0" spcFirstLastPara="1" rIns="0" wrap="square" tIns="0">
              <a:spAutoFit/>
            </a:bodyPr>
            <a:lstStyle/>
            <a:p>
              <a:pPr indent="0" lvl="0" marL="0" rtl="0" algn="ctr">
                <a:lnSpc>
                  <a:spcPct val="198032"/>
                </a:lnSpc>
                <a:spcBef>
                  <a:spcPts val="0"/>
                </a:spcBef>
                <a:spcAft>
                  <a:spcPts val="0"/>
                </a:spcAft>
                <a:buClr>
                  <a:schemeClr val="dk1"/>
                </a:buClr>
                <a:buFont typeface="Arial"/>
                <a:buNone/>
              </a:pPr>
              <a:r>
                <a:rPr lang="en-US" sz="2999">
                  <a:solidFill>
                    <a:srgbClr val="010101"/>
                  </a:solidFill>
                </a:rPr>
                <a:t>Technical Report &amp; Code</a:t>
              </a:r>
              <a:endParaRPr sz="2999">
                <a:solidFill>
                  <a:srgbClr val="010101"/>
                </a:solidFill>
              </a:endParaRPr>
            </a:p>
            <a:p>
              <a:pPr indent="0" lvl="0" marL="0" marR="0" rtl="0" algn="ctr">
                <a:lnSpc>
                  <a:spcPct val="198032"/>
                </a:lnSpc>
                <a:spcBef>
                  <a:spcPts val="0"/>
                </a:spcBef>
                <a:spcAft>
                  <a:spcPts val="0"/>
                </a:spcAft>
                <a:buNone/>
              </a:pPr>
              <a:r>
                <a:t/>
              </a:r>
              <a:endParaRPr/>
            </a:p>
          </p:txBody>
        </p:sp>
      </p:grpSp>
      <p:sp>
        <p:nvSpPr>
          <p:cNvPr id="124" name="Google Shape;124;p14"/>
          <p:cNvSpPr txBox="1"/>
          <p:nvPr/>
        </p:nvSpPr>
        <p:spPr>
          <a:xfrm>
            <a:off x="2247796" y="1214544"/>
            <a:ext cx="12699300" cy="746100"/>
          </a:xfrm>
          <a:prstGeom prst="rect">
            <a:avLst/>
          </a:prstGeom>
          <a:noFill/>
          <a:ln>
            <a:noFill/>
          </a:ln>
        </p:spPr>
        <p:txBody>
          <a:bodyPr anchorCtr="0" anchor="t" bIns="0" lIns="0" spcFirstLastPara="1" rIns="0" wrap="square" tIns="0">
            <a:spAutoFit/>
          </a:bodyPr>
          <a:lstStyle/>
          <a:p>
            <a:pPr indent="0" lvl="0" marL="0" marR="0" rtl="0" algn="ctr">
              <a:lnSpc>
                <a:spcPct val="117999"/>
              </a:lnSpc>
              <a:spcBef>
                <a:spcPts val="0"/>
              </a:spcBef>
              <a:spcAft>
                <a:spcPts val="0"/>
              </a:spcAft>
              <a:buNone/>
            </a:pPr>
            <a:r>
              <a:rPr b="0" i="0" lang="en-US" sz="5000" u="none" cap="none" strike="noStrike">
                <a:solidFill>
                  <a:srgbClr val="010101"/>
                </a:solidFill>
                <a:latin typeface="Arial"/>
                <a:ea typeface="Arial"/>
                <a:cs typeface="Arial"/>
                <a:sym typeface="Arial"/>
              </a:rPr>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28" name="Shape 128"/>
        <p:cNvGrpSpPr/>
        <p:nvPr/>
      </p:nvGrpSpPr>
      <p:grpSpPr>
        <a:xfrm>
          <a:off x="0" y="0"/>
          <a:ext cx="0" cy="0"/>
          <a:chOff x="0" y="0"/>
          <a:chExt cx="0" cy="0"/>
        </a:xfrm>
      </p:grpSpPr>
      <p:sp>
        <p:nvSpPr>
          <p:cNvPr id="129" name="Google Shape;129;p15"/>
          <p:cNvSpPr txBox="1"/>
          <p:nvPr/>
        </p:nvSpPr>
        <p:spPr>
          <a:xfrm>
            <a:off x="3273152" y="1938692"/>
            <a:ext cx="11741696" cy="1232538"/>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9500" u="none" cap="none" strike="noStrike">
                <a:solidFill>
                  <a:srgbClr val="010101"/>
                </a:solidFill>
                <a:latin typeface="Public Sans"/>
                <a:ea typeface="Public Sans"/>
                <a:cs typeface="Public Sans"/>
                <a:sym typeface="Public Sans"/>
              </a:rPr>
              <a:t>Problem Statement</a:t>
            </a:r>
            <a:endParaRPr/>
          </a:p>
        </p:txBody>
      </p:sp>
      <p:sp>
        <p:nvSpPr>
          <p:cNvPr id="130" name="Google Shape;130;p15"/>
          <p:cNvSpPr txBox="1"/>
          <p:nvPr/>
        </p:nvSpPr>
        <p:spPr>
          <a:xfrm>
            <a:off x="1571850" y="3736975"/>
            <a:ext cx="15220500" cy="3046800"/>
          </a:xfrm>
          <a:prstGeom prst="rect">
            <a:avLst/>
          </a:prstGeom>
          <a:noFill/>
          <a:ln>
            <a:noFill/>
          </a:ln>
        </p:spPr>
        <p:txBody>
          <a:bodyPr anchorCtr="0" anchor="t" bIns="0" lIns="0" spcFirstLastPara="1" rIns="0" wrap="square" tIns="0">
            <a:spAutoFit/>
          </a:bodyPr>
          <a:lstStyle/>
          <a:p>
            <a:pPr indent="0" lvl="0" marL="0" rtl="0" algn="just">
              <a:lnSpc>
                <a:spcPct val="140013"/>
              </a:lnSpc>
              <a:spcBef>
                <a:spcPts val="0"/>
              </a:spcBef>
              <a:spcAft>
                <a:spcPts val="0"/>
              </a:spcAft>
              <a:buSzPts val="1100"/>
              <a:buNone/>
            </a:pPr>
            <a:r>
              <a:rPr lang="en-US" sz="2999">
                <a:solidFill>
                  <a:srgbClr val="010101"/>
                </a:solidFill>
                <a:latin typeface="Public Sans"/>
                <a:ea typeface="Public Sans"/>
                <a:cs typeface="Public Sans"/>
                <a:sym typeface="Public Sans"/>
              </a:rPr>
              <a:t>The objective of this assignment is to implement the classic game of Tic Tac Toe as an adversarial search problem and develop an AI player using the minimax algorithm with alpha-beta pruning.</a:t>
            </a:r>
            <a:endParaRPr sz="2999">
              <a:solidFill>
                <a:srgbClr val="010101"/>
              </a:solidFill>
              <a:latin typeface="Public Sans"/>
              <a:ea typeface="Public Sans"/>
              <a:cs typeface="Public Sans"/>
              <a:sym typeface="Public Sans"/>
            </a:endParaRPr>
          </a:p>
          <a:p>
            <a:pPr indent="0" lvl="0" marL="0" marR="0" rtl="0" algn="just">
              <a:lnSpc>
                <a:spcPct val="140013"/>
              </a:lnSpc>
              <a:spcBef>
                <a:spcPts val="0"/>
              </a:spcBef>
              <a:spcAft>
                <a:spcPts val="0"/>
              </a:spcAft>
              <a:buNone/>
            </a:pPr>
            <a:r>
              <a:t/>
            </a:r>
            <a:endParaRPr b="0" i="0" sz="2999" u="none" cap="none" strike="noStrike">
              <a:solidFill>
                <a:srgbClr val="010101"/>
              </a:solidFill>
              <a:latin typeface="Public Sans"/>
              <a:ea typeface="Public Sans"/>
              <a:cs typeface="Public Sans"/>
              <a:sym typeface="Public Sans"/>
            </a:endParaRPr>
          </a:p>
          <a:p>
            <a:pPr indent="0" lvl="0" marL="0" marR="0" rtl="0" algn="just">
              <a:lnSpc>
                <a:spcPct val="140013"/>
              </a:lnSpc>
              <a:spcBef>
                <a:spcPts val="0"/>
              </a:spcBef>
              <a:spcAft>
                <a:spcPts val="0"/>
              </a:spcAft>
              <a:buNone/>
            </a:pPr>
            <a:r>
              <a:t/>
            </a:r>
            <a:endParaRPr b="0" i="0" sz="2999" u="none" cap="none" strike="noStrike">
              <a:solidFill>
                <a:srgbClr val="010101"/>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34" name="Shape 134"/>
        <p:cNvGrpSpPr/>
        <p:nvPr/>
      </p:nvGrpSpPr>
      <p:grpSpPr>
        <a:xfrm>
          <a:off x="0" y="0"/>
          <a:ext cx="0" cy="0"/>
          <a:chOff x="0" y="0"/>
          <a:chExt cx="0" cy="0"/>
        </a:xfrm>
      </p:grpSpPr>
      <p:sp>
        <p:nvSpPr>
          <p:cNvPr id="135" name="Google Shape;135;p16"/>
          <p:cNvSpPr txBox="1"/>
          <p:nvPr/>
        </p:nvSpPr>
        <p:spPr>
          <a:xfrm>
            <a:off x="1088448" y="1776865"/>
            <a:ext cx="9863400" cy="1404000"/>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9501" u="none" cap="none" strike="noStrike">
                <a:solidFill>
                  <a:srgbClr val="010101"/>
                </a:solidFill>
                <a:latin typeface="Public Sans"/>
                <a:ea typeface="Public Sans"/>
                <a:cs typeface="Public Sans"/>
                <a:sym typeface="Public Sans"/>
              </a:rPr>
              <a:t>Introduction</a:t>
            </a:r>
            <a:endParaRPr/>
          </a:p>
        </p:txBody>
      </p:sp>
      <p:sp>
        <p:nvSpPr>
          <p:cNvPr id="136" name="Google Shape;136;p16"/>
          <p:cNvSpPr txBox="1"/>
          <p:nvPr/>
        </p:nvSpPr>
        <p:spPr>
          <a:xfrm>
            <a:off x="1088448" y="3429003"/>
            <a:ext cx="8841300" cy="3754500"/>
          </a:xfrm>
          <a:prstGeom prst="rect">
            <a:avLst/>
          </a:prstGeom>
          <a:noFill/>
          <a:ln>
            <a:noFill/>
          </a:ln>
        </p:spPr>
        <p:txBody>
          <a:bodyPr anchorCtr="0" anchor="t" bIns="0" lIns="0" spcFirstLastPara="1" rIns="0" wrap="square" tIns="0">
            <a:spAutoFit/>
          </a:bodyPr>
          <a:lstStyle/>
          <a:p>
            <a:pPr indent="0" lvl="0" marL="0" marR="0" rtl="0" algn="l">
              <a:lnSpc>
                <a:spcPct val="118998"/>
              </a:lnSpc>
              <a:spcBef>
                <a:spcPts val="0"/>
              </a:spcBef>
              <a:spcAft>
                <a:spcPts val="0"/>
              </a:spcAft>
              <a:buNone/>
            </a:pPr>
            <a:r>
              <a:rPr lang="en-US" sz="2995">
                <a:solidFill>
                  <a:srgbClr val="010101"/>
                </a:solidFill>
                <a:latin typeface="Public Sans"/>
                <a:ea typeface="Public Sans"/>
                <a:cs typeface="Public Sans"/>
                <a:sym typeface="Public Sans"/>
              </a:rPr>
              <a:t>Tic Tac Toe is a paper-and-pencil game for two players who take turns marking the spaces in a three-by-three grid with X or O.</a:t>
            </a:r>
            <a:endParaRPr sz="2995">
              <a:solidFill>
                <a:srgbClr val="010101"/>
              </a:solidFill>
              <a:latin typeface="Public Sans"/>
              <a:ea typeface="Public Sans"/>
              <a:cs typeface="Public Sans"/>
              <a:sym typeface="Public Sans"/>
            </a:endParaRPr>
          </a:p>
          <a:p>
            <a:pPr indent="0" lvl="0" marL="0" marR="0" rtl="0" algn="l">
              <a:lnSpc>
                <a:spcPct val="118998"/>
              </a:lnSpc>
              <a:spcBef>
                <a:spcPts val="0"/>
              </a:spcBef>
              <a:spcAft>
                <a:spcPts val="0"/>
              </a:spcAft>
              <a:buNone/>
            </a:pPr>
            <a:r>
              <a:t/>
            </a:r>
            <a:endParaRPr sz="2995">
              <a:solidFill>
                <a:srgbClr val="010101"/>
              </a:solidFill>
              <a:latin typeface="Public Sans"/>
              <a:ea typeface="Public Sans"/>
              <a:cs typeface="Public Sans"/>
              <a:sym typeface="Public Sans"/>
            </a:endParaRPr>
          </a:p>
          <a:p>
            <a:pPr indent="0" lvl="0" marL="0" marR="0" rtl="0" algn="l">
              <a:lnSpc>
                <a:spcPct val="118998"/>
              </a:lnSpc>
              <a:spcBef>
                <a:spcPts val="0"/>
              </a:spcBef>
              <a:spcAft>
                <a:spcPts val="0"/>
              </a:spcAft>
              <a:buNone/>
            </a:pPr>
            <a:r>
              <a:rPr lang="en-US" sz="2995">
                <a:solidFill>
                  <a:srgbClr val="010101"/>
                </a:solidFill>
                <a:latin typeface="Public Sans"/>
                <a:ea typeface="Public Sans"/>
                <a:cs typeface="Public Sans"/>
                <a:sym typeface="Public Sans"/>
              </a:rPr>
              <a:t>In this project, we’ll treat it as an </a:t>
            </a:r>
            <a:r>
              <a:rPr lang="en-US" sz="2999">
                <a:solidFill>
                  <a:srgbClr val="010101"/>
                </a:solidFill>
                <a:latin typeface="Public Sans"/>
                <a:ea typeface="Public Sans"/>
                <a:cs typeface="Public Sans"/>
                <a:sym typeface="Public Sans"/>
              </a:rPr>
              <a:t>adversarial search problem and develop an AI player using the minimax algorithm with alpha-beta pruning.</a:t>
            </a:r>
            <a:endParaRPr sz="2995">
              <a:solidFill>
                <a:srgbClr val="010101"/>
              </a:solidFill>
              <a:latin typeface="Public Sans"/>
              <a:ea typeface="Public Sans"/>
              <a:cs typeface="Public Sans"/>
              <a:sym typeface="Public Sans"/>
            </a:endParaRPr>
          </a:p>
        </p:txBody>
      </p:sp>
      <p:pic>
        <p:nvPicPr>
          <p:cNvPr id="137" name="Google Shape;137;p16"/>
          <p:cNvPicPr preferRelativeResize="0"/>
          <p:nvPr/>
        </p:nvPicPr>
        <p:blipFill>
          <a:blip r:embed="rId3">
            <a:alphaModFix/>
          </a:blip>
          <a:stretch>
            <a:fillRect/>
          </a:stretch>
        </p:blipFill>
        <p:spPr>
          <a:xfrm>
            <a:off x="10201000" y="2097452"/>
            <a:ext cx="6851469" cy="60920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41" name="Shape 141"/>
        <p:cNvGrpSpPr/>
        <p:nvPr/>
      </p:nvGrpSpPr>
      <p:grpSpPr>
        <a:xfrm>
          <a:off x="0" y="0"/>
          <a:ext cx="0" cy="0"/>
          <a:chOff x="0" y="0"/>
          <a:chExt cx="0" cy="0"/>
        </a:xfrm>
      </p:grpSpPr>
      <p:sp>
        <p:nvSpPr>
          <p:cNvPr id="142" name="Google Shape;142;p17"/>
          <p:cNvSpPr txBox="1"/>
          <p:nvPr/>
        </p:nvSpPr>
        <p:spPr>
          <a:xfrm>
            <a:off x="973075" y="2378175"/>
            <a:ext cx="8940300" cy="783300"/>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Clr>
                <a:srgbClr val="000000"/>
              </a:buClr>
              <a:buFont typeface="Arial"/>
              <a:buNone/>
            </a:pPr>
            <a:r>
              <a:rPr lang="en-US" sz="5301">
                <a:solidFill>
                  <a:srgbClr val="010101"/>
                </a:solidFill>
                <a:latin typeface="Public Sans"/>
                <a:ea typeface="Public Sans"/>
                <a:cs typeface="Public Sans"/>
                <a:sym typeface="Public Sans"/>
              </a:rPr>
              <a:t>Minimax Algorithm</a:t>
            </a:r>
            <a:endParaRPr sz="4801"/>
          </a:p>
        </p:txBody>
      </p:sp>
      <p:sp>
        <p:nvSpPr>
          <p:cNvPr id="143" name="Google Shape;143;p17"/>
          <p:cNvSpPr txBox="1"/>
          <p:nvPr/>
        </p:nvSpPr>
        <p:spPr>
          <a:xfrm>
            <a:off x="973075" y="3429000"/>
            <a:ext cx="5769000" cy="3583200"/>
          </a:xfrm>
          <a:prstGeom prst="rect">
            <a:avLst/>
          </a:prstGeom>
          <a:noFill/>
          <a:ln>
            <a:noFill/>
          </a:ln>
        </p:spPr>
        <p:txBody>
          <a:bodyPr anchorCtr="0" anchor="t" bIns="0" lIns="0" spcFirstLastPara="1" rIns="0" wrap="square" tIns="0">
            <a:spAutoFit/>
          </a:bodyPr>
          <a:lstStyle/>
          <a:p>
            <a:pPr indent="0" lvl="0" marL="0" marR="0" rtl="0" algn="just">
              <a:lnSpc>
                <a:spcPct val="118998"/>
              </a:lnSpc>
              <a:spcBef>
                <a:spcPts val="0"/>
              </a:spcBef>
              <a:spcAft>
                <a:spcPts val="0"/>
              </a:spcAft>
              <a:buNone/>
            </a:pPr>
            <a:r>
              <a:rPr lang="en-US" sz="2495">
                <a:solidFill>
                  <a:srgbClr val="010101"/>
                </a:solidFill>
                <a:latin typeface="Public Sans"/>
                <a:ea typeface="Public Sans"/>
                <a:cs typeface="Public Sans"/>
                <a:sym typeface="Public Sans"/>
              </a:rPr>
              <a:t>It is a kind of </a:t>
            </a:r>
            <a:r>
              <a:rPr b="1" i="1" lang="en-US" sz="2495">
                <a:solidFill>
                  <a:srgbClr val="010101"/>
                </a:solidFill>
                <a:latin typeface="Public Sans"/>
                <a:ea typeface="Public Sans"/>
                <a:cs typeface="Public Sans"/>
                <a:sym typeface="Public Sans"/>
              </a:rPr>
              <a:t>backtracking algorithm</a:t>
            </a:r>
            <a:r>
              <a:rPr lang="en-US" sz="2495">
                <a:solidFill>
                  <a:srgbClr val="010101"/>
                </a:solidFill>
                <a:latin typeface="Public Sans"/>
                <a:ea typeface="Public Sans"/>
                <a:cs typeface="Public Sans"/>
                <a:sym typeface="Public Sans"/>
              </a:rPr>
              <a:t> that is used in decision making and game theory to find the optimal move for a player, assuming that your opponent also plays optimally. It is widely used in two player turn-based games such as Tic-Tac-Toe, Backgammon, Mancala, Chess, etc.</a:t>
            </a:r>
            <a:endParaRPr sz="2495">
              <a:solidFill>
                <a:srgbClr val="010101"/>
              </a:solidFill>
              <a:latin typeface="Public Sans"/>
              <a:ea typeface="Public Sans"/>
              <a:cs typeface="Public Sans"/>
              <a:sym typeface="Public Sans"/>
            </a:endParaRPr>
          </a:p>
        </p:txBody>
      </p:sp>
      <p:pic>
        <p:nvPicPr>
          <p:cNvPr id="144" name="Google Shape;144;p17"/>
          <p:cNvPicPr preferRelativeResize="0"/>
          <p:nvPr/>
        </p:nvPicPr>
        <p:blipFill>
          <a:blip r:embed="rId3">
            <a:alphaModFix/>
          </a:blip>
          <a:stretch>
            <a:fillRect/>
          </a:stretch>
        </p:blipFill>
        <p:spPr>
          <a:xfrm>
            <a:off x="9758025" y="2178588"/>
            <a:ext cx="6632900" cy="59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48" name="Shape 148"/>
        <p:cNvGrpSpPr/>
        <p:nvPr/>
      </p:nvGrpSpPr>
      <p:grpSpPr>
        <a:xfrm>
          <a:off x="0" y="0"/>
          <a:ext cx="0" cy="0"/>
          <a:chOff x="0" y="0"/>
          <a:chExt cx="0" cy="0"/>
        </a:xfrm>
      </p:grpSpPr>
      <p:sp>
        <p:nvSpPr>
          <p:cNvPr id="149" name="Google Shape;149;p18"/>
          <p:cNvSpPr txBox="1"/>
          <p:nvPr/>
        </p:nvSpPr>
        <p:spPr>
          <a:xfrm>
            <a:off x="5973300" y="2253675"/>
            <a:ext cx="6341400" cy="783300"/>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lang="en-US" sz="5301">
                <a:solidFill>
                  <a:srgbClr val="010101"/>
                </a:solidFill>
                <a:latin typeface="Public Sans"/>
                <a:ea typeface="Public Sans"/>
                <a:cs typeface="Public Sans"/>
                <a:sym typeface="Public Sans"/>
              </a:rPr>
              <a:t>Alpha-Beta pruning</a:t>
            </a:r>
            <a:endParaRPr sz="4801"/>
          </a:p>
        </p:txBody>
      </p:sp>
      <p:sp>
        <p:nvSpPr>
          <p:cNvPr id="150" name="Google Shape;150;p18"/>
          <p:cNvSpPr txBox="1"/>
          <p:nvPr/>
        </p:nvSpPr>
        <p:spPr>
          <a:xfrm>
            <a:off x="3419250" y="3752875"/>
            <a:ext cx="11449500" cy="3126000"/>
          </a:xfrm>
          <a:prstGeom prst="rect">
            <a:avLst/>
          </a:prstGeom>
          <a:noFill/>
          <a:ln>
            <a:noFill/>
          </a:ln>
        </p:spPr>
        <p:txBody>
          <a:bodyPr anchorCtr="0" anchor="t" bIns="0" lIns="0" spcFirstLastPara="1" rIns="0" wrap="square" tIns="0">
            <a:spAutoFit/>
          </a:bodyPr>
          <a:lstStyle/>
          <a:p>
            <a:pPr indent="0" lvl="0" marL="0" marR="0" rtl="0" algn="just">
              <a:lnSpc>
                <a:spcPct val="118998"/>
              </a:lnSpc>
              <a:spcBef>
                <a:spcPts val="0"/>
              </a:spcBef>
              <a:spcAft>
                <a:spcPts val="0"/>
              </a:spcAft>
              <a:buNone/>
            </a:pPr>
            <a:r>
              <a:rPr lang="en-US" sz="2495">
                <a:solidFill>
                  <a:srgbClr val="010101"/>
                </a:solidFill>
                <a:latin typeface="Public Sans"/>
                <a:ea typeface="Public Sans"/>
                <a:cs typeface="Public Sans"/>
                <a:sym typeface="Public Sans"/>
              </a:rPr>
              <a:t>It is not actually a new algorithm, but rather an optimization technique for the </a:t>
            </a:r>
            <a:r>
              <a:rPr b="1" i="1" lang="en-US" sz="2495">
                <a:solidFill>
                  <a:srgbClr val="010101"/>
                </a:solidFill>
                <a:latin typeface="Public Sans"/>
                <a:ea typeface="Public Sans"/>
                <a:cs typeface="Public Sans"/>
                <a:sym typeface="Public Sans"/>
              </a:rPr>
              <a:t>minimax algorithm</a:t>
            </a:r>
            <a:r>
              <a:rPr lang="en-US" sz="2495">
                <a:solidFill>
                  <a:srgbClr val="010101"/>
                </a:solidFill>
                <a:latin typeface="Public Sans"/>
                <a:ea typeface="Public Sans"/>
                <a:cs typeface="Public Sans"/>
                <a:sym typeface="Public Sans"/>
              </a:rPr>
              <a:t>.</a:t>
            </a:r>
            <a:endParaRPr sz="2495">
              <a:solidFill>
                <a:srgbClr val="010101"/>
              </a:solidFill>
              <a:latin typeface="Public Sans"/>
              <a:ea typeface="Public Sans"/>
              <a:cs typeface="Public Sans"/>
              <a:sym typeface="Public Sans"/>
            </a:endParaRPr>
          </a:p>
          <a:p>
            <a:pPr indent="0" lvl="0" marL="0" marR="0" rtl="0" algn="just">
              <a:lnSpc>
                <a:spcPct val="118998"/>
              </a:lnSpc>
              <a:spcBef>
                <a:spcPts val="0"/>
              </a:spcBef>
              <a:spcAft>
                <a:spcPts val="0"/>
              </a:spcAft>
              <a:buNone/>
            </a:pPr>
            <a:r>
              <a:t/>
            </a:r>
            <a:endParaRPr sz="2495">
              <a:solidFill>
                <a:srgbClr val="010101"/>
              </a:solidFill>
              <a:latin typeface="Public Sans"/>
              <a:ea typeface="Public Sans"/>
              <a:cs typeface="Public Sans"/>
              <a:sym typeface="Public Sans"/>
            </a:endParaRPr>
          </a:p>
          <a:p>
            <a:pPr indent="-387032" lvl="0" marL="457200" marR="0" rtl="0" algn="just">
              <a:lnSpc>
                <a:spcPct val="118998"/>
              </a:lnSpc>
              <a:spcBef>
                <a:spcPts val="0"/>
              </a:spcBef>
              <a:spcAft>
                <a:spcPts val="0"/>
              </a:spcAft>
              <a:buClr>
                <a:srgbClr val="010101"/>
              </a:buClr>
              <a:buSzPts val="2495"/>
              <a:buFont typeface="Public Sans"/>
              <a:buChar char="●"/>
            </a:pPr>
            <a:r>
              <a:rPr lang="en-US" sz="2495">
                <a:solidFill>
                  <a:srgbClr val="010101"/>
                </a:solidFill>
                <a:latin typeface="Public Sans"/>
                <a:ea typeface="Public Sans"/>
                <a:cs typeface="Public Sans"/>
                <a:sym typeface="Public Sans"/>
              </a:rPr>
              <a:t>It cuts off branches in the game tree which need not be searched</a:t>
            </a:r>
            <a:endParaRPr sz="2495">
              <a:solidFill>
                <a:srgbClr val="010101"/>
              </a:solidFill>
              <a:latin typeface="Public Sans"/>
              <a:ea typeface="Public Sans"/>
              <a:cs typeface="Public Sans"/>
              <a:sym typeface="Public Sans"/>
            </a:endParaRPr>
          </a:p>
          <a:p>
            <a:pPr indent="-387032" lvl="0" marL="457200" marR="0" rtl="0" algn="just">
              <a:lnSpc>
                <a:spcPct val="118998"/>
              </a:lnSpc>
              <a:spcBef>
                <a:spcPts val="0"/>
              </a:spcBef>
              <a:spcAft>
                <a:spcPts val="0"/>
              </a:spcAft>
              <a:buClr>
                <a:srgbClr val="010101"/>
              </a:buClr>
              <a:buSzPts val="2495"/>
              <a:buFont typeface="Public Sans"/>
              <a:buChar char="●"/>
            </a:pPr>
            <a:r>
              <a:rPr lang="en-US" sz="2495">
                <a:solidFill>
                  <a:srgbClr val="010101"/>
                </a:solidFill>
                <a:latin typeface="Public Sans"/>
                <a:ea typeface="Public Sans"/>
                <a:cs typeface="Public Sans"/>
                <a:sym typeface="Public Sans"/>
              </a:rPr>
              <a:t>This allows us to search much faster and even go into deeper levels in the game tree</a:t>
            </a:r>
            <a:endParaRPr sz="2495">
              <a:solidFill>
                <a:srgbClr val="010101"/>
              </a:solidFill>
              <a:latin typeface="Public Sans"/>
              <a:ea typeface="Public Sans"/>
              <a:cs typeface="Public Sans"/>
              <a:sym typeface="Public Sans"/>
            </a:endParaRPr>
          </a:p>
          <a:p>
            <a:pPr indent="-387032" lvl="0" marL="457200" rtl="0" algn="just">
              <a:lnSpc>
                <a:spcPct val="118998"/>
              </a:lnSpc>
              <a:spcBef>
                <a:spcPts val="0"/>
              </a:spcBef>
              <a:spcAft>
                <a:spcPts val="0"/>
              </a:spcAft>
              <a:buClr>
                <a:srgbClr val="010101"/>
              </a:buClr>
              <a:buSzPts val="2495"/>
              <a:buFont typeface="Public Sans"/>
              <a:buChar char="●"/>
            </a:pPr>
            <a:r>
              <a:rPr lang="en-US" sz="2495">
                <a:solidFill>
                  <a:srgbClr val="010101"/>
                </a:solidFill>
                <a:latin typeface="Public Sans"/>
                <a:ea typeface="Public Sans"/>
                <a:cs typeface="Public Sans"/>
                <a:sym typeface="Public Sans"/>
              </a:rPr>
              <a:t>Thus i</a:t>
            </a:r>
            <a:r>
              <a:rPr lang="en-US" sz="2495">
                <a:solidFill>
                  <a:srgbClr val="010101"/>
                </a:solidFill>
                <a:latin typeface="Public Sans"/>
                <a:ea typeface="Public Sans"/>
                <a:cs typeface="Public Sans"/>
                <a:sym typeface="Public Sans"/>
              </a:rPr>
              <a:t>t reduces the computation time by a huge factor.</a:t>
            </a:r>
            <a:endParaRPr sz="2495">
              <a:solidFill>
                <a:srgbClr val="010101"/>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54" name="Shape 154"/>
        <p:cNvGrpSpPr/>
        <p:nvPr/>
      </p:nvGrpSpPr>
      <p:grpSpPr>
        <a:xfrm>
          <a:off x="0" y="0"/>
          <a:ext cx="0" cy="0"/>
          <a:chOff x="0" y="0"/>
          <a:chExt cx="0" cy="0"/>
        </a:xfrm>
      </p:grpSpPr>
      <p:sp>
        <p:nvSpPr>
          <p:cNvPr id="155" name="Google Shape;155;p19"/>
          <p:cNvSpPr txBox="1"/>
          <p:nvPr/>
        </p:nvSpPr>
        <p:spPr>
          <a:xfrm>
            <a:off x="2996108" y="599861"/>
            <a:ext cx="11741700" cy="11820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8000" u="none" cap="none" strike="noStrike">
                <a:solidFill>
                  <a:srgbClr val="010101"/>
                </a:solidFill>
                <a:latin typeface="Public Sans"/>
                <a:ea typeface="Public Sans"/>
                <a:cs typeface="Public Sans"/>
                <a:sym typeface="Public Sans"/>
              </a:rPr>
              <a:t>Sample Input Output</a:t>
            </a:r>
            <a:endParaRPr/>
          </a:p>
        </p:txBody>
      </p:sp>
      <p:pic>
        <p:nvPicPr>
          <p:cNvPr id="156" name="Google Shape;156;p19"/>
          <p:cNvPicPr preferRelativeResize="0"/>
          <p:nvPr/>
        </p:nvPicPr>
        <p:blipFill>
          <a:blip r:embed="rId3">
            <a:alphaModFix/>
          </a:blip>
          <a:stretch>
            <a:fillRect/>
          </a:stretch>
        </p:blipFill>
        <p:spPr>
          <a:xfrm>
            <a:off x="3385963" y="2219550"/>
            <a:ext cx="11516075" cy="658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60" name="Shape 160"/>
        <p:cNvGrpSpPr/>
        <p:nvPr/>
      </p:nvGrpSpPr>
      <p:grpSpPr>
        <a:xfrm>
          <a:off x="0" y="0"/>
          <a:ext cx="0" cy="0"/>
          <a:chOff x="0" y="0"/>
          <a:chExt cx="0" cy="0"/>
        </a:xfrm>
      </p:grpSpPr>
      <p:sp>
        <p:nvSpPr>
          <p:cNvPr id="161" name="Google Shape;161;p20"/>
          <p:cNvSpPr txBox="1"/>
          <p:nvPr/>
        </p:nvSpPr>
        <p:spPr>
          <a:xfrm>
            <a:off x="2996108" y="599861"/>
            <a:ext cx="11741700" cy="1182000"/>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8000" u="none" cap="none" strike="noStrike">
                <a:solidFill>
                  <a:srgbClr val="010101"/>
                </a:solidFill>
                <a:latin typeface="Public Sans"/>
                <a:ea typeface="Public Sans"/>
                <a:cs typeface="Public Sans"/>
                <a:sym typeface="Public Sans"/>
              </a:rPr>
              <a:t>Sample Input Output</a:t>
            </a:r>
            <a:endParaRPr/>
          </a:p>
        </p:txBody>
      </p:sp>
      <p:pic>
        <p:nvPicPr>
          <p:cNvPr id="162" name="Google Shape;162;p20"/>
          <p:cNvPicPr preferRelativeResize="0"/>
          <p:nvPr/>
        </p:nvPicPr>
        <p:blipFill>
          <a:blip r:embed="rId3">
            <a:alphaModFix/>
          </a:blip>
          <a:stretch>
            <a:fillRect/>
          </a:stretch>
        </p:blipFill>
        <p:spPr>
          <a:xfrm>
            <a:off x="3426138" y="2354440"/>
            <a:ext cx="10881625" cy="639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4EF"/>
        </a:solidFill>
      </p:bgPr>
    </p:bg>
    <p:spTree>
      <p:nvGrpSpPr>
        <p:cNvPr id="166" name="Shape 166"/>
        <p:cNvGrpSpPr/>
        <p:nvPr/>
      </p:nvGrpSpPr>
      <p:grpSpPr>
        <a:xfrm>
          <a:off x="0" y="0"/>
          <a:ext cx="0" cy="0"/>
          <a:chOff x="0" y="0"/>
          <a:chExt cx="0" cy="0"/>
        </a:xfrm>
      </p:grpSpPr>
      <p:sp>
        <p:nvSpPr>
          <p:cNvPr id="167" name="Google Shape;167;p21"/>
          <p:cNvSpPr txBox="1"/>
          <p:nvPr/>
        </p:nvSpPr>
        <p:spPr>
          <a:xfrm>
            <a:off x="3273152" y="1938692"/>
            <a:ext cx="11741696" cy="1232538"/>
          </a:xfrm>
          <a:prstGeom prst="rect">
            <a:avLst/>
          </a:prstGeom>
          <a:noFill/>
          <a:ln>
            <a:noFill/>
          </a:ln>
        </p:spPr>
        <p:txBody>
          <a:bodyPr anchorCtr="0" anchor="t" bIns="0" lIns="0" spcFirstLastPara="1" rIns="0" wrap="square" tIns="0">
            <a:spAutoFit/>
          </a:bodyPr>
          <a:lstStyle/>
          <a:p>
            <a:pPr indent="0" lvl="0" marL="0" marR="0" rtl="0" algn="ctr">
              <a:lnSpc>
                <a:spcPct val="96000"/>
              </a:lnSpc>
              <a:spcBef>
                <a:spcPts val="0"/>
              </a:spcBef>
              <a:spcAft>
                <a:spcPts val="0"/>
              </a:spcAft>
              <a:buNone/>
            </a:pPr>
            <a:r>
              <a:rPr b="0" i="0" lang="en-US" sz="9500" u="none" cap="none" strike="noStrike">
                <a:solidFill>
                  <a:srgbClr val="010101"/>
                </a:solidFill>
                <a:latin typeface="Public Sans"/>
                <a:ea typeface="Public Sans"/>
                <a:cs typeface="Public Sans"/>
                <a:sym typeface="Public Sans"/>
              </a:rPr>
              <a:t>Conclusion</a:t>
            </a:r>
            <a:endParaRPr/>
          </a:p>
        </p:txBody>
      </p:sp>
      <p:sp>
        <p:nvSpPr>
          <p:cNvPr id="168" name="Google Shape;168;p21"/>
          <p:cNvSpPr txBox="1"/>
          <p:nvPr/>
        </p:nvSpPr>
        <p:spPr>
          <a:xfrm>
            <a:off x="1590925" y="3676500"/>
            <a:ext cx="14687700" cy="267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300">
                <a:solidFill>
                  <a:schemeClr val="dk1"/>
                </a:solidFill>
                <a:latin typeface="Calibri"/>
                <a:ea typeface="Calibri"/>
                <a:cs typeface="Calibri"/>
                <a:sym typeface="Calibri"/>
              </a:rPr>
              <a:t>Creating a Tic Tac Toe game using Minimax and Alpha-Beta Pruning techniques is a helpful exercise in AI and game development. It teaches us about adversarial search, decision-making, and optimization. Alpha-Beta Pruning makes the AI efficient and competitive in a simple game like Tic Tac Toe.</a:t>
            </a:r>
            <a:endParaRPr sz="3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