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Public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ublic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ublicSans-bold.fntdata"/><Relationship Id="rId6" Type="http://schemas.openxmlformats.org/officeDocument/2006/relationships/slide" Target="slides/slide1.xml"/><Relationship Id="rId18" Type="http://schemas.openxmlformats.org/officeDocument/2006/relationships/font" Target="fonts/Public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3a222d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c3a222dc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3a222d79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c3a222d79d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3a222d79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c3a222d79d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document/d/1Enp3u-XA6nbURuQKmW3uwANAyiwjyQfl0bCxD4DHs1g/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83" name="Shape 83"/>
        <p:cNvGrpSpPr/>
        <p:nvPr/>
      </p:nvGrpSpPr>
      <p:grpSpPr>
        <a:xfrm>
          <a:off x="0" y="0"/>
          <a:ext cx="0" cy="0"/>
          <a:chOff x="0" y="0"/>
          <a:chExt cx="0" cy="0"/>
        </a:xfrm>
      </p:grpSpPr>
      <p:sp>
        <p:nvSpPr>
          <p:cNvPr id="84" name="Google Shape;84;p13"/>
          <p:cNvSpPr txBox="1"/>
          <p:nvPr/>
        </p:nvSpPr>
        <p:spPr>
          <a:xfrm>
            <a:off x="881087" y="1181100"/>
            <a:ext cx="16525827" cy="1648985"/>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6600" u="none" cap="none" strike="noStrike">
                <a:solidFill>
                  <a:srgbClr val="010101"/>
                </a:solidFill>
                <a:latin typeface="Arial"/>
                <a:ea typeface="Arial"/>
                <a:cs typeface="Arial"/>
                <a:sym typeface="Arial"/>
              </a:rPr>
              <a:t>Intelligent Agent Navigation through Maze using A* Algorithm</a:t>
            </a:r>
            <a:endParaRPr/>
          </a:p>
        </p:txBody>
      </p:sp>
      <p:sp>
        <p:nvSpPr>
          <p:cNvPr id="85" name="Google Shape;85;p13"/>
          <p:cNvSpPr txBox="1"/>
          <p:nvPr/>
        </p:nvSpPr>
        <p:spPr>
          <a:xfrm>
            <a:off x="5284840" y="4058442"/>
            <a:ext cx="9708300" cy="1279200"/>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b="0" i="0" lang="en-US" sz="3795" u="none" cap="none" strike="noStrike">
                <a:solidFill>
                  <a:srgbClr val="010101"/>
                </a:solidFill>
                <a:latin typeface="Public Sans"/>
                <a:ea typeface="Public Sans"/>
                <a:cs typeface="Public Sans"/>
                <a:sym typeface="Public Sans"/>
              </a:rPr>
              <a:t>Course - Artificial Intelligence Lab</a:t>
            </a:r>
            <a:endParaRPr/>
          </a:p>
          <a:p>
            <a:pPr indent="0" lvl="0" marL="0" marR="0" rtl="0" algn="l">
              <a:lnSpc>
                <a:spcPct val="118998"/>
              </a:lnSpc>
              <a:spcBef>
                <a:spcPts val="0"/>
              </a:spcBef>
              <a:spcAft>
                <a:spcPts val="0"/>
              </a:spcAft>
              <a:buNone/>
            </a:pPr>
            <a:r>
              <a:t/>
            </a:r>
            <a:endParaRPr b="0" i="0" sz="3795" u="none" cap="none" strike="noStrike">
              <a:solidFill>
                <a:srgbClr val="010101"/>
              </a:solidFill>
              <a:latin typeface="Public Sans"/>
              <a:ea typeface="Public Sans"/>
              <a:cs typeface="Public Sans"/>
              <a:sym typeface="Public Sans"/>
            </a:endParaRPr>
          </a:p>
        </p:txBody>
      </p:sp>
      <p:sp>
        <p:nvSpPr>
          <p:cNvPr id="86" name="Google Shape;86;p13"/>
          <p:cNvSpPr txBox="1"/>
          <p:nvPr/>
        </p:nvSpPr>
        <p:spPr>
          <a:xfrm>
            <a:off x="1288627" y="6072784"/>
            <a:ext cx="9729372" cy="2243386"/>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b="1" i="0" lang="en-US" sz="4395" u="none" cap="none" strike="noStrike">
                <a:solidFill>
                  <a:srgbClr val="010101"/>
                </a:solidFill>
                <a:latin typeface="Public Sans"/>
                <a:ea typeface="Public Sans"/>
                <a:cs typeface="Public Sans"/>
                <a:sym typeface="Public Sans"/>
              </a:rPr>
              <a:t>Team Member-</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Ripa Rani Biswas(20201001)</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Md. Mominul Huque(20201049)</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Anowar Hossen Farvez(20201059)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75" name="Shape 175"/>
        <p:cNvGrpSpPr/>
        <p:nvPr/>
      </p:nvGrpSpPr>
      <p:grpSpPr>
        <a:xfrm>
          <a:off x="0" y="0"/>
          <a:ext cx="0" cy="0"/>
          <a:chOff x="0" y="0"/>
          <a:chExt cx="0" cy="0"/>
        </a:xfrm>
      </p:grpSpPr>
      <p:sp>
        <p:nvSpPr>
          <p:cNvPr id="176" name="Google Shape;176;p22"/>
          <p:cNvSpPr txBox="1"/>
          <p:nvPr/>
        </p:nvSpPr>
        <p:spPr>
          <a:xfrm>
            <a:off x="3273152" y="1938692"/>
            <a:ext cx="11741696" cy="1232538"/>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9500" u="none" cap="none" strike="noStrike">
                <a:solidFill>
                  <a:srgbClr val="010101"/>
                </a:solidFill>
                <a:latin typeface="Public Sans"/>
                <a:ea typeface="Public Sans"/>
                <a:cs typeface="Public Sans"/>
                <a:sym typeface="Public Sans"/>
              </a:rPr>
              <a:t>Conclusion</a:t>
            </a:r>
            <a:endParaRPr/>
          </a:p>
        </p:txBody>
      </p:sp>
      <p:sp>
        <p:nvSpPr>
          <p:cNvPr id="177" name="Google Shape;177;p22"/>
          <p:cNvSpPr txBox="1"/>
          <p:nvPr/>
        </p:nvSpPr>
        <p:spPr>
          <a:xfrm>
            <a:off x="1667425" y="5975075"/>
            <a:ext cx="14534700" cy="2946300"/>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lang="en-US" sz="2900">
                <a:solidFill>
                  <a:srgbClr val="010101"/>
                </a:solidFill>
                <a:latin typeface="Calibri"/>
                <a:ea typeface="Calibri"/>
                <a:cs typeface="Calibri"/>
                <a:sym typeface="Calibri"/>
              </a:rPr>
              <a:t>By implementing the A* search algorithm, we learned to develop a robust and efficient solution for maze navigation, demonstrating the capabilities of intelligent agents in solving complex pathfinding problems.</a:t>
            </a:r>
            <a:endParaRPr sz="2900">
              <a:solidFill>
                <a:srgbClr val="010101"/>
              </a:solidFill>
              <a:latin typeface="Calibri"/>
              <a:ea typeface="Calibri"/>
              <a:cs typeface="Calibri"/>
              <a:sym typeface="Calibri"/>
            </a:endParaRPr>
          </a:p>
          <a:p>
            <a:pPr indent="0" lvl="0" marL="0" marR="0" rtl="0" algn="just">
              <a:lnSpc>
                <a:spcPct val="140013"/>
              </a:lnSpc>
              <a:spcBef>
                <a:spcPts val="0"/>
              </a:spcBef>
              <a:spcAft>
                <a:spcPts val="0"/>
              </a:spcAft>
              <a:buNone/>
            </a:pPr>
            <a:r>
              <a:t/>
            </a:r>
            <a:endParaRPr sz="2900">
              <a:solidFill>
                <a:srgbClr val="010101"/>
              </a:solidFill>
              <a:latin typeface="Public Sans"/>
              <a:ea typeface="Public Sans"/>
              <a:cs typeface="Public Sans"/>
              <a:sym typeface="Public Sans"/>
            </a:endParaRPr>
          </a:p>
          <a:p>
            <a:pPr indent="0" lvl="0" marL="0" marR="0" rtl="0" algn="just">
              <a:lnSpc>
                <a:spcPct val="140013"/>
              </a:lnSpc>
              <a:spcBef>
                <a:spcPts val="0"/>
              </a:spcBef>
              <a:spcAft>
                <a:spcPts val="0"/>
              </a:spcAft>
              <a:buNone/>
            </a:pPr>
            <a:r>
              <a:t/>
            </a:r>
            <a:endParaRPr sz="2900">
              <a:solidFill>
                <a:srgbClr val="010101"/>
              </a:solidFill>
              <a:latin typeface="Public Sans"/>
              <a:ea typeface="Public Sans"/>
              <a:cs typeface="Public Sans"/>
              <a:sym typeface="Public Sans"/>
            </a:endParaRPr>
          </a:p>
        </p:txBody>
      </p:sp>
      <p:sp>
        <p:nvSpPr>
          <p:cNvPr id="178" name="Google Shape;178;p22"/>
          <p:cNvSpPr txBox="1"/>
          <p:nvPr/>
        </p:nvSpPr>
        <p:spPr>
          <a:xfrm>
            <a:off x="1590925" y="3676500"/>
            <a:ext cx="14687700" cy="151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300">
                <a:solidFill>
                  <a:schemeClr val="dk1"/>
                </a:solidFill>
                <a:latin typeface="Calibri"/>
                <a:ea typeface="Calibri"/>
                <a:cs typeface="Calibri"/>
                <a:sym typeface="Calibri"/>
              </a:rPr>
              <a:t>We evaluated the A* algorithm for this problem with different heuristic algorithms and it concluded that for this problem the manhattan distance heuristic function has resulted in faster runtime.</a:t>
            </a:r>
            <a:endParaRPr sz="3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82" name="Shape 182"/>
        <p:cNvGrpSpPr/>
        <p:nvPr/>
      </p:nvGrpSpPr>
      <p:grpSpPr>
        <a:xfrm>
          <a:off x="0" y="0"/>
          <a:ext cx="0" cy="0"/>
          <a:chOff x="0" y="0"/>
          <a:chExt cx="0" cy="0"/>
        </a:xfrm>
      </p:grpSpPr>
      <p:sp>
        <p:nvSpPr>
          <p:cNvPr id="183" name="Google Shape;183;p23"/>
          <p:cNvSpPr txBox="1"/>
          <p:nvPr/>
        </p:nvSpPr>
        <p:spPr>
          <a:xfrm>
            <a:off x="3025033" y="1377930"/>
            <a:ext cx="11741700" cy="753600"/>
          </a:xfrm>
          <a:prstGeom prst="rect">
            <a:avLst/>
          </a:prstGeom>
          <a:noFill/>
          <a:ln>
            <a:noFill/>
          </a:ln>
        </p:spPr>
        <p:txBody>
          <a:bodyPr anchorCtr="0" anchor="t" bIns="0" lIns="0" spcFirstLastPara="1" rIns="0" wrap="square" tIns="0">
            <a:spAutoFit/>
          </a:bodyPr>
          <a:lstStyle/>
          <a:p>
            <a:pPr indent="0" lvl="0" marL="0" marR="0" rtl="0" algn="ctr">
              <a:lnSpc>
                <a:spcPct val="95999"/>
              </a:lnSpc>
              <a:spcBef>
                <a:spcPts val="0"/>
              </a:spcBef>
              <a:spcAft>
                <a:spcPts val="0"/>
              </a:spcAft>
              <a:buNone/>
            </a:pPr>
            <a:r>
              <a:rPr b="0" i="0" lang="en-US" sz="5099" u="none" cap="none" strike="noStrike">
                <a:solidFill>
                  <a:srgbClr val="010101"/>
                </a:solidFill>
                <a:latin typeface="Public Sans"/>
                <a:ea typeface="Public Sans"/>
                <a:cs typeface="Public Sans"/>
                <a:sym typeface="Public Sans"/>
              </a:rPr>
              <a:t>Technical Report Link</a:t>
            </a:r>
            <a:endParaRPr/>
          </a:p>
        </p:txBody>
      </p:sp>
      <p:sp>
        <p:nvSpPr>
          <p:cNvPr id="184" name="Google Shape;184;p23"/>
          <p:cNvSpPr txBox="1"/>
          <p:nvPr/>
        </p:nvSpPr>
        <p:spPr>
          <a:xfrm>
            <a:off x="3025033" y="5744367"/>
            <a:ext cx="11741700" cy="6354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4300" u="none" cap="none" strike="noStrike">
                <a:solidFill>
                  <a:srgbClr val="010101"/>
                </a:solidFill>
                <a:latin typeface="Public Sans"/>
                <a:ea typeface="Public Sans"/>
                <a:cs typeface="Public Sans"/>
                <a:sym typeface="Public Sans"/>
              </a:rPr>
              <a:t>Code link</a:t>
            </a:r>
            <a:endParaRPr/>
          </a:p>
        </p:txBody>
      </p:sp>
      <p:sp>
        <p:nvSpPr>
          <p:cNvPr id="185" name="Google Shape;185;p23"/>
          <p:cNvSpPr txBox="1"/>
          <p:nvPr/>
        </p:nvSpPr>
        <p:spPr>
          <a:xfrm>
            <a:off x="1162700" y="3310750"/>
            <a:ext cx="14799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latin typeface="Calibri"/>
                <a:ea typeface="Calibri"/>
                <a:cs typeface="Calibri"/>
                <a:sym typeface="Calibri"/>
                <a:hlinkClick r:id="rId3"/>
              </a:rPr>
              <a:t>https://docs.google.com/document/d/1Enp3u-XA6nbURuQKmW3uwANAyiwjyQfl0bCxD4DHs1g/edit?usp=sharing</a:t>
            </a:r>
            <a:endParaRPr sz="3200">
              <a:solidFill>
                <a:schemeClr val="dk1"/>
              </a:solidFill>
              <a:latin typeface="Calibri"/>
              <a:ea typeface="Calibri"/>
              <a:cs typeface="Calibri"/>
              <a:sym typeface="Calibri"/>
            </a:endParaRPr>
          </a:p>
        </p:txBody>
      </p:sp>
      <p:sp>
        <p:nvSpPr>
          <p:cNvPr id="186" name="Google Shape;186;p23"/>
          <p:cNvSpPr txBox="1"/>
          <p:nvPr/>
        </p:nvSpPr>
        <p:spPr>
          <a:xfrm>
            <a:off x="1162700" y="6858000"/>
            <a:ext cx="14799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https://github.com/capt-farvez/UAP_Academic/blob/main/AI%20Lab/Projects/Astar%20Search/Code/astar_search.py</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90" name="Shape 190"/>
        <p:cNvGrpSpPr/>
        <p:nvPr/>
      </p:nvGrpSpPr>
      <p:grpSpPr>
        <a:xfrm>
          <a:off x="0" y="0"/>
          <a:ext cx="0" cy="0"/>
          <a:chOff x="0" y="0"/>
          <a:chExt cx="0" cy="0"/>
        </a:xfrm>
      </p:grpSpPr>
      <p:sp>
        <p:nvSpPr>
          <p:cNvPr id="191" name="Google Shape;191;p24"/>
          <p:cNvSpPr txBox="1"/>
          <p:nvPr/>
        </p:nvSpPr>
        <p:spPr>
          <a:xfrm>
            <a:off x="3273152" y="4213799"/>
            <a:ext cx="11741696" cy="1452744"/>
          </a:xfrm>
          <a:prstGeom prst="rect">
            <a:avLst/>
          </a:prstGeom>
          <a:noFill/>
          <a:ln>
            <a:noFill/>
          </a:ln>
        </p:spPr>
        <p:txBody>
          <a:bodyPr anchorCtr="0" anchor="t" bIns="0" lIns="0" spcFirstLastPara="1" rIns="0" wrap="square" tIns="0">
            <a:spAutoFit/>
          </a:bodyPr>
          <a:lstStyle/>
          <a:p>
            <a:pPr indent="0" lvl="0" marL="0" marR="0" rtl="0" algn="ctr">
              <a:lnSpc>
                <a:spcPct val="95999"/>
              </a:lnSpc>
              <a:spcBef>
                <a:spcPts val="0"/>
              </a:spcBef>
              <a:spcAft>
                <a:spcPts val="0"/>
              </a:spcAft>
              <a:buNone/>
            </a:pPr>
            <a:r>
              <a:rPr b="0" i="0" lang="en-US" sz="11099" u="none" cap="none" strike="noStrike">
                <a:solidFill>
                  <a:srgbClr val="010101"/>
                </a:solidFill>
                <a:latin typeface="Public Sans"/>
                <a:ea typeface="Public Sans"/>
                <a:cs typeface="Public Sans"/>
                <a:sym typeface="Public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90" name="Shape 90"/>
        <p:cNvGrpSpPr/>
        <p:nvPr/>
      </p:nvGrpSpPr>
      <p:grpSpPr>
        <a:xfrm>
          <a:off x="0" y="0"/>
          <a:ext cx="0" cy="0"/>
          <a:chOff x="0" y="0"/>
          <a:chExt cx="0" cy="0"/>
        </a:xfrm>
      </p:grpSpPr>
      <p:sp>
        <p:nvSpPr>
          <p:cNvPr id="91" name="Google Shape;91;p14"/>
          <p:cNvSpPr/>
          <p:nvPr/>
        </p:nvSpPr>
        <p:spPr>
          <a:xfrm flipH="1" rot="10800000">
            <a:off x="455605" y="7774867"/>
            <a:ext cx="1223166" cy="2069972"/>
          </a:xfrm>
          <a:custGeom>
            <a:rect b="b" l="l" r="r" t="t"/>
            <a:pathLst>
              <a:path extrusionOk="0" h="2069972" w="1223166">
                <a:moveTo>
                  <a:pt x="0" y="2069972"/>
                </a:moveTo>
                <a:lnTo>
                  <a:pt x="1223166" y="2069972"/>
                </a:lnTo>
                <a:lnTo>
                  <a:pt x="1223166" y="0"/>
                </a:lnTo>
                <a:lnTo>
                  <a:pt x="0" y="0"/>
                </a:lnTo>
                <a:lnTo>
                  <a:pt x="0" y="2069972"/>
                </a:lnTo>
                <a:close/>
              </a:path>
            </a:pathLst>
          </a:custGeom>
          <a:blipFill rotWithShape="1">
            <a:blip r:embed="rId3">
              <a:alphaModFix/>
            </a:blip>
            <a:stretch>
              <a:fillRect b="0" l="0" r="0" t="0"/>
            </a:stretch>
          </a:blipFill>
          <a:ln>
            <a:noFill/>
          </a:ln>
        </p:spPr>
      </p:sp>
      <p:sp>
        <p:nvSpPr>
          <p:cNvPr id="92" name="Google Shape;92;p14"/>
          <p:cNvSpPr/>
          <p:nvPr/>
        </p:nvSpPr>
        <p:spPr>
          <a:xfrm flipH="1">
            <a:off x="16609617" y="462248"/>
            <a:ext cx="1223166" cy="2069972"/>
          </a:xfrm>
          <a:custGeom>
            <a:rect b="b" l="l" r="r" t="t"/>
            <a:pathLst>
              <a:path extrusionOk="0" h="2069972" w="1223166">
                <a:moveTo>
                  <a:pt x="1223166" y="0"/>
                </a:moveTo>
                <a:lnTo>
                  <a:pt x="0" y="0"/>
                </a:lnTo>
                <a:lnTo>
                  <a:pt x="0" y="2069973"/>
                </a:lnTo>
                <a:lnTo>
                  <a:pt x="1223166" y="2069973"/>
                </a:lnTo>
                <a:lnTo>
                  <a:pt x="1223166" y="0"/>
                </a:lnTo>
                <a:close/>
              </a:path>
            </a:pathLst>
          </a:custGeom>
          <a:blipFill rotWithShape="1">
            <a:blip r:embed="rId3">
              <a:alphaModFix/>
            </a:blip>
            <a:stretch>
              <a:fillRect b="0" l="0" r="0" t="0"/>
            </a:stretch>
          </a:blipFill>
          <a:ln>
            <a:noFill/>
          </a:ln>
        </p:spPr>
      </p:sp>
      <p:grpSp>
        <p:nvGrpSpPr>
          <p:cNvPr id="93" name="Google Shape;93;p14"/>
          <p:cNvGrpSpPr/>
          <p:nvPr/>
        </p:nvGrpSpPr>
        <p:grpSpPr>
          <a:xfrm>
            <a:off x="2612081" y="2607853"/>
            <a:ext cx="12585536" cy="6299300"/>
            <a:chOff x="0" y="0"/>
            <a:chExt cx="16780715" cy="8399067"/>
          </a:xfrm>
        </p:grpSpPr>
        <p:grpSp>
          <p:nvGrpSpPr>
            <p:cNvPr id="94" name="Google Shape;94;p14"/>
            <p:cNvGrpSpPr/>
            <p:nvPr/>
          </p:nvGrpSpPr>
          <p:grpSpPr>
            <a:xfrm>
              <a:off x="513291" y="149116"/>
              <a:ext cx="7134871" cy="2495645"/>
              <a:chOff x="0" y="-38100"/>
              <a:chExt cx="1409357" cy="492967"/>
            </a:xfrm>
          </p:grpSpPr>
          <p:sp>
            <p:nvSpPr>
              <p:cNvPr id="95" name="Google Shape;95;p14"/>
              <p:cNvSpPr/>
              <p:nvPr/>
            </p:nvSpPr>
            <p:spPr>
              <a:xfrm>
                <a:off x="0" y="0"/>
                <a:ext cx="1409357" cy="454867"/>
              </a:xfrm>
              <a:custGeom>
                <a:rect b="b" l="l" r="r" t="t"/>
                <a:pathLst>
                  <a:path extrusionOk="0" h="454867" w="1409357">
                    <a:moveTo>
                      <a:pt x="43528" y="0"/>
                    </a:moveTo>
                    <a:lnTo>
                      <a:pt x="1365829" y="0"/>
                    </a:lnTo>
                    <a:cubicBezTo>
                      <a:pt x="1389869" y="0"/>
                      <a:pt x="1409357" y="19488"/>
                      <a:pt x="1409357" y="43528"/>
                    </a:cubicBezTo>
                    <a:lnTo>
                      <a:pt x="1409357" y="411339"/>
                    </a:lnTo>
                    <a:cubicBezTo>
                      <a:pt x="1409357" y="422884"/>
                      <a:pt x="1404771" y="433955"/>
                      <a:pt x="1396608" y="442118"/>
                    </a:cubicBezTo>
                    <a:cubicBezTo>
                      <a:pt x="1388445" y="450281"/>
                      <a:pt x="1377374" y="454867"/>
                      <a:pt x="1365829" y="454867"/>
                    </a:cubicBezTo>
                    <a:lnTo>
                      <a:pt x="43528" y="454867"/>
                    </a:lnTo>
                    <a:cubicBezTo>
                      <a:pt x="19488" y="454867"/>
                      <a:pt x="0" y="435379"/>
                      <a:pt x="0" y="411339"/>
                    </a:cubicBezTo>
                    <a:lnTo>
                      <a:pt x="0" y="43528"/>
                    </a:lnTo>
                    <a:cubicBezTo>
                      <a:pt x="0" y="31983"/>
                      <a:pt x="4586" y="20912"/>
                      <a:pt x="12749" y="12749"/>
                    </a:cubicBezTo>
                    <a:cubicBezTo>
                      <a:pt x="20912" y="4586"/>
                      <a:pt x="31983" y="0"/>
                      <a:pt x="43528"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4"/>
            <p:cNvSpPr/>
            <p:nvPr/>
          </p:nvSpPr>
          <p:spPr>
            <a:xfrm>
              <a:off x="0" y="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98" name="Google Shape;98;p14"/>
            <p:cNvSpPr txBox="1"/>
            <p:nvPr/>
          </p:nvSpPr>
          <p:spPr>
            <a:xfrm>
              <a:off x="209359" y="199450"/>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b="0" i="0" lang="en-US" sz="3880" u="none" cap="none" strike="noStrike">
                  <a:solidFill>
                    <a:srgbClr val="010101"/>
                  </a:solidFill>
                  <a:latin typeface="Arial"/>
                  <a:ea typeface="Arial"/>
                  <a:cs typeface="Arial"/>
                  <a:sym typeface="Arial"/>
                </a:rPr>
                <a:t>1</a:t>
              </a:r>
              <a:endParaRPr/>
            </a:p>
          </p:txBody>
        </p:sp>
        <p:grpSp>
          <p:nvGrpSpPr>
            <p:cNvPr id="99" name="Google Shape;99;p14"/>
            <p:cNvGrpSpPr/>
            <p:nvPr/>
          </p:nvGrpSpPr>
          <p:grpSpPr>
            <a:xfrm>
              <a:off x="513291" y="3212212"/>
              <a:ext cx="7134871" cy="2495645"/>
              <a:chOff x="0" y="-38100"/>
              <a:chExt cx="1409357" cy="492967"/>
            </a:xfrm>
          </p:grpSpPr>
          <p:sp>
            <p:nvSpPr>
              <p:cNvPr id="100" name="Google Shape;100;p14"/>
              <p:cNvSpPr/>
              <p:nvPr/>
            </p:nvSpPr>
            <p:spPr>
              <a:xfrm>
                <a:off x="0" y="0"/>
                <a:ext cx="1409357" cy="454867"/>
              </a:xfrm>
              <a:custGeom>
                <a:rect b="b" l="l" r="r" t="t"/>
                <a:pathLst>
                  <a:path extrusionOk="0" h="454867" w="1409357">
                    <a:moveTo>
                      <a:pt x="30135" y="0"/>
                    </a:moveTo>
                    <a:lnTo>
                      <a:pt x="1379223" y="0"/>
                    </a:lnTo>
                    <a:cubicBezTo>
                      <a:pt x="1395865" y="0"/>
                      <a:pt x="1409357" y="13492"/>
                      <a:pt x="1409357" y="30135"/>
                    </a:cubicBezTo>
                    <a:lnTo>
                      <a:pt x="1409357" y="424732"/>
                    </a:lnTo>
                    <a:cubicBezTo>
                      <a:pt x="1409357" y="441375"/>
                      <a:pt x="1395865" y="454867"/>
                      <a:pt x="1379223" y="454867"/>
                    </a:cubicBezTo>
                    <a:lnTo>
                      <a:pt x="30135" y="454867"/>
                    </a:lnTo>
                    <a:cubicBezTo>
                      <a:pt x="13492" y="454867"/>
                      <a:pt x="0" y="441375"/>
                      <a:pt x="0" y="424732"/>
                    </a:cubicBezTo>
                    <a:lnTo>
                      <a:pt x="0" y="30135"/>
                    </a:lnTo>
                    <a:cubicBezTo>
                      <a:pt x="0" y="13492"/>
                      <a:pt x="13492" y="0"/>
                      <a:pt x="30135" y="0"/>
                    </a:cubicBezTo>
                    <a:close/>
                  </a:path>
                </a:pathLst>
              </a:custGeom>
              <a:solidFill>
                <a:srgbClr val="E6E4EF">
                  <a:alpha val="49803"/>
                </a:srgbClr>
              </a:solidFill>
              <a:ln cap="rnd" cmpd="sng" w="28575">
                <a:solidFill>
                  <a:srgbClr val="272665">
                    <a:alpha val="4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4"/>
            <p:cNvGrpSpPr/>
            <p:nvPr/>
          </p:nvGrpSpPr>
          <p:grpSpPr>
            <a:xfrm>
              <a:off x="9645626" y="149116"/>
              <a:ext cx="7135089" cy="2495645"/>
              <a:chOff x="0" y="-38100"/>
              <a:chExt cx="1409400" cy="492967"/>
            </a:xfrm>
          </p:grpSpPr>
          <p:sp>
            <p:nvSpPr>
              <p:cNvPr id="103" name="Google Shape;103;p14"/>
              <p:cNvSpPr/>
              <p:nvPr/>
            </p:nvSpPr>
            <p:spPr>
              <a:xfrm>
                <a:off x="0" y="0"/>
                <a:ext cx="1409357" cy="454867"/>
              </a:xfrm>
              <a:custGeom>
                <a:rect b="b" l="l" r="r" t="t"/>
                <a:pathLst>
                  <a:path extrusionOk="0" h="454867" w="1409357">
                    <a:moveTo>
                      <a:pt x="30135" y="0"/>
                    </a:moveTo>
                    <a:lnTo>
                      <a:pt x="1379223" y="0"/>
                    </a:lnTo>
                    <a:cubicBezTo>
                      <a:pt x="1395865" y="0"/>
                      <a:pt x="1409357" y="13492"/>
                      <a:pt x="1409357" y="30135"/>
                    </a:cubicBezTo>
                    <a:lnTo>
                      <a:pt x="1409357" y="424732"/>
                    </a:lnTo>
                    <a:cubicBezTo>
                      <a:pt x="1409357" y="441375"/>
                      <a:pt x="1395865" y="454867"/>
                      <a:pt x="1379223" y="454867"/>
                    </a:cubicBezTo>
                    <a:lnTo>
                      <a:pt x="30135" y="454867"/>
                    </a:lnTo>
                    <a:cubicBezTo>
                      <a:pt x="13492" y="454867"/>
                      <a:pt x="0" y="441375"/>
                      <a:pt x="0" y="424732"/>
                    </a:cubicBezTo>
                    <a:lnTo>
                      <a:pt x="0" y="30135"/>
                    </a:lnTo>
                    <a:cubicBezTo>
                      <a:pt x="0" y="13492"/>
                      <a:pt x="13492" y="0"/>
                      <a:pt x="30135" y="0"/>
                    </a:cubicBezTo>
                    <a:close/>
                  </a:path>
                </a:pathLst>
              </a:custGeom>
              <a:solidFill>
                <a:srgbClr val="E6E4EF">
                  <a:alpha val="49803"/>
                </a:srgbClr>
              </a:solidFill>
              <a:ln cap="rnd" cmpd="sng" w="28575">
                <a:solidFill>
                  <a:srgbClr val="272665">
                    <a:alpha val="4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0" y="-38100"/>
                <a:ext cx="1409400" cy="492900"/>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14"/>
            <p:cNvSpPr/>
            <p:nvPr/>
          </p:nvSpPr>
          <p:spPr>
            <a:xfrm>
              <a:off x="0" y="3000409"/>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06" name="Google Shape;106;p14"/>
            <p:cNvSpPr txBox="1"/>
            <p:nvPr/>
          </p:nvSpPr>
          <p:spPr>
            <a:xfrm>
              <a:off x="209359" y="319985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b="0" i="0" lang="en-US" sz="3880" u="none" cap="none" strike="noStrike">
                  <a:solidFill>
                    <a:srgbClr val="010101"/>
                  </a:solidFill>
                  <a:latin typeface="Arial"/>
                  <a:ea typeface="Arial"/>
                  <a:cs typeface="Arial"/>
                  <a:sym typeface="Arial"/>
                </a:rPr>
                <a:t>2</a:t>
              </a:r>
              <a:endParaRPr/>
            </a:p>
          </p:txBody>
        </p:sp>
        <p:sp>
          <p:nvSpPr>
            <p:cNvPr id="107" name="Google Shape;107;p14"/>
            <p:cNvSpPr/>
            <p:nvPr/>
          </p:nvSpPr>
          <p:spPr>
            <a:xfrm>
              <a:off x="9239257" y="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08" name="Google Shape;108;p14"/>
            <p:cNvSpPr txBox="1"/>
            <p:nvPr/>
          </p:nvSpPr>
          <p:spPr>
            <a:xfrm>
              <a:off x="9448616" y="199450"/>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b="0" i="0" lang="en-US" sz="3880" u="none" cap="none" strike="noStrike">
                  <a:solidFill>
                    <a:srgbClr val="010101"/>
                  </a:solidFill>
                  <a:latin typeface="Arial"/>
                  <a:ea typeface="Arial"/>
                  <a:cs typeface="Arial"/>
                  <a:sym typeface="Arial"/>
                </a:rPr>
                <a:t>3</a:t>
              </a:r>
              <a:endParaRPr/>
            </a:p>
          </p:txBody>
        </p:sp>
        <p:grpSp>
          <p:nvGrpSpPr>
            <p:cNvPr id="109" name="Google Shape;109;p14"/>
            <p:cNvGrpSpPr/>
            <p:nvPr/>
          </p:nvGrpSpPr>
          <p:grpSpPr>
            <a:xfrm>
              <a:off x="9645626" y="3212212"/>
              <a:ext cx="7134871" cy="2495645"/>
              <a:chOff x="0" y="-38100"/>
              <a:chExt cx="1409357" cy="492967"/>
            </a:xfrm>
          </p:grpSpPr>
          <p:sp>
            <p:nvSpPr>
              <p:cNvPr id="110" name="Google Shape;110;p14"/>
              <p:cNvSpPr/>
              <p:nvPr/>
            </p:nvSpPr>
            <p:spPr>
              <a:xfrm>
                <a:off x="0" y="0"/>
                <a:ext cx="1409357" cy="454867"/>
              </a:xfrm>
              <a:custGeom>
                <a:rect b="b" l="l" r="r" t="t"/>
                <a:pathLst>
                  <a:path extrusionOk="0" h="454867" w="1409357">
                    <a:moveTo>
                      <a:pt x="39063" y="0"/>
                    </a:moveTo>
                    <a:lnTo>
                      <a:pt x="1370294" y="0"/>
                    </a:lnTo>
                    <a:cubicBezTo>
                      <a:pt x="1380654" y="0"/>
                      <a:pt x="1390590" y="4116"/>
                      <a:pt x="1397916" y="11441"/>
                    </a:cubicBezTo>
                    <a:cubicBezTo>
                      <a:pt x="1405242" y="18767"/>
                      <a:pt x="1409357" y="28703"/>
                      <a:pt x="1409357" y="39063"/>
                    </a:cubicBezTo>
                    <a:lnTo>
                      <a:pt x="1409357" y="415804"/>
                    </a:lnTo>
                    <a:cubicBezTo>
                      <a:pt x="1409357" y="426164"/>
                      <a:pt x="1405242" y="436100"/>
                      <a:pt x="1397916" y="443426"/>
                    </a:cubicBezTo>
                    <a:cubicBezTo>
                      <a:pt x="1390590" y="450751"/>
                      <a:pt x="1380654" y="454867"/>
                      <a:pt x="1370294" y="454867"/>
                    </a:cubicBezTo>
                    <a:lnTo>
                      <a:pt x="39063" y="454867"/>
                    </a:lnTo>
                    <a:cubicBezTo>
                      <a:pt x="28703" y="454867"/>
                      <a:pt x="18767" y="450751"/>
                      <a:pt x="11441" y="443426"/>
                    </a:cubicBezTo>
                    <a:cubicBezTo>
                      <a:pt x="4116" y="436100"/>
                      <a:pt x="0" y="426164"/>
                      <a:pt x="0" y="415804"/>
                    </a:cubicBezTo>
                    <a:lnTo>
                      <a:pt x="0" y="39063"/>
                    </a:lnTo>
                    <a:cubicBezTo>
                      <a:pt x="0" y="28703"/>
                      <a:pt x="4116" y="18767"/>
                      <a:pt x="11441" y="11441"/>
                    </a:cubicBezTo>
                    <a:cubicBezTo>
                      <a:pt x="18767" y="4116"/>
                      <a:pt x="28703" y="0"/>
                      <a:pt x="39063"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14"/>
            <p:cNvSpPr/>
            <p:nvPr/>
          </p:nvSpPr>
          <p:spPr>
            <a:xfrm>
              <a:off x="9239257" y="3000409"/>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13" name="Google Shape;113;p14"/>
            <p:cNvSpPr txBox="1"/>
            <p:nvPr/>
          </p:nvSpPr>
          <p:spPr>
            <a:xfrm>
              <a:off x="9448616" y="319985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b="0" i="0" lang="en-US" sz="3880" u="none" cap="none" strike="noStrike">
                  <a:solidFill>
                    <a:srgbClr val="010101"/>
                  </a:solidFill>
                  <a:latin typeface="Arial"/>
                  <a:ea typeface="Arial"/>
                  <a:cs typeface="Arial"/>
                  <a:sym typeface="Arial"/>
                </a:rPr>
                <a:t>4</a:t>
              </a:r>
              <a:endParaRPr/>
            </a:p>
          </p:txBody>
        </p:sp>
        <p:sp>
          <p:nvSpPr>
            <p:cNvPr id="114" name="Google Shape;114;p14"/>
            <p:cNvSpPr txBox="1"/>
            <p:nvPr/>
          </p:nvSpPr>
          <p:spPr>
            <a:xfrm>
              <a:off x="10186049" y="4152240"/>
              <a:ext cx="6054000" cy="6156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Clr>
                  <a:schemeClr val="dk1"/>
                </a:buClr>
                <a:buFont typeface="Arial"/>
                <a:buNone/>
              </a:pPr>
              <a:r>
                <a:rPr lang="en-US" sz="2999">
                  <a:solidFill>
                    <a:srgbClr val="010101"/>
                  </a:solidFill>
                </a:rPr>
                <a:t>Conclusion</a:t>
              </a:r>
              <a:endParaRPr/>
            </a:p>
          </p:txBody>
        </p:sp>
        <p:sp>
          <p:nvSpPr>
            <p:cNvPr id="115" name="Google Shape;115;p14"/>
            <p:cNvSpPr txBox="1"/>
            <p:nvPr/>
          </p:nvSpPr>
          <p:spPr>
            <a:xfrm>
              <a:off x="908281" y="1087736"/>
              <a:ext cx="6054000" cy="677100"/>
            </a:xfrm>
            <a:prstGeom prst="rect">
              <a:avLst/>
            </a:prstGeom>
            <a:noFill/>
            <a:ln>
              <a:noFill/>
            </a:ln>
          </p:spPr>
          <p:txBody>
            <a:bodyPr anchorCtr="0" anchor="t" bIns="0" lIns="0" spcFirstLastPara="1" rIns="0" wrap="square" tIns="0">
              <a:spAutoFit/>
            </a:bodyPr>
            <a:lstStyle/>
            <a:p>
              <a:pPr indent="0" lvl="0" marL="0" marR="0" rtl="0" algn="ctr">
                <a:lnSpc>
                  <a:spcPct val="198029"/>
                </a:lnSpc>
                <a:spcBef>
                  <a:spcPts val="0"/>
                </a:spcBef>
                <a:spcAft>
                  <a:spcPts val="0"/>
                </a:spcAft>
                <a:buNone/>
              </a:pPr>
              <a:r>
                <a:rPr b="0" i="0" lang="en-US" sz="3299" u="none" cap="none" strike="noStrike">
                  <a:solidFill>
                    <a:srgbClr val="010101"/>
                  </a:solidFill>
                  <a:latin typeface="Arial"/>
                  <a:ea typeface="Arial"/>
                  <a:cs typeface="Arial"/>
                  <a:sym typeface="Arial"/>
                </a:rPr>
                <a:t>Introduction</a:t>
              </a:r>
              <a:endParaRPr/>
            </a:p>
          </p:txBody>
        </p:sp>
        <p:sp>
          <p:nvSpPr>
            <p:cNvPr id="116" name="Google Shape;116;p14"/>
            <p:cNvSpPr txBox="1"/>
            <p:nvPr/>
          </p:nvSpPr>
          <p:spPr>
            <a:xfrm>
              <a:off x="1053737" y="4152228"/>
              <a:ext cx="6054000" cy="6156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None/>
              </a:pPr>
              <a:r>
                <a:rPr lang="en-US" sz="2999">
                  <a:solidFill>
                    <a:srgbClr val="010101"/>
                  </a:solidFill>
                </a:rPr>
                <a:t>Sample Input Output</a:t>
              </a:r>
              <a:endParaRPr sz="3499">
                <a:solidFill>
                  <a:srgbClr val="010101"/>
                </a:solidFill>
              </a:endParaRPr>
            </a:p>
          </p:txBody>
        </p:sp>
        <p:sp>
          <p:nvSpPr>
            <p:cNvPr id="117" name="Google Shape;117;p14"/>
            <p:cNvSpPr txBox="1"/>
            <p:nvPr/>
          </p:nvSpPr>
          <p:spPr>
            <a:xfrm>
              <a:off x="10392692" y="979030"/>
              <a:ext cx="5938500" cy="2037600"/>
            </a:xfrm>
            <a:prstGeom prst="rect">
              <a:avLst/>
            </a:prstGeom>
            <a:noFill/>
            <a:ln>
              <a:noFill/>
            </a:ln>
          </p:spPr>
          <p:txBody>
            <a:bodyPr anchorCtr="0" anchor="t" bIns="0" lIns="0" spcFirstLastPara="1" rIns="0" wrap="square" tIns="0">
              <a:spAutoFit/>
            </a:bodyPr>
            <a:lstStyle/>
            <a:p>
              <a:pPr indent="0" lvl="0" marL="0" rtl="0" algn="ctr">
                <a:lnSpc>
                  <a:spcPct val="198028"/>
                </a:lnSpc>
                <a:spcBef>
                  <a:spcPts val="0"/>
                </a:spcBef>
                <a:spcAft>
                  <a:spcPts val="0"/>
                </a:spcAft>
                <a:buClr>
                  <a:schemeClr val="dk1"/>
                </a:buClr>
                <a:buFont typeface="Arial"/>
                <a:buNone/>
              </a:pPr>
              <a:r>
                <a:rPr lang="en-US" sz="3499">
                  <a:solidFill>
                    <a:srgbClr val="010101"/>
                  </a:solidFill>
                </a:rPr>
                <a:t>Problem Statement</a:t>
              </a:r>
              <a:endParaRPr>
                <a:solidFill>
                  <a:schemeClr val="dk1"/>
                </a:solidFill>
              </a:endParaRPr>
            </a:p>
            <a:p>
              <a:pPr indent="0" lvl="0" marL="0" marR="0" rtl="0" algn="ctr">
                <a:lnSpc>
                  <a:spcPct val="198032"/>
                </a:lnSpc>
                <a:spcBef>
                  <a:spcPts val="0"/>
                </a:spcBef>
                <a:spcAft>
                  <a:spcPts val="0"/>
                </a:spcAft>
                <a:buNone/>
              </a:pPr>
              <a:r>
                <a:t/>
              </a:r>
              <a:endParaRPr sz="2999">
                <a:solidFill>
                  <a:srgbClr val="010101"/>
                </a:solidFill>
              </a:endParaRPr>
            </a:p>
          </p:txBody>
        </p:sp>
        <p:grpSp>
          <p:nvGrpSpPr>
            <p:cNvPr id="118" name="Google Shape;118;p14"/>
            <p:cNvGrpSpPr/>
            <p:nvPr/>
          </p:nvGrpSpPr>
          <p:grpSpPr>
            <a:xfrm>
              <a:off x="5419099" y="5903422"/>
              <a:ext cx="7134871" cy="2495645"/>
              <a:chOff x="0" y="-38100"/>
              <a:chExt cx="1409357" cy="492967"/>
            </a:xfrm>
          </p:grpSpPr>
          <p:sp>
            <p:nvSpPr>
              <p:cNvPr id="119" name="Google Shape;119;p14"/>
              <p:cNvSpPr/>
              <p:nvPr/>
            </p:nvSpPr>
            <p:spPr>
              <a:xfrm>
                <a:off x="0" y="0"/>
                <a:ext cx="1409357" cy="454867"/>
              </a:xfrm>
              <a:custGeom>
                <a:rect b="b" l="l" r="r" t="t"/>
                <a:pathLst>
                  <a:path extrusionOk="0" h="454867" w="1409357">
                    <a:moveTo>
                      <a:pt x="39063" y="0"/>
                    </a:moveTo>
                    <a:lnTo>
                      <a:pt x="1370294" y="0"/>
                    </a:lnTo>
                    <a:cubicBezTo>
                      <a:pt x="1380654" y="0"/>
                      <a:pt x="1390590" y="4116"/>
                      <a:pt x="1397916" y="11441"/>
                    </a:cubicBezTo>
                    <a:cubicBezTo>
                      <a:pt x="1405242" y="18767"/>
                      <a:pt x="1409357" y="28703"/>
                      <a:pt x="1409357" y="39063"/>
                    </a:cubicBezTo>
                    <a:lnTo>
                      <a:pt x="1409357" y="415804"/>
                    </a:lnTo>
                    <a:cubicBezTo>
                      <a:pt x="1409357" y="426164"/>
                      <a:pt x="1405242" y="436100"/>
                      <a:pt x="1397916" y="443426"/>
                    </a:cubicBezTo>
                    <a:cubicBezTo>
                      <a:pt x="1390590" y="450751"/>
                      <a:pt x="1380654" y="454867"/>
                      <a:pt x="1370294" y="454867"/>
                    </a:cubicBezTo>
                    <a:lnTo>
                      <a:pt x="39063" y="454867"/>
                    </a:lnTo>
                    <a:cubicBezTo>
                      <a:pt x="28703" y="454867"/>
                      <a:pt x="18767" y="450751"/>
                      <a:pt x="11441" y="443426"/>
                    </a:cubicBezTo>
                    <a:cubicBezTo>
                      <a:pt x="4116" y="436100"/>
                      <a:pt x="0" y="426164"/>
                      <a:pt x="0" y="415804"/>
                    </a:cubicBezTo>
                    <a:lnTo>
                      <a:pt x="0" y="39063"/>
                    </a:lnTo>
                    <a:cubicBezTo>
                      <a:pt x="0" y="28703"/>
                      <a:pt x="4116" y="18767"/>
                      <a:pt x="11441" y="11441"/>
                    </a:cubicBezTo>
                    <a:cubicBezTo>
                      <a:pt x="18767" y="4116"/>
                      <a:pt x="28703" y="0"/>
                      <a:pt x="39063"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14"/>
            <p:cNvSpPr/>
            <p:nvPr/>
          </p:nvSpPr>
          <p:spPr>
            <a:xfrm>
              <a:off x="5012730" y="569162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22" name="Google Shape;122;p14"/>
            <p:cNvSpPr txBox="1"/>
            <p:nvPr/>
          </p:nvSpPr>
          <p:spPr>
            <a:xfrm>
              <a:off x="5222089" y="589106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lang="en-US" sz="3880">
                  <a:solidFill>
                    <a:srgbClr val="010101"/>
                  </a:solidFill>
                </a:rPr>
                <a:t>5</a:t>
              </a:r>
              <a:endParaRPr/>
            </a:p>
          </p:txBody>
        </p:sp>
        <p:sp>
          <p:nvSpPr>
            <p:cNvPr id="123" name="Google Shape;123;p14"/>
            <p:cNvSpPr txBox="1"/>
            <p:nvPr/>
          </p:nvSpPr>
          <p:spPr>
            <a:xfrm>
              <a:off x="5959522" y="6687250"/>
              <a:ext cx="6054000" cy="15063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Clr>
                  <a:schemeClr val="dk1"/>
                </a:buClr>
                <a:buFont typeface="Arial"/>
                <a:buNone/>
              </a:pPr>
              <a:r>
                <a:rPr lang="en-US" sz="2999">
                  <a:solidFill>
                    <a:srgbClr val="010101"/>
                  </a:solidFill>
                </a:rPr>
                <a:t>Technical Report &amp; Code</a:t>
              </a:r>
              <a:endParaRPr sz="2999">
                <a:solidFill>
                  <a:srgbClr val="010101"/>
                </a:solidFill>
              </a:endParaRPr>
            </a:p>
            <a:p>
              <a:pPr indent="0" lvl="0" marL="0" marR="0" rtl="0" algn="ctr">
                <a:lnSpc>
                  <a:spcPct val="198032"/>
                </a:lnSpc>
                <a:spcBef>
                  <a:spcPts val="0"/>
                </a:spcBef>
                <a:spcAft>
                  <a:spcPts val="0"/>
                </a:spcAft>
                <a:buNone/>
              </a:pPr>
              <a:r>
                <a:t/>
              </a:r>
              <a:endParaRPr/>
            </a:p>
          </p:txBody>
        </p:sp>
      </p:grpSp>
      <p:sp>
        <p:nvSpPr>
          <p:cNvPr id="124" name="Google Shape;124;p14"/>
          <p:cNvSpPr txBox="1"/>
          <p:nvPr/>
        </p:nvSpPr>
        <p:spPr>
          <a:xfrm>
            <a:off x="2247796" y="1214544"/>
            <a:ext cx="12699300" cy="746100"/>
          </a:xfrm>
          <a:prstGeom prst="rect">
            <a:avLst/>
          </a:prstGeom>
          <a:noFill/>
          <a:ln>
            <a:noFill/>
          </a:ln>
        </p:spPr>
        <p:txBody>
          <a:bodyPr anchorCtr="0" anchor="t" bIns="0" lIns="0" spcFirstLastPara="1" rIns="0" wrap="square" tIns="0">
            <a:spAutoFit/>
          </a:bodyPr>
          <a:lstStyle/>
          <a:p>
            <a:pPr indent="0" lvl="0" marL="0" marR="0" rtl="0" algn="ctr">
              <a:lnSpc>
                <a:spcPct val="117999"/>
              </a:lnSpc>
              <a:spcBef>
                <a:spcPts val="0"/>
              </a:spcBef>
              <a:spcAft>
                <a:spcPts val="0"/>
              </a:spcAft>
              <a:buNone/>
            </a:pPr>
            <a:r>
              <a:rPr b="0" i="0" lang="en-US" sz="5000" u="none" cap="none" strike="noStrike">
                <a:solidFill>
                  <a:srgbClr val="010101"/>
                </a:solidFill>
                <a:latin typeface="Arial"/>
                <a:ea typeface="Arial"/>
                <a:cs typeface="Arial"/>
                <a:sym typeface="Arial"/>
              </a:rPr>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28" name="Shape 128"/>
        <p:cNvGrpSpPr/>
        <p:nvPr/>
      </p:nvGrpSpPr>
      <p:grpSpPr>
        <a:xfrm>
          <a:off x="0" y="0"/>
          <a:ext cx="0" cy="0"/>
          <a:chOff x="0" y="0"/>
          <a:chExt cx="0" cy="0"/>
        </a:xfrm>
      </p:grpSpPr>
      <p:sp>
        <p:nvSpPr>
          <p:cNvPr id="129" name="Google Shape;129;p15"/>
          <p:cNvSpPr txBox="1"/>
          <p:nvPr/>
        </p:nvSpPr>
        <p:spPr>
          <a:xfrm>
            <a:off x="3273152" y="1938692"/>
            <a:ext cx="11741696" cy="1232538"/>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9500" u="none" cap="none" strike="noStrike">
                <a:solidFill>
                  <a:srgbClr val="010101"/>
                </a:solidFill>
                <a:latin typeface="Public Sans"/>
                <a:ea typeface="Public Sans"/>
                <a:cs typeface="Public Sans"/>
                <a:sym typeface="Public Sans"/>
              </a:rPr>
              <a:t>Problem Statement</a:t>
            </a:r>
            <a:endParaRPr/>
          </a:p>
        </p:txBody>
      </p:sp>
      <p:sp>
        <p:nvSpPr>
          <p:cNvPr id="130" name="Google Shape;130;p15"/>
          <p:cNvSpPr txBox="1"/>
          <p:nvPr/>
        </p:nvSpPr>
        <p:spPr>
          <a:xfrm>
            <a:off x="784600" y="3736964"/>
            <a:ext cx="16718800" cy="36576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10101"/>
                </a:solidFill>
                <a:latin typeface="Public Sans"/>
                <a:ea typeface="Public Sans"/>
                <a:cs typeface="Public Sans"/>
                <a:sym typeface="Public Sans"/>
              </a:rPr>
              <a:t>The problem involves navigating through a maze represented as a grid, where each cell can either be empty or contain an obstacle. The agent is allowed to move from one cell to an adjacent cell, considering both cardinal (up, down, left, right) and diagonal directions. However, the agent cannot move to a cell occupied by an obstacle.The agent aims to discover the shortest possible path to the destination cell using the A* search algorithm.</a:t>
            </a:r>
            <a:endParaRPr/>
          </a:p>
          <a:p>
            <a:pPr indent="0" lvl="0" marL="0" marR="0" rtl="0" algn="l">
              <a:lnSpc>
                <a:spcPct val="140013"/>
              </a:lnSpc>
              <a:spcBef>
                <a:spcPts val="0"/>
              </a:spcBef>
              <a:spcAft>
                <a:spcPts val="0"/>
              </a:spcAft>
              <a:buNone/>
            </a:pPr>
            <a:r>
              <a:t/>
            </a:r>
            <a:endParaRPr b="0" i="0" sz="2999" u="none" cap="none" strike="noStrike">
              <a:solidFill>
                <a:srgbClr val="010101"/>
              </a:solidFill>
              <a:latin typeface="Public Sans"/>
              <a:ea typeface="Public Sans"/>
              <a:cs typeface="Public Sans"/>
              <a:sym typeface="Public Sans"/>
            </a:endParaRPr>
          </a:p>
          <a:p>
            <a:pPr indent="0" lvl="0" marL="0" marR="0" rtl="0" algn="l">
              <a:lnSpc>
                <a:spcPct val="140013"/>
              </a:lnSpc>
              <a:spcBef>
                <a:spcPts val="0"/>
              </a:spcBef>
              <a:spcAft>
                <a:spcPts val="0"/>
              </a:spcAft>
              <a:buNone/>
            </a:pPr>
            <a:r>
              <a:t/>
            </a:r>
            <a:endParaRPr b="0" i="0" sz="2999" u="none" cap="none" strike="noStrike">
              <a:solidFill>
                <a:srgbClr val="010101"/>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34" name="Shape 134"/>
        <p:cNvGrpSpPr/>
        <p:nvPr/>
      </p:nvGrpSpPr>
      <p:grpSpPr>
        <a:xfrm>
          <a:off x="0" y="0"/>
          <a:ext cx="0" cy="0"/>
          <a:chOff x="0" y="0"/>
          <a:chExt cx="0" cy="0"/>
        </a:xfrm>
      </p:grpSpPr>
      <p:sp>
        <p:nvSpPr>
          <p:cNvPr id="135" name="Google Shape;135;p16"/>
          <p:cNvSpPr txBox="1"/>
          <p:nvPr/>
        </p:nvSpPr>
        <p:spPr>
          <a:xfrm>
            <a:off x="1088448" y="1776865"/>
            <a:ext cx="9863400" cy="1404000"/>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9501" u="none" cap="none" strike="noStrike">
                <a:solidFill>
                  <a:srgbClr val="010101"/>
                </a:solidFill>
                <a:latin typeface="Public Sans"/>
                <a:ea typeface="Public Sans"/>
                <a:cs typeface="Public Sans"/>
                <a:sym typeface="Public Sans"/>
              </a:rPr>
              <a:t>Introduction</a:t>
            </a:r>
            <a:endParaRPr/>
          </a:p>
        </p:txBody>
      </p:sp>
      <p:sp>
        <p:nvSpPr>
          <p:cNvPr id="136" name="Google Shape;136;p16"/>
          <p:cNvSpPr txBox="1"/>
          <p:nvPr/>
        </p:nvSpPr>
        <p:spPr>
          <a:xfrm>
            <a:off x="1088448" y="3429003"/>
            <a:ext cx="8841300" cy="4301100"/>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b="0" i="0" lang="en-US" sz="2995" u="none" cap="none" strike="noStrike">
                <a:solidFill>
                  <a:srgbClr val="010101"/>
                </a:solidFill>
                <a:latin typeface="Public Sans"/>
                <a:ea typeface="Public Sans"/>
                <a:cs typeface="Public Sans"/>
                <a:sym typeface="Public Sans"/>
              </a:rPr>
              <a:t>Maze navigation is a classic problem in artificial intelligence and robotics, requiring agents to find optimal paths through complex environments. In this project, our agent, starting from a start node cell, aims to reach the goal node while navigating around obstacles. Our focus is on guiding the agent efficiently through the maze using A* algorithm. </a:t>
            </a:r>
            <a:endParaRPr/>
          </a:p>
        </p:txBody>
      </p:sp>
      <p:sp>
        <p:nvSpPr>
          <p:cNvPr id="137" name="Google Shape;137;p16"/>
          <p:cNvSpPr/>
          <p:nvPr/>
        </p:nvSpPr>
        <p:spPr>
          <a:xfrm>
            <a:off x="10578386" y="1776873"/>
            <a:ext cx="6374737" cy="6450267"/>
          </a:xfrm>
          <a:custGeom>
            <a:rect b="b" l="l" r="r" t="t"/>
            <a:pathLst>
              <a:path extrusionOk="0" h="6450267" w="6374737">
                <a:moveTo>
                  <a:pt x="0" y="0"/>
                </a:moveTo>
                <a:lnTo>
                  <a:pt x="6374737" y="0"/>
                </a:lnTo>
                <a:lnTo>
                  <a:pt x="6374737" y="6450266"/>
                </a:lnTo>
                <a:lnTo>
                  <a:pt x="0" y="645026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41" name="Shape 141"/>
        <p:cNvGrpSpPr/>
        <p:nvPr/>
      </p:nvGrpSpPr>
      <p:grpSpPr>
        <a:xfrm>
          <a:off x="0" y="0"/>
          <a:ext cx="0" cy="0"/>
          <a:chOff x="0" y="0"/>
          <a:chExt cx="0" cy="0"/>
        </a:xfrm>
      </p:grpSpPr>
      <p:sp>
        <p:nvSpPr>
          <p:cNvPr id="142" name="Google Shape;142;p17"/>
          <p:cNvSpPr txBox="1"/>
          <p:nvPr/>
        </p:nvSpPr>
        <p:spPr>
          <a:xfrm>
            <a:off x="973074" y="1553350"/>
            <a:ext cx="4847100" cy="1404000"/>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lang="en-US" sz="9501">
                <a:solidFill>
                  <a:srgbClr val="010101"/>
                </a:solidFill>
                <a:latin typeface="Public Sans"/>
                <a:ea typeface="Public Sans"/>
                <a:cs typeface="Public Sans"/>
                <a:sym typeface="Public Sans"/>
              </a:rPr>
              <a:t>Why A*</a:t>
            </a:r>
            <a:endParaRPr/>
          </a:p>
        </p:txBody>
      </p:sp>
      <p:sp>
        <p:nvSpPr>
          <p:cNvPr id="143" name="Google Shape;143;p17"/>
          <p:cNvSpPr txBox="1"/>
          <p:nvPr/>
        </p:nvSpPr>
        <p:spPr>
          <a:xfrm>
            <a:off x="973075" y="3429000"/>
            <a:ext cx="5769000" cy="3126000"/>
          </a:xfrm>
          <a:prstGeom prst="rect">
            <a:avLst/>
          </a:prstGeom>
          <a:noFill/>
          <a:ln>
            <a:noFill/>
          </a:ln>
        </p:spPr>
        <p:txBody>
          <a:bodyPr anchorCtr="0" anchor="t" bIns="0" lIns="0" spcFirstLastPara="1" rIns="0" wrap="square" tIns="0">
            <a:spAutoFit/>
          </a:bodyPr>
          <a:lstStyle/>
          <a:p>
            <a:pPr indent="0" lvl="0" marL="0" marR="0" rtl="0" algn="just">
              <a:lnSpc>
                <a:spcPct val="118998"/>
              </a:lnSpc>
              <a:spcBef>
                <a:spcPts val="0"/>
              </a:spcBef>
              <a:spcAft>
                <a:spcPts val="0"/>
              </a:spcAft>
              <a:buNone/>
            </a:pPr>
            <a:r>
              <a:rPr b="1" lang="en-US" sz="2495">
                <a:solidFill>
                  <a:srgbClr val="010101"/>
                </a:solidFill>
                <a:latin typeface="Public Sans"/>
                <a:ea typeface="Public Sans"/>
                <a:cs typeface="Public Sans"/>
                <a:sym typeface="Public Sans"/>
              </a:rPr>
              <a:t>A*</a:t>
            </a:r>
            <a:r>
              <a:rPr lang="en-US" sz="2495">
                <a:solidFill>
                  <a:srgbClr val="010101"/>
                </a:solidFill>
                <a:latin typeface="Public Sans"/>
                <a:ea typeface="Public Sans"/>
                <a:cs typeface="Public Sans"/>
                <a:sym typeface="Public Sans"/>
              </a:rPr>
              <a:t> is a popular and widely used algorithm in computer science, particularly in the fields of artificial intelligence, robotics, and computer games. It can be considered a unique blend of </a:t>
            </a:r>
            <a:r>
              <a:rPr b="1" i="1" lang="en-US" sz="2495">
                <a:solidFill>
                  <a:srgbClr val="010101"/>
                </a:solidFill>
                <a:latin typeface="Public Sans"/>
                <a:ea typeface="Public Sans"/>
                <a:cs typeface="Public Sans"/>
                <a:sym typeface="Public Sans"/>
              </a:rPr>
              <a:t>Dijkstra's Algorithm</a:t>
            </a:r>
            <a:r>
              <a:rPr lang="en-US" sz="2495">
                <a:solidFill>
                  <a:srgbClr val="010101"/>
                </a:solidFill>
                <a:latin typeface="Public Sans"/>
                <a:ea typeface="Public Sans"/>
                <a:cs typeface="Public Sans"/>
                <a:sym typeface="Public Sans"/>
              </a:rPr>
              <a:t> and </a:t>
            </a:r>
            <a:r>
              <a:rPr b="1" i="1" lang="en-US" sz="2495">
                <a:solidFill>
                  <a:srgbClr val="010101"/>
                </a:solidFill>
                <a:latin typeface="Public Sans"/>
                <a:ea typeface="Public Sans"/>
                <a:cs typeface="Public Sans"/>
                <a:sym typeface="Public Sans"/>
              </a:rPr>
              <a:t>Greedy Best First Search</a:t>
            </a:r>
            <a:r>
              <a:rPr lang="en-US" sz="2495">
                <a:solidFill>
                  <a:srgbClr val="010101"/>
                </a:solidFill>
                <a:latin typeface="Public Sans"/>
                <a:ea typeface="Public Sans"/>
                <a:cs typeface="Public Sans"/>
                <a:sym typeface="Public Sans"/>
              </a:rPr>
              <a:t>. </a:t>
            </a:r>
            <a:endParaRPr sz="2495">
              <a:solidFill>
                <a:srgbClr val="010101"/>
              </a:solidFill>
              <a:latin typeface="Public Sans"/>
              <a:ea typeface="Public Sans"/>
              <a:cs typeface="Public Sans"/>
              <a:sym typeface="Public Sans"/>
            </a:endParaRPr>
          </a:p>
        </p:txBody>
      </p:sp>
      <p:pic>
        <p:nvPicPr>
          <p:cNvPr id="144" name="Google Shape;144;p17"/>
          <p:cNvPicPr preferRelativeResize="0"/>
          <p:nvPr/>
        </p:nvPicPr>
        <p:blipFill>
          <a:blip r:embed="rId3">
            <a:alphaModFix/>
          </a:blip>
          <a:stretch>
            <a:fillRect/>
          </a:stretch>
        </p:blipFill>
        <p:spPr>
          <a:xfrm>
            <a:off x="7187000" y="1013462"/>
            <a:ext cx="10679000" cy="773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48" name="Shape 148"/>
        <p:cNvGrpSpPr/>
        <p:nvPr/>
      </p:nvGrpSpPr>
      <p:grpSpPr>
        <a:xfrm>
          <a:off x="0" y="0"/>
          <a:ext cx="0" cy="0"/>
          <a:chOff x="0" y="0"/>
          <a:chExt cx="0" cy="0"/>
        </a:xfrm>
      </p:grpSpPr>
      <p:sp>
        <p:nvSpPr>
          <p:cNvPr id="149" name="Google Shape;149;p18"/>
          <p:cNvSpPr txBox="1"/>
          <p:nvPr/>
        </p:nvSpPr>
        <p:spPr>
          <a:xfrm>
            <a:off x="725181" y="285150"/>
            <a:ext cx="2742000" cy="458100"/>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1" lang="en-US" sz="3100">
                <a:latin typeface="Calibri"/>
                <a:ea typeface="Calibri"/>
                <a:cs typeface="Calibri"/>
                <a:sym typeface="Calibri"/>
              </a:rPr>
              <a:t>How it works:</a:t>
            </a:r>
            <a:endParaRPr b="1" sz="3100">
              <a:latin typeface="Calibri"/>
              <a:ea typeface="Calibri"/>
              <a:cs typeface="Calibri"/>
              <a:sym typeface="Calibri"/>
            </a:endParaRPr>
          </a:p>
        </p:txBody>
      </p:sp>
      <p:pic>
        <p:nvPicPr>
          <p:cNvPr id="150" name="Google Shape;150;p18"/>
          <p:cNvPicPr preferRelativeResize="0"/>
          <p:nvPr/>
        </p:nvPicPr>
        <p:blipFill>
          <a:blip r:embed="rId3">
            <a:alphaModFix/>
          </a:blip>
          <a:stretch>
            <a:fillRect/>
          </a:stretch>
        </p:blipFill>
        <p:spPr>
          <a:xfrm>
            <a:off x="5321900" y="0"/>
            <a:ext cx="10472276" cy="10508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54" name="Shape 154"/>
        <p:cNvGrpSpPr/>
        <p:nvPr/>
      </p:nvGrpSpPr>
      <p:grpSpPr>
        <a:xfrm>
          <a:off x="0" y="0"/>
          <a:ext cx="0" cy="0"/>
          <a:chOff x="0" y="0"/>
          <a:chExt cx="0" cy="0"/>
        </a:xfrm>
      </p:grpSpPr>
      <p:sp>
        <p:nvSpPr>
          <p:cNvPr id="155" name="Google Shape;155;p19"/>
          <p:cNvSpPr txBox="1"/>
          <p:nvPr/>
        </p:nvSpPr>
        <p:spPr>
          <a:xfrm>
            <a:off x="667275" y="794075"/>
            <a:ext cx="17223900" cy="1950300"/>
          </a:xfrm>
          <a:prstGeom prst="rect">
            <a:avLst/>
          </a:prstGeom>
          <a:noFill/>
          <a:ln>
            <a:noFill/>
          </a:ln>
        </p:spPr>
        <p:txBody>
          <a:bodyPr anchorCtr="0" anchor="t" bIns="0" lIns="0" spcFirstLastPara="1" rIns="0" wrap="square" tIns="0">
            <a:spAutoFit/>
          </a:bodyPr>
          <a:lstStyle/>
          <a:p>
            <a:pPr indent="0" lvl="0" marL="0" marR="0" rtl="0" algn="ctr">
              <a:lnSpc>
                <a:spcPct val="95999"/>
              </a:lnSpc>
              <a:spcBef>
                <a:spcPts val="0"/>
              </a:spcBef>
              <a:spcAft>
                <a:spcPts val="0"/>
              </a:spcAft>
              <a:buNone/>
            </a:pPr>
            <a:r>
              <a:rPr lang="en-US" sz="6599">
                <a:solidFill>
                  <a:srgbClr val="010101"/>
                </a:solidFill>
                <a:latin typeface="Public Sans"/>
                <a:ea typeface="Public Sans"/>
                <a:cs typeface="Public Sans"/>
                <a:sym typeface="Public Sans"/>
              </a:rPr>
              <a:t>Evaluating A* with different Heuristic approaches</a:t>
            </a:r>
            <a:endParaRPr sz="2900"/>
          </a:p>
        </p:txBody>
      </p:sp>
      <p:sp>
        <p:nvSpPr>
          <p:cNvPr id="156" name="Google Shape;156;p19"/>
          <p:cNvSpPr txBox="1"/>
          <p:nvPr/>
        </p:nvSpPr>
        <p:spPr>
          <a:xfrm>
            <a:off x="1037133" y="3081317"/>
            <a:ext cx="11741700" cy="4728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lang="en-US" sz="3200">
                <a:solidFill>
                  <a:srgbClr val="010101"/>
                </a:solidFill>
                <a:latin typeface="Public Sans"/>
                <a:ea typeface="Public Sans"/>
                <a:cs typeface="Public Sans"/>
                <a:sym typeface="Public Sans"/>
              </a:rPr>
              <a:t>We will evaluate the </a:t>
            </a:r>
            <a:r>
              <a:rPr lang="en-US" sz="3200">
                <a:solidFill>
                  <a:srgbClr val="010101"/>
                </a:solidFill>
                <a:latin typeface="Public Sans"/>
                <a:ea typeface="Public Sans"/>
                <a:cs typeface="Public Sans"/>
                <a:sym typeface="Public Sans"/>
              </a:rPr>
              <a:t>algorithm</a:t>
            </a:r>
            <a:r>
              <a:rPr lang="en-US" sz="3200">
                <a:solidFill>
                  <a:srgbClr val="010101"/>
                </a:solidFill>
                <a:latin typeface="Public Sans"/>
                <a:ea typeface="Public Sans"/>
                <a:cs typeface="Public Sans"/>
                <a:sym typeface="Public Sans"/>
              </a:rPr>
              <a:t> with two heuristic functions:</a:t>
            </a:r>
            <a:endParaRPr sz="3200">
              <a:solidFill>
                <a:srgbClr val="010101"/>
              </a:solidFill>
              <a:latin typeface="Public Sans"/>
              <a:ea typeface="Public Sans"/>
              <a:cs typeface="Public Sans"/>
              <a:sym typeface="Public Sans"/>
            </a:endParaRPr>
          </a:p>
        </p:txBody>
      </p:sp>
      <p:sp>
        <p:nvSpPr>
          <p:cNvPr id="157" name="Google Shape;157;p19"/>
          <p:cNvSpPr txBox="1"/>
          <p:nvPr/>
        </p:nvSpPr>
        <p:spPr>
          <a:xfrm>
            <a:off x="1162250" y="4017500"/>
            <a:ext cx="16028400" cy="4309500"/>
          </a:xfrm>
          <a:prstGeom prst="rect">
            <a:avLst/>
          </a:prstGeom>
          <a:noFill/>
          <a:ln>
            <a:noFill/>
          </a:ln>
        </p:spPr>
        <p:txBody>
          <a:bodyPr anchorCtr="0" anchor="t" bIns="91425" lIns="91425" spcFirstLastPara="1" rIns="91425" wrap="square" tIns="91425">
            <a:noAutofit/>
          </a:bodyPr>
          <a:lstStyle/>
          <a:p>
            <a:pPr indent="-431800" lvl="0" marL="457200" rtl="0" algn="just">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Manhattan Distance:</a:t>
            </a:r>
            <a:r>
              <a:rPr lang="en-US" sz="3200">
                <a:solidFill>
                  <a:schemeClr val="dk1"/>
                </a:solidFill>
                <a:latin typeface="Calibri"/>
                <a:ea typeface="Calibri"/>
                <a:cs typeface="Calibri"/>
                <a:sym typeface="Calibri"/>
              </a:rPr>
              <a:t> The Manhattan distance is essentially the total of the absolute differences between the x and y coordinates of the goal cell and the current cell. Mathematically,</a:t>
            </a:r>
            <a:endParaRPr sz="3200">
              <a:solidFill>
                <a:schemeClr val="dk1"/>
              </a:solidFill>
              <a:latin typeface="Calibri"/>
              <a:ea typeface="Calibri"/>
              <a:cs typeface="Calibri"/>
              <a:sym typeface="Calibri"/>
            </a:endParaRPr>
          </a:p>
          <a:p>
            <a:pPr indent="0" lvl="0" marL="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rtl="0" algn="just">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just">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Diagonal Distance:</a:t>
            </a:r>
            <a:r>
              <a:rPr lang="en-US" sz="3200">
                <a:solidFill>
                  <a:schemeClr val="dk1"/>
                </a:solidFill>
                <a:latin typeface="Calibri"/>
                <a:ea typeface="Calibri"/>
                <a:cs typeface="Calibri"/>
                <a:sym typeface="Calibri"/>
              </a:rPr>
              <a:t> The Diagonal Distance is determined by taking the larger of the absolute differences between the x and y coordinates of the goal cell and the current cell.</a:t>
            </a:r>
            <a:endParaRPr sz="3200">
              <a:solidFill>
                <a:schemeClr val="dk1"/>
              </a:solidFill>
              <a:latin typeface="Calibri"/>
              <a:ea typeface="Calibri"/>
              <a:cs typeface="Calibri"/>
              <a:sym typeface="Calibri"/>
            </a:endParaRPr>
          </a:p>
        </p:txBody>
      </p:sp>
      <p:pic>
        <p:nvPicPr>
          <p:cNvPr id="158" name="Google Shape;158;p19"/>
          <p:cNvPicPr preferRelativeResize="0"/>
          <p:nvPr/>
        </p:nvPicPr>
        <p:blipFill>
          <a:blip r:embed="rId3">
            <a:alphaModFix/>
          </a:blip>
          <a:stretch>
            <a:fillRect/>
          </a:stretch>
        </p:blipFill>
        <p:spPr>
          <a:xfrm>
            <a:off x="3586050" y="5643525"/>
            <a:ext cx="9870476" cy="906075"/>
          </a:xfrm>
          <a:prstGeom prst="rect">
            <a:avLst/>
          </a:prstGeom>
          <a:noFill/>
          <a:ln>
            <a:noFill/>
          </a:ln>
        </p:spPr>
      </p:pic>
      <p:pic>
        <p:nvPicPr>
          <p:cNvPr id="159" name="Google Shape;159;p19"/>
          <p:cNvPicPr preferRelativeResize="0"/>
          <p:nvPr/>
        </p:nvPicPr>
        <p:blipFill>
          <a:blip r:embed="rId4">
            <a:alphaModFix/>
          </a:blip>
          <a:stretch>
            <a:fillRect/>
          </a:stretch>
        </p:blipFill>
        <p:spPr>
          <a:xfrm>
            <a:off x="3937475" y="8479400"/>
            <a:ext cx="9644125" cy="71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63" name="Shape 163"/>
        <p:cNvGrpSpPr/>
        <p:nvPr/>
      </p:nvGrpSpPr>
      <p:grpSpPr>
        <a:xfrm>
          <a:off x="0" y="0"/>
          <a:ext cx="0" cy="0"/>
          <a:chOff x="0" y="0"/>
          <a:chExt cx="0" cy="0"/>
        </a:xfrm>
      </p:grpSpPr>
      <p:sp>
        <p:nvSpPr>
          <p:cNvPr id="164" name="Google Shape;164;p20"/>
          <p:cNvSpPr/>
          <p:nvPr/>
        </p:nvSpPr>
        <p:spPr>
          <a:xfrm>
            <a:off x="607447" y="1571065"/>
            <a:ext cx="17073106" cy="8337280"/>
          </a:xfrm>
          <a:custGeom>
            <a:rect b="b" l="l" r="r" t="t"/>
            <a:pathLst>
              <a:path extrusionOk="0" h="8337280" w="17073106">
                <a:moveTo>
                  <a:pt x="0" y="0"/>
                </a:moveTo>
                <a:lnTo>
                  <a:pt x="17073106" y="0"/>
                </a:lnTo>
                <a:lnTo>
                  <a:pt x="17073106" y="8337280"/>
                </a:lnTo>
                <a:lnTo>
                  <a:pt x="0" y="8337280"/>
                </a:lnTo>
                <a:lnTo>
                  <a:pt x="0" y="0"/>
                </a:lnTo>
                <a:close/>
              </a:path>
            </a:pathLst>
          </a:custGeom>
          <a:blipFill rotWithShape="1">
            <a:blip r:embed="rId3">
              <a:alphaModFix/>
            </a:blip>
            <a:stretch>
              <a:fillRect b="-292" l="0" r="-3983" t="-293"/>
            </a:stretch>
          </a:blipFill>
          <a:ln>
            <a:noFill/>
          </a:ln>
        </p:spPr>
      </p:sp>
      <p:sp>
        <p:nvSpPr>
          <p:cNvPr id="165" name="Google Shape;165;p20"/>
          <p:cNvSpPr txBox="1"/>
          <p:nvPr/>
        </p:nvSpPr>
        <p:spPr>
          <a:xfrm>
            <a:off x="2856033" y="132986"/>
            <a:ext cx="11741700" cy="11820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8000" u="none" cap="none" strike="noStrike">
                <a:solidFill>
                  <a:srgbClr val="010101"/>
                </a:solidFill>
                <a:latin typeface="Public Sans"/>
                <a:ea typeface="Public Sans"/>
                <a:cs typeface="Public Sans"/>
                <a:sym typeface="Public Sans"/>
              </a:rPr>
              <a:t>Sample Input 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69" name="Shape 169"/>
        <p:cNvGrpSpPr/>
        <p:nvPr/>
      </p:nvGrpSpPr>
      <p:grpSpPr>
        <a:xfrm>
          <a:off x="0" y="0"/>
          <a:ext cx="0" cy="0"/>
          <a:chOff x="0" y="0"/>
          <a:chExt cx="0" cy="0"/>
        </a:xfrm>
      </p:grpSpPr>
      <p:sp>
        <p:nvSpPr>
          <p:cNvPr id="170" name="Google Shape;170;p21"/>
          <p:cNvSpPr/>
          <p:nvPr/>
        </p:nvSpPr>
        <p:spPr>
          <a:xfrm>
            <a:off x="394150" y="1195150"/>
            <a:ext cx="18288000" cy="8855343"/>
          </a:xfrm>
          <a:custGeom>
            <a:rect b="b" l="l" r="r" t="t"/>
            <a:pathLst>
              <a:path extrusionOk="0" h="8855343" w="18288000">
                <a:moveTo>
                  <a:pt x="0" y="0"/>
                </a:moveTo>
                <a:lnTo>
                  <a:pt x="18288000" y="0"/>
                </a:lnTo>
                <a:lnTo>
                  <a:pt x="18288000" y="8855343"/>
                </a:lnTo>
                <a:lnTo>
                  <a:pt x="0" y="8855343"/>
                </a:lnTo>
                <a:lnTo>
                  <a:pt x="0" y="0"/>
                </a:lnTo>
                <a:close/>
              </a:path>
            </a:pathLst>
          </a:custGeom>
          <a:blipFill rotWithShape="1">
            <a:blip r:embed="rId3">
              <a:alphaModFix/>
            </a:blip>
            <a:stretch>
              <a:fillRect b="0" l="-3378" r="-3378" t="-2226"/>
            </a:stretch>
          </a:blipFill>
          <a:ln>
            <a:noFill/>
          </a:ln>
        </p:spPr>
      </p:sp>
      <p:sp>
        <p:nvSpPr>
          <p:cNvPr id="171" name="Google Shape;171;p21"/>
          <p:cNvSpPr txBox="1"/>
          <p:nvPr/>
        </p:nvSpPr>
        <p:spPr>
          <a:xfrm>
            <a:off x="2930344" y="-15254"/>
            <a:ext cx="11741696" cy="1043954"/>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8000" u="none" cap="none" strike="noStrike">
                <a:solidFill>
                  <a:srgbClr val="010101"/>
                </a:solidFill>
                <a:latin typeface="Public Sans"/>
                <a:ea typeface="Public Sans"/>
                <a:cs typeface="Public Sans"/>
                <a:sym typeface="Public Sans"/>
              </a:rPr>
              <a:t>Sample Input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