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316" r:id="rId2"/>
    <p:sldId id="308" r:id="rId3"/>
    <p:sldId id="317" r:id="rId4"/>
    <p:sldId id="321" r:id="rId5"/>
    <p:sldId id="260" r:id="rId6"/>
    <p:sldId id="261" r:id="rId7"/>
    <p:sldId id="313" r:id="rId8"/>
    <p:sldId id="263" r:id="rId9"/>
    <p:sldId id="319" r:id="rId10"/>
    <p:sldId id="31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71B212-D89E-4FCE-951D-DE6040F52675}">
  <a:tblStyle styleId="{6371B212-D89E-4FCE-951D-DE6040F52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27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TLE_AND_BOD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hu-HU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14600" y="1152000"/>
            <a:ext cx="7705080" cy="352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u-HU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637" name="Google Shape;1142;p23"/>
          <p:cNvCxnSpPr/>
          <p:nvPr/>
        </p:nvCxnSpPr>
        <p:spPr>
          <a:xfrm flipH="1" flipV="1">
            <a:off x="302760" y="3359160"/>
            <a:ext cx="152280" cy="95760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38" name="Google Shape;1143;p23"/>
          <p:cNvCxnSpPr/>
          <p:nvPr/>
        </p:nvCxnSpPr>
        <p:spPr>
          <a:xfrm flipV="1">
            <a:off x="0" y="4332240"/>
            <a:ext cx="446760" cy="66456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39" name="Google Shape;1144;p23"/>
          <p:cNvGrpSpPr/>
          <p:nvPr/>
        </p:nvGrpSpPr>
        <p:grpSpPr>
          <a:xfrm>
            <a:off x="300600" y="4167720"/>
            <a:ext cx="291600" cy="292320"/>
            <a:chOff x="300600" y="4167720"/>
            <a:chExt cx="291600" cy="292320"/>
          </a:xfrm>
        </p:grpSpPr>
        <p:sp>
          <p:nvSpPr>
            <p:cNvPr id="640" name="Google Shape;1145;p23"/>
            <p:cNvSpPr/>
            <p:nvPr/>
          </p:nvSpPr>
          <p:spPr>
            <a:xfrm flipH="1">
              <a:off x="305280" y="4172760"/>
              <a:ext cx="282240" cy="282240"/>
            </a:xfrm>
            <a:custGeom>
              <a:avLst/>
              <a:gdLst>
                <a:gd name="textAreaLeft" fmla="*/ 360 w 282240"/>
                <a:gd name="textAreaRight" fmla="*/ 28296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1" name="Google Shape;1146;p23"/>
            <p:cNvSpPr/>
            <p:nvPr/>
          </p:nvSpPr>
          <p:spPr>
            <a:xfrm flipH="1">
              <a:off x="300600" y="4167720"/>
              <a:ext cx="291600" cy="292320"/>
            </a:xfrm>
            <a:custGeom>
              <a:avLst/>
              <a:gdLst>
                <a:gd name="textAreaLeft" fmla="*/ 360 w 291600"/>
                <a:gd name="textAreaRight" fmla="*/ 29232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2" name="Google Shape;1147;p23"/>
            <p:cNvSpPr/>
            <p:nvPr/>
          </p:nvSpPr>
          <p:spPr>
            <a:xfrm flipH="1">
              <a:off x="366840" y="4234680"/>
              <a:ext cx="158040" cy="158040"/>
            </a:xfrm>
            <a:custGeom>
              <a:avLst/>
              <a:gdLst>
                <a:gd name="textAreaLeft" fmla="*/ -360 w 158040"/>
                <a:gd name="textAreaRight" fmla="*/ 15804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3" name="Google Shape;1148;p23"/>
            <p:cNvSpPr/>
            <p:nvPr/>
          </p:nvSpPr>
          <p:spPr>
            <a:xfrm flipH="1">
              <a:off x="361800" y="4230360"/>
              <a:ext cx="167400" cy="16740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44" name="Google Shape;1149;p23"/>
          <p:cNvGrpSpPr/>
          <p:nvPr/>
        </p:nvGrpSpPr>
        <p:grpSpPr>
          <a:xfrm>
            <a:off x="148320" y="3224160"/>
            <a:ext cx="292680" cy="293040"/>
            <a:chOff x="148320" y="3224160"/>
            <a:chExt cx="292680" cy="293040"/>
          </a:xfrm>
        </p:grpSpPr>
        <p:sp>
          <p:nvSpPr>
            <p:cNvPr id="645" name="Google Shape;1150;p23"/>
            <p:cNvSpPr/>
            <p:nvPr/>
          </p:nvSpPr>
          <p:spPr>
            <a:xfrm flipH="1">
              <a:off x="150480" y="3226680"/>
              <a:ext cx="288360" cy="288000"/>
            </a:xfrm>
            <a:custGeom>
              <a:avLst/>
              <a:gdLst>
                <a:gd name="textAreaLeft" fmla="*/ -360 w 288360"/>
                <a:gd name="textAreaRight" fmla="*/ 288360 w 2883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6" name="Google Shape;1151;p23"/>
            <p:cNvSpPr/>
            <p:nvPr/>
          </p:nvSpPr>
          <p:spPr>
            <a:xfrm flipH="1">
              <a:off x="147960" y="3224160"/>
              <a:ext cx="292680" cy="293040"/>
            </a:xfrm>
            <a:custGeom>
              <a:avLst/>
              <a:gdLst>
                <a:gd name="textAreaLeft" fmla="*/ -360 w 292680"/>
                <a:gd name="textAreaRight" fmla="*/ 292680 w 292680"/>
                <a:gd name="textAreaTop" fmla="*/ 0 h 293040"/>
                <a:gd name="textAreaBottom" fmla="*/ 293400 h 29304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7" name="Google Shape;1152;p23"/>
            <p:cNvSpPr/>
            <p:nvPr/>
          </p:nvSpPr>
          <p:spPr>
            <a:xfrm flipH="1">
              <a:off x="187560" y="3263400"/>
              <a:ext cx="215280" cy="214920"/>
            </a:xfrm>
            <a:custGeom>
              <a:avLst/>
              <a:gdLst>
                <a:gd name="textAreaLeft" fmla="*/ 360 w 215280"/>
                <a:gd name="textAreaRight" fmla="*/ 216000 w 21528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8" name="Google Shape;1153;p23"/>
            <p:cNvSpPr/>
            <p:nvPr/>
          </p:nvSpPr>
          <p:spPr>
            <a:xfrm flipH="1">
              <a:off x="185400" y="3260880"/>
              <a:ext cx="219600" cy="219960"/>
            </a:xfrm>
            <a:custGeom>
              <a:avLst/>
              <a:gdLst>
                <a:gd name="textAreaLeft" fmla="*/ 360 w 219600"/>
                <a:gd name="textAreaRight" fmla="*/ 220320 w 21960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49" name="Google Shape;1154;p23"/>
            <p:cNvSpPr/>
            <p:nvPr/>
          </p:nvSpPr>
          <p:spPr>
            <a:xfrm flipH="1">
              <a:off x="226800" y="3303000"/>
              <a:ext cx="135720" cy="135720"/>
            </a:xfrm>
            <a:custGeom>
              <a:avLst/>
              <a:gdLst>
                <a:gd name="textAreaLeft" fmla="*/ -360 w 135720"/>
                <a:gd name="textAreaRight" fmla="*/ 135720 w 135720"/>
                <a:gd name="textAreaTop" fmla="*/ 0 h 135720"/>
                <a:gd name="textAreaBottom" fmla="*/ 136080 h 13572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040" bIns="680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50" name="Google Shape;1155;p23"/>
            <p:cNvSpPr/>
            <p:nvPr/>
          </p:nvSpPr>
          <p:spPr>
            <a:xfrm flipH="1">
              <a:off x="224280" y="3300840"/>
              <a:ext cx="140760" cy="140400"/>
            </a:xfrm>
            <a:custGeom>
              <a:avLst/>
              <a:gdLst>
                <a:gd name="textAreaLeft" fmla="*/ -360 w 140760"/>
                <a:gd name="textAreaRight" fmla="*/ 140760 w 140760"/>
                <a:gd name="textAreaTop" fmla="*/ 0 h 140400"/>
                <a:gd name="textAreaBottom" fmla="*/ 140760 h 1404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cxnSp>
        <p:nvCxnSpPr>
          <p:cNvPr id="651" name="Google Shape;1156;p23"/>
          <p:cNvCxnSpPr/>
          <p:nvPr/>
        </p:nvCxnSpPr>
        <p:spPr>
          <a:xfrm flipH="1" flipV="1">
            <a:off x="7196760" y="294840"/>
            <a:ext cx="1157400" cy="54324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cxnSp>
        <p:nvCxnSpPr>
          <p:cNvPr id="652" name="Google Shape;1157;p23"/>
          <p:cNvCxnSpPr/>
          <p:nvPr/>
        </p:nvCxnSpPr>
        <p:spPr>
          <a:xfrm flipH="1">
            <a:off x="8353800" y="-6480"/>
            <a:ext cx="792000" cy="836280"/>
          </a:xfrm>
          <a:prstGeom prst="straightConnector1">
            <a:avLst/>
          </a:prstGeom>
          <a:ln w="9525">
            <a:solidFill>
              <a:srgbClr val="3D3D3D"/>
            </a:solidFill>
            <a:round/>
          </a:ln>
        </p:spPr>
      </p:cxnSp>
      <p:grpSp>
        <p:nvGrpSpPr>
          <p:cNvPr id="653" name="Google Shape;1158;p23"/>
          <p:cNvGrpSpPr/>
          <p:nvPr/>
        </p:nvGrpSpPr>
        <p:grpSpPr>
          <a:xfrm>
            <a:off x="8064360" y="527040"/>
            <a:ext cx="581400" cy="582120"/>
            <a:chOff x="8064360" y="527040"/>
            <a:chExt cx="581400" cy="582120"/>
          </a:xfrm>
        </p:grpSpPr>
        <p:sp>
          <p:nvSpPr>
            <p:cNvPr id="654" name="Google Shape;1159;p23"/>
            <p:cNvSpPr/>
            <p:nvPr/>
          </p:nvSpPr>
          <p:spPr>
            <a:xfrm>
              <a:off x="8068680" y="532080"/>
              <a:ext cx="572400" cy="572040"/>
            </a:xfrm>
            <a:custGeom>
              <a:avLst/>
              <a:gdLst>
                <a:gd name="textAreaLeft" fmla="*/ 0 w 572400"/>
                <a:gd name="textAreaRight" fmla="*/ 572760 w 572400"/>
                <a:gd name="textAreaTop" fmla="*/ 0 h 572040"/>
                <a:gd name="textAreaBottom" fmla="*/ 572400 h 572040"/>
              </a:gdLst>
              <a:ahLst/>
              <a:cxnLst/>
              <a:rect l="textAreaLeft" t="textAreaTop" r="textAreaRight" b="textAreaBottom"/>
              <a:pathLst>
                <a:path w="22915" h="22893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55" name="Google Shape;1160;p23"/>
            <p:cNvSpPr/>
            <p:nvPr/>
          </p:nvSpPr>
          <p:spPr>
            <a:xfrm>
              <a:off x="8064360" y="527040"/>
              <a:ext cx="581400" cy="58212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0 h 582120"/>
                <a:gd name="textAreaBottom" fmla="*/ 582480 h 582120"/>
              </a:gdLst>
              <a:ahLst/>
              <a:cxnLst/>
              <a:rect l="textAreaLeft" t="textAreaTop" r="textAreaRight" b="textAreaBottom"/>
              <a:pathLst>
                <a:path w="23272" h="23294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56" name="Google Shape;1161;p23"/>
            <p:cNvSpPr/>
            <p:nvPr/>
          </p:nvSpPr>
          <p:spPr>
            <a:xfrm>
              <a:off x="8141040" y="604440"/>
              <a:ext cx="427680" cy="42696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426960"/>
                <a:gd name="textAreaBottom" fmla="*/ 427320 h 426960"/>
              </a:gdLst>
              <a:ahLst/>
              <a:cxnLst/>
              <a:rect l="textAreaLeft" t="textAreaTop" r="textAreaRight" b="textAreaBottom"/>
              <a:pathLst>
                <a:path w="17120" h="17097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57" name="Google Shape;1162;p23"/>
            <p:cNvSpPr/>
            <p:nvPr/>
          </p:nvSpPr>
          <p:spPr>
            <a:xfrm>
              <a:off x="8136720" y="599400"/>
              <a:ext cx="436680" cy="4370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437040"/>
                <a:gd name="textAreaBottom" fmla="*/ 437400 h 437040"/>
              </a:gdLst>
              <a:ahLst/>
              <a:cxnLst/>
              <a:rect l="textAreaLeft" t="textAreaTop" r="textAreaRight" b="textAreaBottom"/>
              <a:pathLst>
                <a:path w="17477" h="17499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58" name="Google Shape;1163;p23"/>
            <p:cNvSpPr/>
            <p:nvPr/>
          </p:nvSpPr>
          <p:spPr>
            <a:xfrm>
              <a:off x="8219880" y="682920"/>
              <a:ext cx="270000" cy="27000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10812" h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59" name="Google Shape;1164;p23"/>
            <p:cNvSpPr/>
            <p:nvPr/>
          </p:nvSpPr>
          <p:spPr>
            <a:xfrm>
              <a:off x="8215200" y="678600"/>
              <a:ext cx="279360" cy="279000"/>
            </a:xfrm>
            <a:custGeom>
              <a:avLst/>
              <a:gdLst>
                <a:gd name="textAreaLeft" fmla="*/ 0 w 279360"/>
                <a:gd name="textAreaRight" fmla="*/ 279720 w 279360"/>
                <a:gd name="textAreaTop" fmla="*/ 0 h 279000"/>
                <a:gd name="textAreaBottom" fmla="*/ 279360 h 279000"/>
              </a:gdLst>
              <a:ahLst/>
              <a:cxnLst/>
              <a:rect l="textAreaLeft" t="textAreaTop" r="textAreaRight" b="textAreaBottom"/>
              <a:pathLst>
                <a:path w="11191" h="11169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60" name="Google Shape;1165;p23"/>
          <p:cNvGrpSpPr/>
          <p:nvPr/>
        </p:nvGrpSpPr>
        <p:grpSpPr>
          <a:xfrm>
            <a:off x="7034040" y="171000"/>
            <a:ext cx="291600" cy="292320"/>
            <a:chOff x="7034040" y="171000"/>
            <a:chExt cx="291600" cy="292320"/>
          </a:xfrm>
        </p:grpSpPr>
        <p:sp>
          <p:nvSpPr>
            <p:cNvPr id="661" name="Google Shape;1166;p23"/>
            <p:cNvSpPr/>
            <p:nvPr/>
          </p:nvSpPr>
          <p:spPr>
            <a:xfrm>
              <a:off x="7039080" y="176040"/>
              <a:ext cx="282240" cy="28224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282240"/>
                <a:gd name="textAreaBottom" fmla="*/ 282600 h 282240"/>
              </a:gdLst>
              <a:ahLst/>
              <a:cxnLst/>
              <a:rect l="textAreaLeft" t="textAreaTop" r="textAreaRight" b="textAreaBottom"/>
              <a:pathLst>
                <a:path w="11302" h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62" name="Google Shape;1167;p23"/>
            <p:cNvSpPr/>
            <p:nvPr/>
          </p:nvSpPr>
          <p:spPr>
            <a:xfrm>
              <a:off x="7034040" y="171000"/>
              <a:ext cx="291600" cy="2923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1681" h="11703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63" name="Google Shape;1168;p23"/>
            <p:cNvSpPr/>
            <p:nvPr/>
          </p:nvSpPr>
          <p:spPr>
            <a:xfrm>
              <a:off x="7100640" y="237600"/>
              <a:ext cx="158040" cy="15804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158040"/>
                <a:gd name="textAreaBottom" fmla="*/ 158400 h 158040"/>
              </a:gdLst>
              <a:ahLst/>
              <a:cxnLst/>
              <a:rect l="textAreaLeft" t="textAreaTop" r="textAreaRight" b="textAreaBottom"/>
              <a:pathLst>
                <a:path w="6331" h="6332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200" bIns="792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64" name="Google Shape;1169;p23"/>
            <p:cNvSpPr/>
            <p:nvPr/>
          </p:nvSpPr>
          <p:spPr>
            <a:xfrm>
              <a:off x="7096320" y="233280"/>
              <a:ext cx="167400" cy="16740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167400"/>
                <a:gd name="textAreaBottom" fmla="*/ 167760 h 167400"/>
              </a:gdLst>
              <a:ahLst/>
              <a:cxnLst/>
              <a:rect l="textAreaLeft" t="textAreaTop" r="textAreaRight" b="textAreaBottom"/>
              <a:pathLst>
                <a:path w="6710" h="6711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880" bIns="838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65" name="Google Shape;1170;p23"/>
          <p:cNvGrpSpPr/>
          <p:nvPr/>
        </p:nvGrpSpPr>
        <p:grpSpPr>
          <a:xfrm>
            <a:off x="8758080" y="229680"/>
            <a:ext cx="174600" cy="174600"/>
            <a:chOff x="8758080" y="229680"/>
            <a:chExt cx="174600" cy="174600"/>
          </a:xfrm>
        </p:grpSpPr>
        <p:sp>
          <p:nvSpPr>
            <p:cNvPr id="666" name="Google Shape;1171;p23"/>
            <p:cNvSpPr/>
            <p:nvPr/>
          </p:nvSpPr>
          <p:spPr>
            <a:xfrm>
              <a:off x="8762400" y="234720"/>
              <a:ext cx="165600" cy="165240"/>
            </a:xfrm>
            <a:custGeom>
              <a:avLst/>
              <a:gdLst>
                <a:gd name="textAreaLeft" fmla="*/ 0 w 165600"/>
                <a:gd name="textAreaRight" fmla="*/ 165960 w 16560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6644" h="6621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67" name="Google Shape;1172;p23"/>
            <p:cNvSpPr/>
            <p:nvPr/>
          </p:nvSpPr>
          <p:spPr>
            <a:xfrm>
              <a:off x="8758080" y="229680"/>
              <a:ext cx="174600" cy="1746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7000" h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68" name="Google Shape;1173;p23"/>
            <p:cNvSpPr/>
            <p:nvPr/>
          </p:nvSpPr>
          <p:spPr>
            <a:xfrm>
              <a:off x="8799120" y="271080"/>
              <a:ext cx="92160" cy="928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3702" h="3723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69" name="Google Shape;1174;p23"/>
            <p:cNvSpPr/>
            <p:nvPr/>
          </p:nvSpPr>
          <p:spPr>
            <a:xfrm>
              <a:off x="8794080" y="266400"/>
              <a:ext cx="102240" cy="10152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102" h="408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70" name="Google Shape;1175;p23"/>
          <p:cNvGrpSpPr/>
          <p:nvPr/>
        </p:nvGrpSpPr>
        <p:grpSpPr>
          <a:xfrm>
            <a:off x="8489880" y="171000"/>
            <a:ext cx="174960" cy="26640"/>
            <a:chOff x="8489880" y="171000"/>
            <a:chExt cx="174960" cy="26640"/>
          </a:xfrm>
        </p:grpSpPr>
        <p:sp>
          <p:nvSpPr>
            <p:cNvPr id="671" name="Google Shape;1176;p23"/>
            <p:cNvSpPr/>
            <p:nvPr/>
          </p:nvSpPr>
          <p:spPr>
            <a:xfrm>
              <a:off x="848988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72" name="Google Shape;1177;p23"/>
            <p:cNvSpPr/>
            <p:nvPr/>
          </p:nvSpPr>
          <p:spPr>
            <a:xfrm>
              <a:off x="856404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73" name="Google Shape;1178;p23"/>
            <p:cNvSpPr/>
            <p:nvPr/>
          </p:nvSpPr>
          <p:spPr>
            <a:xfrm>
              <a:off x="8638200" y="17100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74" name="Google Shape;1179;p23"/>
          <p:cNvGrpSpPr/>
          <p:nvPr/>
        </p:nvGrpSpPr>
        <p:grpSpPr>
          <a:xfrm>
            <a:off x="7916400" y="1124640"/>
            <a:ext cx="174600" cy="26640"/>
            <a:chOff x="7916400" y="1124640"/>
            <a:chExt cx="174600" cy="26640"/>
          </a:xfrm>
        </p:grpSpPr>
        <p:sp>
          <p:nvSpPr>
            <p:cNvPr id="675" name="Google Shape;1180;p23"/>
            <p:cNvSpPr/>
            <p:nvPr/>
          </p:nvSpPr>
          <p:spPr>
            <a:xfrm>
              <a:off x="79164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76" name="Google Shape;1181;p23"/>
            <p:cNvSpPr/>
            <p:nvPr/>
          </p:nvSpPr>
          <p:spPr>
            <a:xfrm>
              <a:off x="799020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677" name="Google Shape;1182;p23"/>
            <p:cNvSpPr/>
            <p:nvPr/>
          </p:nvSpPr>
          <p:spPr>
            <a:xfrm>
              <a:off x="8064360" y="1124640"/>
              <a:ext cx="26640" cy="26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hu-HU" sz="1400" b="0" u="none" strike="noStrik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17473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17915" y="205968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REDZ TRACKER APPLICATION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079397" y="3616833"/>
            <a:ext cx="3602818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1"/>
                </a:solidFill>
              </a:rPr>
              <a:t>R</a:t>
            </a:r>
            <a:r>
              <a:rPr lang="en-GB" sz="1800" dirty="0">
                <a:solidFill>
                  <a:schemeClr val="accent1"/>
                </a:solidFill>
              </a:rPr>
              <a:t>achael </a:t>
            </a:r>
            <a:r>
              <a:rPr lang="en-GB" sz="1800" dirty="0" err="1">
                <a:solidFill>
                  <a:schemeClr val="accent1"/>
                </a:solidFill>
              </a:rPr>
              <a:t>Okuwa</a:t>
            </a:r>
            <a:r>
              <a:rPr lang="en-GB" sz="1800" dirty="0">
                <a:solidFill>
                  <a:schemeClr val="accent1"/>
                </a:solidFill>
              </a:rPr>
              <a:t> </a:t>
            </a:r>
            <a:r>
              <a:rPr lang="en-GB" sz="2300" dirty="0">
                <a:solidFill>
                  <a:schemeClr val="accent1"/>
                </a:solidFill>
              </a:rPr>
              <a:t>• </a:t>
            </a:r>
            <a:r>
              <a:rPr lang="en-GB" sz="2000" b="1" dirty="0">
                <a:solidFill>
                  <a:schemeClr val="accent1"/>
                </a:solidFill>
              </a:rPr>
              <a:t>E</a:t>
            </a:r>
            <a:r>
              <a:rPr lang="en-GB" sz="1800" dirty="0">
                <a:solidFill>
                  <a:schemeClr val="accent1"/>
                </a:solidFill>
              </a:rPr>
              <a:t>mma Benkő</a:t>
            </a:r>
            <a:endParaRPr lang="en-GB"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1"/>
                </a:solidFill>
              </a:rPr>
              <a:t>D</a:t>
            </a:r>
            <a:r>
              <a:rPr lang="en-GB" sz="1800" dirty="0">
                <a:solidFill>
                  <a:schemeClr val="accent1"/>
                </a:solidFill>
              </a:rPr>
              <a:t>orina Majoros</a:t>
            </a:r>
            <a:r>
              <a:rPr lang="en-GB" sz="2300" dirty="0">
                <a:solidFill>
                  <a:schemeClr val="accent1"/>
                </a:solidFill>
              </a:rPr>
              <a:t> • </a:t>
            </a:r>
            <a:r>
              <a:rPr lang="en-GB" sz="2000" b="1" dirty="0">
                <a:solidFill>
                  <a:schemeClr val="accent1"/>
                </a:solidFill>
              </a:rPr>
              <a:t>Z</a:t>
            </a:r>
            <a:r>
              <a:rPr lang="en-GB" sz="1800" dirty="0">
                <a:solidFill>
                  <a:schemeClr val="accent1"/>
                </a:solidFill>
              </a:rPr>
              <a:t>sombor Pálfi</a:t>
            </a:r>
            <a:endParaRPr lang="en-GB"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09A9-66F2-F1F3-702C-3FDBD2D7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4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F59A-A422-BBF7-6D7B-F86B6CD0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B5AC-1850-EBF9-45E1-378497209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52400" indent="0">
              <a:buNone/>
            </a:pPr>
            <a:r>
              <a:rPr lang="en-GB" sz="2400" cap="all" dirty="0"/>
              <a:t>Objective</a:t>
            </a:r>
            <a:r>
              <a:rPr lang="hu-HU" sz="2400" cap="all" dirty="0"/>
              <a:t>:</a:t>
            </a:r>
          </a:p>
          <a:p>
            <a:pPr marL="438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define</a:t>
            </a:r>
            <a:r>
              <a:rPr lang="hu-HU" sz="1400" dirty="0"/>
              <a:t> a minimum </a:t>
            </a:r>
            <a:r>
              <a:rPr lang="en-GB" sz="1400" dirty="0"/>
              <a:t>viable</a:t>
            </a:r>
            <a:r>
              <a:rPr lang="hu-HU" sz="1400" dirty="0"/>
              <a:t> </a:t>
            </a:r>
            <a:r>
              <a:rPr lang="hu-HU" sz="1400" noProof="1"/>
              <a:t>product</a:t>
            </a:r>
          </a:p>
          <a:p>
            <a:pPr marL="438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noProof="1"/>
              <a:t>create</a:t>
            </a:r>
            <a:r>
              <a:rPr lang="hu-HU" sz="1400" dirty="0"/>
              <a:t> </a:t>
            </a:r>
            <a:r>
              <a:rPr lang="hu-HU" sz="1400" dirty="0" err="1"/>
              <a:t>clearly</a:t>
            </a:r>
            <a:r>
              <a:rPr lang="hu-HU" sz="1400" dirty="0"/>
              <a:t> </a:t>
            </a:r>
            <a:r>
              <a:rPr lang="hu-HU" sz="1400" dirty="0" err="1"/>
              <a:t>defined</a:t>
            </a:r>
            <a:r>
              <a:rPr lang="hu-HU" sz="1400" dirty="0"/>
              <a:t> </a:t>
            </a:r>
            <a:r>
              <a:rPr lang="hu-HU" sz="1400" dirty="0" err="1"/>
              <a:t>roles</a:t>
            </a:r>
            <a:endParaRPr lang="hu-HU" sz="1400" dirty="0"/>
          </a:p>
          <a:p>
            <a:pPr marL="438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 err="1"/>
              <a:t>deliver</a:t>
            </a:r>
            <a:r>
              <a:rPr lang="hu-HU" sz="1400" dirty="0"/>
              <a:t> a web </a:t>
            </a:r>
            <a:r>
              <a:rPr lang="hu-HU" sz="1400" dirty="0" err="1"/>
              <a:t>application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view</a:t>
            </a:r>
            <a:r>
              <a:rPr lang="hu-HU" sz="1400" dirty="0"/>
              <a:t>, </a:t>
            </a:r>
            <a:r>
              <a:rPr lang="hu-HU" sz="1400" dirty="0" err="1"/>
              <a:t>buy</a:t>
            </a:r>
            <a:r>
              <a:rPr lang="hu-HU" sz="1400" dirty="0"/>
              <a:t> and </a:t>
            </a:r>
            <a:r>
              <a:rPr lang="hu-HU" sz="1400" dirty="0" err="1"/>
              <a:t>sell</a:t>
            </a:r>
            <a:r>
              <a:rPr lang="hu-HU" sz="1400" dirty="0"/>
              <a:t> </a:t>
            </a:r>
            <a:r>
              <a:rPr lang="hu-HU" sz="1400" dirty="0" err="1"/>
              <a:t>shares</a:t>
            </a:r>
            <a:endParaRPr lang="hu-HU" sz="1400" dirty="0"/>
          </a:p>
          <a:p>
            <a:pPr marL="152400" indent="0">
              <a:buNone/>
            </a:pPr>
            <a:endParaRPr lang="hu-HU" sz="1400" dirty="0"/>
          </a:p>
          <a:p>
            <a:pPr marL="152400" indent="0">
              <a:buNone/>
            </a:pPr>
            <a:endParaRPr lang="hu-HU" sz="1400" dirty="0"/>
          </a:p>
          <a:p>
            <a:pPr marL="152400" indent="0">
              <a:buNone/>
            </a:pPr>
            <a:r>
              <a:rPr lang="hu-HU" sz="2400" cap="all" dirty="0" err="1"/>
              <a:t>Purpose</a:t>
            </a:r>
            <a:r>
              <a:rPr lang="hu-HU" sz="2400" cap="all" dirty="0"/>
              <a:t> of </a:t>
            </a:r>
            <a:r>
              <a:rPr lang="hu-HU" sz="2400" cap="all" dirty="0" err="1"/>
              <a:t>the</a:t>
            </a:r>
            <a:r>
              <a:rPr lang="hu-HU" sz="2400" cap="all" dirty="0"/>
              <a:t> project:</a:t>
            </a:r>
          </a:p>
          <a:p>
            <a:pPr marL="438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 err="1"/>
              <a:t>learn</a:t>
            </a:r>
            <a:r>
              <a:rPr lang="hu-HU" sz="1400" dirty="0"/>
              <a:t> </a:t>
            </a:r>
            <a:r>
              <a:rPr lang="hu-HU" sz="1400" dirty="0" err="1"/>
              <a:t>how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work</a:t>
            </a:r>
            <a:r>
              <a:rPr lang="hu-HU" sz="1400" dirty="0"/>
              <a:t> in a team</a:t>
            </a:r>
          </a:p>
          <a:p>
            <a:pPr marL="438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 err="1"/>
              <a:t>understand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lifecycle</a:t>
            </a:r>
            <a:r>
              <a:rPr lang="hu-HU" sz="1400" dirty="0"/>
              <a:t> of </a:t>
            </a:r>
            <a:r>
              <a:rPr lang="hu-HU" sz="1400" dirty="0" err="1"/>
              <a:t>developing</a:t>
            </a:r>
            <a:r>
              <a:rPr lang="hu-HU" sz="1400" dirty="0"/>
              <a:t> a project</a:t>
            </a:r>
          </a:p>
          <a:p>
            <a:pPr marL="4381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 err="1"/>
              <a:t>strenghten</a:t>
            </a:r>
            <a:r>
              <a:rPr lang="hu-HU" sz="1400" dirty="0"/>
              <a:t> </a:t>
            </a:r>
            <a:r>
              <a:rPr lang="hu-HU" sz="1400" dirty="0" err="1"/>
              <a:t>problem-solving</a:t>
            </a:r>
            <a:r>
              <a:rPr lang="hu-HU" sz="1400" dirty="0"/>
              <a:t> and </a:t>
            </a:r>
            <a:r>
              <a:rPr lang="hu-HU" sz="1400" dirty="0" err="1"/>
              <a:t>communication</a:t>
            </a:r>
            <a:r>
              <a:rPr lang="hu-HU" sz="1400" dirty="0"/>
              <a:t> </a:t>
            </a:r>
            <a:r>
              <a:rPr lang="hu-HU" sz="1400" dirty="0" err="1"/>
              <a:t>skills</a:t>
            </a:r>
            <a:r>
              <a:rPr lang="hu-H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38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A99-31B6-689F-4315-CAB3824E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4" y="461850"/>
            <a:ext cx="4567238" cy="576000"/>
          </a:xfrm>
        </p:spPr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ECFD4-5A6B-1131-F5CB-4F9D902B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1152150"/>
            <a:ext cx="4567238" cy="3529500"/>
          </a:xfrm>
        </p:spPr>
        <p:txBody>
          <a:bodyPr/>
          <a:lstStyle/>
          <a:p>
            <a:pPr marL="152400" indent="0">
              <a:lnSpc>
                <a:spcPct val="200000"/>
              </a:lnSpc>
              <a:buNone/>
            </a:pPr>
            <a:r>
              <a:rPr lang="en-GB" sz="1600" dirty="0"/>
              <a:t>Decisions made as a group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GB" sz="1600" dirty="0"/>
              <a:t>GitHub Project boards with issues</a:t>
            </a:r>
          </a:p>
          <a:p>
            <a:pPr marL="152400" indent="0">
              <a:buNone/>
            </a:pPr>
            <a:r>
              <a:rPr lang="en-GB" sz="1600" dirty="0"/>
              <a:t>	Personal branches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GB" sz="1600" dirty="0"/>
              <a:t>Separate pairs for frontend &amp; backend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GB" sz="1600" dirty="0"/>
              <a:t>		Instant feedback between pairs</a:t>
            </a:r>
          </a:p>
          <a:p>
            <a:pPr marL="152400" indent="0">
              <a:lnSpc>
                <a:spcPct val="200000"/>
              </a:lnSpc>
              <a:buNone/>
            </a:pPr>
            <a:r>
              <a:rPr lang="en-GB" sz="1600" dirty="0"/>
              <a:t>Pair programming, constant check-ins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0AFCF-4225-3BA5-3598-AD6233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52" y="0"/>
            <a:ext cx="3157148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7CCA08A-AFD4-0F45-FB29-7E7419651408}"/>
              </a:ext>
            </a:extLst>
          </p:cNvPr>
          <p:cNvCxnSpPr>
            <a:cxnSpLocks/>
          </p:cNvCxnSpPr>
          <p:nvPr/>
        </p:nvCxnSpPr>
        <p:spPr>
          <a:xfrm>
            <a:off x="1366838" y="2366963"/>
            <a:ext cx="762000" cy="319087"/>
          </a:xfrm>
          <a:prstGeom prst="bentConnector3">
            <a:avLst>
              <a:gd name="adj1" fmla="val -2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411128-06FD-915B-4DA3-EFF571F1CB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5475" y="3112924"/>
            <a:ext cx="371473" cy="36545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2532960" y="144360"/>
            <a:ext cx="4086720" cy="575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u="none" strike="noStrike">
                <a:solidFill>
                  <a:schemeClr val="dk2"/>
                </a:solidFill>
                <a:effectLst/>
                <a:uFillTx/>
                <a:latin typeface="Fjalla One"/>
                <a:ea typeface="Fjalla One"/>
              </a:rPr>
              <a:t>Outcomes - Minimum Viable Product</a:t>
            </a:r>
            <a:endParaRPr lang="en-GB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9" name="Picture 1808"/>
          <p:cNvPicPr/>
          <p:nvPr/>
        </p:nvPicPr>
        <p:blipFill>
          <a:blip r:embed="rId2"/>
          <a:stretch/>
        </p:blipFill>
        <p:spPr>
          <a:xfrm>
            <a:off x="1819800" y="1260000"/>
            <a:ext cx="5560200" cy="341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0" name="Oval 1809"/>
          <p:cNvSpPr/>
          <p:nvPr/>
        </p:nvSpPr>
        <p:spPr>
          <a:xfrm>
            <a:off x="2618640" y="1575720"/>
            <a:ext cx="720000" cy="180000"/>
          </a:xfrm>
          <a:prstGeom prst="ellipse">
            <a:avLst/>
          </a:prstGeom>
          <a:noFill/>
          <a:ln w="19080">
            <a:solidFill>
              <a:srgbClr val="E1617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 algn="ctr"/>
            <a:endParaRPr lang="en-GB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Rectangle 1810"/>
          <p:cNvSpPr/>
          <p:nvPr/>
        </p:nvSpPr>
        <p:spPr>
          <a:xfrm>
            <a:off x="2700000" y="1807560"/>
            <a:ext cx="900000" cy="540000"/>
          </a:xfrm>
          <a:prstGeom prst="rect">
            <a:avLst/>
          </a:prstGeom>
          <a:noFill/>
          <a:ln w="19080">
            <a:solidFill>
              <a:srgbClr val="A146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endParaRPr lang="en-GB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Rectangle 1811"/>
          <p:cNvSpPr/>
          <p:nvPr/>
        </p:nvSpPr>
        <p:spPr>
          <a:xfrm>
            <a:off x="2700000" y="2880000"/>
            <a:ext cx="900000" cy="540000"/>
          </a:xfrm>
          <a:prstGeom prst="rect">
            <a:avLst/>
          </a:prstGeom>
          <a:noFill/>
          <a:ln w="19080">
            <a:solidFill>
              <a:srgbClr val="A1467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endParaRPr lang="en-GB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3" name="Oval 1812"/>
          <p:cNvSpPr/>
          <p:nvPr/>
        </p:nvSpPr>
        <p:spPr>
          <a:xfrm>
            <a:off x="3960000" y="1800000"/>
            <a:ext cx="1620000" cy="180000"/>
          </a:xfrm>
          <a:prstGeom prst="ellipse">
            <a:avLst/>
          </a:prstGeom>
          <a:noFill/>
          <a:ln w="19080">
            <a:solidFill>
              <a:srgbClr val="FFFF6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endParaRPr lang="en-GB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Rectangle 1813"/>
          <p:cNvSpPr/>
          <p:nvPr/>
        </p:nvSpPr>
        <p:spPr>
          <a:xfrm>
            <a:off x="5760000" y="3240000"/>
            <a:ext cx="900000" cy="540000"/>
          </a:xfrm>
          <a:prstGeom prst="rect">
            <a:avLst/>
          </a:prstGeom>
          <a:noFill/>
          <a:ln w="19080">
            <a:solidFill>
              <a:srgbClr val="729FC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endParaRPr lang="en-GB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Rectangle 1814"/>
          <p:cNvSpPr/>
          <p:nvPr/>
        </p:nvSpPr>
        <p:spPr>
          <a:xfrm>
            <a:off x="5760000" y="1800000"/>
            <a:ext cx="900000" cy="540000"/>
          </a:xfrm>
          <a:prstGeom prst="rect">
            <a:avLst/>
          </a:prstGeom>
          <a:noFill/>
          <a:ln w="19080">
            <a:solidFill>
              <a:srgbClr val="77BC6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endParaRPr lang="en-GB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2800" b="0" u="none" strike="noStrike">
                <a:solidFill>
                  <a:schemeClr val="dk2"/>
                </a:solidFill>
                <a:effectLst/>
                <a:uFillTx/>
                <a:latin typeface="Fjalla One"/>
                <a:ea typeface="Fjalla One"/>
              </a:rPr>
              <a:t>Architecture</a:t>
            </a:r>
            <a:endParaRPr lang="hu-HU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4" name="Picture 1803"/>
          <p:cNvPicPr/>
          <p:nvPr/>
        </p:nvPicPr>
        <p:blipFill>
          <a:blip r:embed="rId2"/>
          <a:stretch/>
        </p:blipFill>
        <p:spPr>
          <a:xfrm>
            <a:off x="1870695" y="1063980"/>
            <a:ext cx="5812200" cy="3741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2800" b="0" u="none" strike="noStrike">
                <a:solidFill>
                  <a:schemeClr val="dk2"/>
                </a:solidFill>
                <a:effectLst/>
                <a:uFillTx/>
                <a:latin typeface="Fjalla One"/>
                <a:ea typeface="Fjalla One"/>
              </a:rPr>
              <a:t>Data model</a:t>
            </a:r>
            <a:endParaRPr lang="hu-HU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6" name="Picture 1805"/>
          <p:cNvPicPr/>
          <p:nvPr/>
        </p:nvPicPr>
        <p:blipFill>
          <a:blip r:embed="rId2"/>
          <a:stretch/>
        </p:blipFill>
        <p:spPr>
          <a:xfrm>
            <a:off x="720000" y="1016640"/>
            <a:ext cx="4500000" cy="366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07" name="Picture 1806"/>
          <p:cNvPicPr/>
          <p:nvPr/>
        </p:nvPicPr>
        <p:blipFill>
          <a:blip r:embed="rId3"/>
          <a:stretch/>
        </p:blipFill>
        <p:spPr>
          <a:xfrm>
            <a:off x="5400000" y="914040"/>
            <a:ext cx="2332800" cy="4003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2E6E-93EE-8E80-920C-1ED0175A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179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2800" b="0" u="none" strike="noStrike" dirty="0">
                <a:solidFill>
                  <a:schemeClr val="dk2"/>
                </a:solidFill>
                <a:effectLst/>
                <a:uFillTx/>
                <a:latin typeface="Fjalla One"/>
                <a:ea typeface="Fjalla One"/>
              </a:rPr>
              <a:t>Next steps</a:t>
            </a:r>
            <a:endParaRPr lang="hu-HU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0" name="PlaceHolder 2"/>
          <p:cNvSpPr>
            <a:spLocks noGrp="1"/>
          </p:cNvSpPr>
          <p:nvPr>
            <p:ph/>
          </p:nvPr>
        </p:nvSpPr>
        <p:spPr>
          <a:xfrm>
            <a:off x="714600" y="1152000"/>
            <a:ext cx="7705080" cy="352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108000" indent="0">
              <a:spcBef>
                <a:spcPts val="1417"/>
              </a:spcBef>
              <a:buNone/>
            </a:pPr>
            <a:r>
              <a:rPr lang="hu-HU" sz="2000" dirty="0" err="1">
                <a:latin typeface="Barlow Semi Condensed"/>
                <a:sym typeface="Barlow Semi Condensed"/>
              </a:rPr>
              <a:t>If</a:t>
            </a:r>
            <a:r>
              <a:rPr lang="hu-HU" sz="2000" dirty="0">
                <a:latin typeface="Barlow Semi Condensed"/>
                <a:sym typeface="Barlow Semi Condensed"/>
              </a:rPr>
              <a:t> </a:t>
            </a:r>
            <a:r>
              <a:rPr lang="hu-HU" sz="2000" dirty="0" err="1">
                <a:latin typeface="Barlow Semi Condensed"/>
                <a:sym typeface="Barlow Semi Condensed"/>
              </a:rPr>
              <a:t>we</a:t>
            </a:r>
            <a:r>
              <a:rPr lang="hu-HU" sz="2000" dirty="0">
                <a:latin typeface="Barlow Semi Condensed"/>
                <a:sym typeface="Barlow Semi Condensed"/>
              </a:rPr>
              <a:t> had more </a:t>
            </a:r>
            <a:r>
              <a:rPr lang="hu-HU" sz="2000" dirty="0" err="1">
                <a:latin typeface="Barlow Semi Condensed"/>
                <a:sym typeface="Barlow Semi Condensed"/>
              </a:rPr>
              <a:t>time</a:t>
            </a:r>
            <a:r>
              <a:rPr lang="hu-HU" sz="2000" dirty="0">
                <a:latin typeface="Barlow Semi Condensed"/>
                <a:sym typeface="Barlow Semi Condensed"/>
              </a:rPr>
              <a:t>:</a:t>
            </a:r>
          </a:p>
          <a:p>
            <a:pPr marL="393750" lvl="1" indent="-28575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1400" dirty="0" err="1">
                <a:latin typeface="Barlow Semi Condensed"/>
              </a:rPr>
              <a:t>Handling</a:t>
            </a:r>
            <a:r>
              <a:rPr lang="hu-HU" sz="1400" dirty="0">
                <a:latin typeface="Barlow Semi Condensed"/>
              </a:rPr>
              <a:t> </a:t>
            </a:r>
            <a:r>
              <a:rPr lang="hu-HU" sz="1400" dirty="0" err="1">
                <a:latin typeface="Barlow Semi Condensed"/>
              </a:rPr>
              <a:t>multiple</a:t>
            </a:r>
            <a:r>
              <a:rPr lang="hu-HU" sz="1400" dirty="0">
                <a:latin typeface="Barlow Semi Condensed"/>
              </a:rPr>
              <a:t> </a:t>
            </a:r>
            <a:r>
              <a:rPr lang="hu-HU" sz="1400" dirty="0" err="1">
                <a:latin typeface="Barlow Semi Condensed"/>
              </a:rPr>
              <a:t>users</a:t>
            </a:r>
            <a:endParaRPr lang="hu-HU" sz="1400" dirty="0">
              <a:latin typeface="Barlow Semi Condensed"/>
            </a:endParaRPr>
          </a:p>
          <a:p>
            <a:pPr marL="108000" indent="0">
              <a:spcBef>
                <a:spcPts val="1417"/>
              </a:spcBef>
              <a:buNone/>
            </a:pPr>
            <a:r>
              <a:rPr lang="hu-HU" sz="2000" dirty="0" err="1">
                <a:latin typeface="Barlow Semi Condensed"/>
              </a:rPr>
              <a:t>If</a:t>
            </a:r>
            <a:r>
              <a:rPr lang="hu-HU" sz="2000" dirty="0">
                <a:latin typeface="Barlow Semi Condensed"/>
              </a:rPr>
              <a:t> </a:t>
            </a:r>
            <a:r>
              <a:rPr lang="hu-HU" sz="2000" dirty="0" err="1">
                <a:latin typeface="Barlow Semi Condensed"/>
              </a:rPr>
              <a:t>we</a:t>
            </a:r>
            <a:r>
              <a:rPr lang="hu-HU" sz="2000" dirty="0">
                <a:latin typeface="Barlow Semi Condensed"/>
              </a:rPr>
              <a:t> </a:t>
            </a:r>
            <a:r>
              <a:rPr lang="hu-HU" sz="2000" dirty="0" err="1">
                <a:latin typeface="Barlow Semi Condensed"/>
              </a:rPr>
              <a:t>could</a:t>
            </a:r>
            <a:r>
              <a:rPr lang="hu-HU" sz="2000" dirty="0">
                <a:latin typeface="Barlow Semi Condensed"/>
              </a:rPr>
              <a:t> start over:</a:t>
            </a:r>
          </a:p>
          <a:p>
            <a:pPr marL="393750" indent="-28575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1400" dirty="0">
                <a:latin typeface="Barlow Semi Condensed"/>
              </a:rPr>
              <a:t>Start </a:t>
            </a:r>
            <a:r>
              <a:rPr lang="hu-HU" sz="1400" dirty="0" err="1">
                <a:latin typeface="Barlow Semi Condensed"/>
              </a:rPr>
              <a:t>the</a:t>
            </a:r>
            <a:r>
              <a:rPr lang="hu-HU" sz="1400" dirty="0">
                <a:latin typeface="Barlow Semi Condensed"/>
              </a:rPr>
              <a:t> frontend </a:t>
            </a:r>
            <a:r>
              <a:rPr lang="hu-HU" sz="1400" dirty="0" err="1">
                <a:latin typeface="Barlow Semi Condensed"/>
              </a:rPr>
              <a:t>implementation</a:t>
            </a:r>
            <a:r>
              <a:rPr lang="hu-HU" sz="1400" dirty="0">
                <a:latin typeface="Barlow Semi Condensed"/>
              </a:rPr>
              <a:t> </a:t>
            </a:r>
            <a:r>
              <a:rPr lang="hu-HU" sz="1400" dirty="0" err="1">
                <a:latin typeface="Barlow Semi Condensed"/>
              </a:rPr>
              <a:t>sooner</a:t>
            </a:r>
            <a:endParaRPr lang="hu-HU" sz="1400" dirty="0">
              <a:latin typeface="Barlow Semi Condensed"/>
            </a:endParaRPr>
          </a:p>
          <a:p>
            <a:pPr marL="393750" indent="-28575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1400" dirty="0" err="1">
                <a:latin typeface="Barlow Semi Condensed"/>
              </a:rPr>
              <a:t>Settle</a:t>
            </a:r>
            <a:r>
              <a:rPr lang="hu-HU" sz="1400" dirty="0">
                <a:latin typeface="Barlow Semi Condensed"/>
              </a:rPr>
              <a:t> </a:t>
            </a:r>
            <a:r>
              <a:rPr lang="hu-HU" sz="1400" dirty="0" err="1">
                <a:latin typeface="Barlow Semi Condensed"/>
              </a:rPr>
              <a:t>database</a:t>
            </a:r>
            <a:r>
              <a:rPr lang="hu-HU" sz="1400" dirty="0">
                <a:latin typeface="Barlow Semi Condensed"/>
              </a:rPr>
              <a:t> design </a:t>
            </a:r>
            <a:r>
              <a:rPr lang="hu-HU" sz="1400" dirty="0" err="1">
                <a:latin typeface="Barlow Semi Condensed"/>
              </a:rPr>
              <a:t>sooner</a:t>
            </a:r>
            <a:endParaRPr lang="hu-HU" sz="1400" dirty="0">
              <a:latin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PlaceHolder 1"/>
          <p:cNvSpPr>
            <a:spLocks noGrp="1"/>
          </p:cNvSpPr>
          <p:nvPr>
            <p:ph type="title"/>
          </p:nvPr>
        </p:nvSpPr>
        <p:spPr>
          <a:xfrm>
            <a:off x="2532960" y="338400"/>
            <a:ext cx="408708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GB" sz="2800" b="0" u="none" strike="noStrike">
                <a:solidFill>
                  <a:schemeClr val="dk2"/>
                </a:solidFill>
                <a:effectLst/>
                <a:uFillTx/>
                <a:latin typeface="Fjalla One"/>
                <a:ea typeface="Fjalla One"/>
              </a:rPr>
              <a:t>Challenges</a:t>
            </a:r>
            <a:endParaRPr lang="en-GB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14" name="Picture 1813"/>
          <p:cNvPicPr/>
          <p:nvPr/>
        </p:nvPicPr>
        <p:blipFill>
          <a:blip r:embed="rId2"/>
          <a:stretch/>
        </p:blipFill>
        <p:spPr>
          <a:xfrm>
            <a:off x="5124600" y="2084040"/>
            <a:ext cx="2758680" cy="183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15" name="Picture 1814"/>
          <p:cNvPicPr/>
          <p:nvPr/>
        </p:nvPicPr>
        <p:blipFill>
          <a:blip r:embed="rId3"/>
          <a:stretch/>
        </p:blipFill>
        <p:spPr>
          <a:xfrm>
            <a:off x="1620000" y="2160000"/>
            <a:ext cx="2880000" cy="162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133</Words>
  <Application>Microsoft Office PowerPoint</Application>
  <PresentationFormat>On-screen Show (16:9)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 Semi Condensed</vt:lpstr>
      <vt:lpstr>Barlow Semi Condensed Medium</vt:lpstr>
      <vt:lpstr>Fjalla One</vt:lpstr>
      <vt:lpstr>Roboto Condensed Light</vt:lpstr>
      <vt:lpstr>Symbol</vt:lpstr>
      <vt:lpstr>Wingdings</vt:lpstr>
      <vt:lpstr>Technology Consulting by Slidesgo</vt:lpstr>
      <vt:lpstr>REDZ TRACKER APPLICATION</vt:lpstr>
      <vt:lpstr>Understanding the project</vt:lpstr>
      <vt:lpstr>Project management</vt:lpstr>
      <vt:lpstr>Outcomes - Minimum Viable Product</vt:lpstr>
      <vt:lpstr>Architecture</vt:lpstr>
      <vt:lpstr>Data model</vt:lpstr>
      <vt:lpstr>DEMO</vt:lpstr>
      <vt:lpstr>Next steps</vt:lpstr>
      <vt:lpstr>Challenges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TRACKER APPLICATION</dc:title>
  <cp:lastModifiedBy>Majoros Dorina</cp:lastModifiedBy>
  <cp:revision>10</cp:revision>
  <dcterms:modified xsi:type="dcterms:W3CDTF">2025-08-11T11:40:48Z</dcterms:modified>
</cp:coreProperties>
</file>