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Impact" panose="020B0806030902050204" pitchFamily="34" charset="0"/>
      <p:regular r:id="rId11"/>
    </p:embeddedFont>
    <p:embeddedFont>
      <p:font typeface="TT Norms" panose="020B0604020202020204" charset="0"/>
      <p:regular r:id="rId12"/>
    </p:embeddedFont>
    <p:embeddedFont>
      <p:font typeface="TT Norms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90033" y="-683530"/>
            <a:ext cx="20481938" cy="12171114"/>
            <a:chOff x="0" y="0"/>
            <a:chExt cx="5394420" cy="32055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94420" cy="3205561"/>
            </a:xfrm>
            <a:custGeom>
              <a:avLst/>
              <a:gdLst/>
              <a:ahLst/>
              <a:cxnLst/>
              <a:rect l="l" t="t" r="r" b="b"/>
              <a:pathLst>
                <a:path w="5394420" h="3205561">
                  <a:moveTo>
                    <a:pt x="37799" y="0"/>
                  </a:moveTo>
                  <a:lnTo>
                    <a:pt x="5356621" y="0"/>
                  </a:lnTo>
                  <a:cubicBezTo>
                    <a:pt x="5366646" y="0"/>
                    <a:pt x="5376260" y="3982"/>
                    <a:pt x="5383349" y="11071"/>
                  </a:cubicBezTo>
                  <a:cubicBezTo>
                    <a:pt x="5390438" y="18160"/>
                    <a:pt x="5394420" y="27774"/>
                    <a:pt x="5394420" y="37799"/>
                  </a:cubicBezTo>
                  <a:lnTo>
                    <a:pt x="5394420" y="3167762"/>
                  </a:lnTo>
                  <a:cubicBezTo>
                    <a:pt x="5394420" y="3177787"/>
                    <a:pt x="5390438" y="3187401"/>
                    <a:pt x="5383349" y="3194490"/>
                  </a:cubicBezTo>
                  <a:cubicBezTo>
                    <a:pt x="5376260" y="3201579"/>
                    <a:pt x="5366646" y="3205561"/>
                    <a:pt x="5356621" y="3205561"/>
                  </a:cubicBezTo>
                  <a:lnTo>
                    <a:pt x="37799" y="3205561"/>
                  </a:lnTo>
                  <a:cubicBezTo>
                    <a:pt x="27774" y="3205561"/>
                    <a:pt x="18160" y="3201579"/>
                    <a:pt x="11071" y="3194490"/>
                  </a:cubicBezTo>
                  <a:cubicBezTo>
                    <a:pt x="3982" y="3187401"/>
                    <a:pt x="0" y="3177787"/>
                    <a:pt x="0" y="3167762"/>
                  </a:cubicBezTo>
                  <a:lnTo>
                    <a:pt x="0" y="37799"/>
                  </a:lnTo>
                  <a:cubicBezTo>
                    <a:pt x="0" y="27774"/>
                    <a:pt x="3982" y="18160"/>
                    <a:pt x="11071" y="11071"/>
                  </a:cubicBezTo>
                  <a:cubicBezTo>
                    <a:pt x="18160" y="3982"/>
                    <a:pt x="27774" y="0"/>
                    <a:pt x="37799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394420" cy="32341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27077" y="847725"/>
            <a:ext cx="16479749" cy="89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79"/>
              </a:lnSpc>
            </a:pPr>
            <a:r>
              <a:rPr lang="en-US" sz="4699">
                <a:solidFill>
                  <a:srgbClr val="414B3B"/>
                </a:solidFill>
                <a:latin typeface="Impact"/>
                <a:ea typeface="Impact"/>
                <a:cs typeface="Impact"/>
                <a:sym typeface="Impact"/>
              </a:rPr>
              <a:t>QUANTUM DRIVEN SECURE PASSWORD MANAGER USING AWS CLOUD SERVICES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27077" y="3491694"/>
            <a:ext cx="14655405" cy="5993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301"/>
              </a:lnSpc>
              <a:spcBef>
                <a:spcPct val="0"/>
              </a:spcBef>
            </a:pPr>
            <a:r>
              <a:rPr lang="en-US" sz="4176" b="1" spc="-146">
                <a:solidFill>
                  <a:srgbClr val="414B3B"/>
                </a:solidFill>
                <a:latin typeface="TT Norms Bold"/>
                <a:ea typeface="TT Norms Bold"/>
                <a:cs typeface="TT Norms Bold"/>
                <a:sym typeface="TT Norms Bold"/>
              </a:rPr>
              <a:t>Domain:</a:t>
            </a:r>
            <a:r>
              <a:rPr lang="en-US" sz="4176" spc="-146">
                <a:solidFill>
                  <a:srgbClr val="414B3B"/>
                </a:solidFill>
                <a:latin typeface="TT Norms"/>
                <a:ea typeface="TT Norms"/>
                <a:cs typeface="TT Norms"/>
                <a:sym typeface="TT Norms"/>
              </a:rPr>
              <a:t> Cryptography</a:t>
            </a:r>
          </a:p>
          <a:p>
            <a:pPr marL="0" lvl="0" indent="0" algn="just">
              <a:lnSpc>
                <a:spcPts val="4301"/>
              </a:lnSpc>
              <a:spcBef>
                <a:spcPct val="0"/>
              </a:spcBef>
            </a:pPr>
            <a:endParaRPr lang="en-US" sz="4176" spc="-146">
              <a:solidFill>
                <a:srgbClr val="414B3B"/>
              </a:solidFill>
              <a:latin typeface="TT Norms"/>
              <a:ea typeface="TT Norms"/>
              <a:cs typeface="TT Norms"/>
              <a:sym typeface="TT Norms"/>
            </a:endParaRPr>
          </a:p>
          <a:p>
            <a:pPr marL="0" lvl="0" indent="0" algn="just">
              <a:lnSpc>
                <a:spcPts val="4301"/>
              </a:lnSpc>
              <a:spcBef>
                <a:spcPct val="0"/>
              </a:spcBef>
            </a:pPr>
            <a:endParaRPr lang="en-US" sz="4176" spc="-146">
              <a:solidFill>
                <a:srgbClr val="414B3B"/>
              </a:solidFill>
              <a:latin typeface="TT Norms"/>
              <a:ea typeface="TT Norms"/>
              <a:cs typeface="TT Norms"/>
              <a:sym typeface="TT Norms"/>
            </a:endParaRPr>
          </a:p>
          <a:p>
            <a:pPr marL="0" lvl="0" indent="0" algn="just">
              <a:lnSpc>
                <a:spcPts val="4301"/>
              </a:lnSpc>
              <a:spcBef>
                <a:spcPct val="0"/>
              </a:spcBef>
            </a:pPr>
            <a:r>
              <a:rPr lang="en-US" sz="4176" b="1" u="none" strike="noStrike" spc="-146">
                <a:solidFill>
                  <a:srgbClr val="414B3B"/>
                </a:solidFill>
                <a:latin typeface="TT Norms Bold"/>
                <a:ea typeface="TT Norms Bold"/>
                <a:cs typeface="TT Norms Bold"/>
                <a:sym typeface="TT Norms Bold"/>
              </a:rPr>
              <a:t>Group Members:</a:t>
            </a:r>
          </a:p>
          <a:p>
            <a:pPr marL="0" lvl="0" indent="0" algn="just">
              <a:lnSpc>
                <a:spcPts val="4301"/>
              </a:lnSpc>
              <a:spcBef>
                <a:spcPct val="0"/>
              </a:spcBef>
            </a:pPr>
            <a:endParaRPr lang="en-US" sz="4176" b="1" u="none" strike="noStrike" spc="-146">
              <a:solidFill>
                <a:srgbClr val="414B3B"/>
              </a:solidFill>
              <a:latin typeface="TT Norms Bold"/>
              <a:ea typeface="TT Norms Bold"/>
              <a:cs typeface="TT Norms Bold"/>
              <a:sym typeface="TT Norms Bold"/>
            </a:endParaRPr>
          </a:p>
          <a:p>
            <a:pPr marL="0" lvl="0" indent="0" algn="just">
              <a:lnSpc>
                <a:spcPts val="4301"/>
              </a:lnSpc>
              <a:spcBef>
                <a:spcPct val="0"/>
              </a:spcBef>
            </a:pPr>
            <a:r>
              <a:rPr lang="en-US" sz="4176" u="none" strike="noStrike" spc="-146">
                <a:solidFill>
                  <a:srgbClr val="414B3B"/>
                </a:solidFill>
                <a:latin typeface="TT Norms"/>
                <a:ea typeface="TT Norms"/>
                <a:cs typeface="TT Norms"/>
                <a:sym typeface="TT Norms"/>
              </a:rPr>
              <a:t>N Aruntej</a:t>
            </a:r>
          </a:p>
          <a:p>
            <a:pPr marL="0" lvl="0" indent="0" algn="just">
              <a:lnSpc>
                <a:spcPts val="4301"/>
              </a:lnSpc>
              <a:spcBef>
                <a:spcPct val="0"/>
              </a:spcBef>
            </a:pPr>
            <a:r>
              <a:rPr lang="en-US" sz="4176" u="none" strike="noStrike" spc="-146">
                <a:solidFill>
                  <a:srgbClr val="414B3B"/>
                </a:solidFill>
                <a:latin typeface="TT Norms"/>
                <a:ea typeface="TT Norms"/>
                <a:cs typeface="TT Norms"/>
                <a:sym typeface="TT Norms"/>
              </a:rPr>
              <a:t>M Sharath Simha Reddy</a:t>
            </a:r>
          </a:p>
          <a:p>
            <a:pPr marL="0" lvl="0" indent="0" algn="just">
              <a:lnSpc>
                <a:spcPts val="4301"/>
              </a:lnSpc>
              <a:spcBef>
                <a:spcPct val="0"/>
              </a:spcBef>
            </a:pPr>
            <a:endParaRPr lang="en-US" sz="4176" u="none" strike="noStrike" spc="-146">
              <a:solidFill>
                <a:srgbClr val="414B3B"/>
              </a:solidFill>
              <a:latin typeface="TT Norms"/>
              <a:ea typeface="TT Norms"/>
              <a:cs typeface="TT Norms"/>
              <a:sym typeface="TT Norms"/>
            </a:endParaRPr>
          </a:p>
          <a:p>
            <a:pPr marL="0" lvl="0" indent="0" algn="just">
              <a:lnSpc>
                <a:spcPts val="4301"/>
              </a:lnSpc>
              <a:spcBef>
                <a:spcPct val="0"/>
              </a:spcBef>
            </a:pPr>
            <a:r>
              <a:rPr lang="en-US" sz="4176" b="1" u="none" strike="noStrike" spc="-146">
                <a:solidFill>
                  <a:srgbClr val="414B3B"/>
                </a:solidFill>
                <a:latin typeface="TT Norms Bold"/>
                <a:ea typeface="TT Norms Bold"/>
                <a:cs typeface="TT Norms Bold"/>
                <a:sym typeface="TT Norms Bold"/>
              </a:rPr>
              <a:t>Project Supervisor:</a:t>
            </a:r>
          </a:p>
          <a:p>
            <a:pPr marL="0" lvl="0" indent="0" algn="just">
              <a:lnSpc>
                <a:spcPts val="4301"/>
              </a:lnSpc>
              <a:spcBef>
                <a:spcPct val="0"/>
              </a:spcBef>
            </a:pPr>
            <a:endParaRPr lang="en-US" sz="4176" b="1" u="none" strike="noStrike" spc="-146">
              <a:solidFill>
                <a:srgbClr val="414B3B"/>
              </a:solidFill>
              <a:latin typeface="TT Norms Bold"/>
              <a:ea typeface="TT Norms Bold"/>
              <a:cs typeface="TT Norms Bold"/>
              <a:sym typeface="TT Norms Bold"/>
            </a:endParaRPr>
          </a:p>
          <a:p>
            <a:pPr marL="0" lvl="0" indent="0" algn="just">
              <a:lnSpc>
                <a:spcPts val="4301"/>
              </a:lnSpc>
              <a:spcBef>
                <a:spcPct val="0"/>
              </a:spcBef>
            </a:pPr>
            <a:r>
              <a:rPr lang="en-US" sz="4176" u="none" strike="noStrike" spc="-146">
                <a:solidFill>
                  <a:srgbClr val="414B3B"/>
                </a:solidFill>
                <a:latin typeface="TT Norms"/>
                <a:ea typeface="TT Norms"/>
                <a:cs typeface="TT Norms"/>
                <a:sym typeface="TT Norms"/>
              </a:rPr>
              <a:t>Ms.K.Geetha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156197" y="-257442"/>
            <a:ext cx="14863914" cy="11444480"/>
            <a:chOff x="0" y="0"/>
            <a:chExt cx="5486224" cy="42241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86224" cy="4224122"/>
            </a:xfrm>
            <a:custGeom>
              <a:avLst/>
              <a:gdLst/>
              <a:ahLst/>
              <a:cxnLst/>
              <a:rect l="l" t="t" r="r" b="b"/>
              <a:pathLst>
                <a:path w="5486224" h="4224122">
                  <a:moveTo>
                    <a:pt x="10417" y="0"/>
                  </a:moveTo>
                  <a:lnTo>
                    <a:pt x="5475807" y="0"/>
                  </a:lnTo>
                  <a:cubicBezTo>
                    <a:pt x="5478570" y="0"/>
                    <a:pt x="5481219" y="1098"/>
                    <a:pt x="5483173" y="3051"/>
                  </a:cubicBezTo>
                  <a:cubicBezTo>
                    <a:pt x="5485126" y="5005"/>
                    <a:pt x="5486224" y="7654"/>
                    <a:pt x="5486224" y="10417"/>
                  </a:cubicBezTo>
                  <a:lnTo>
                    <a:pt x="5486224" y="4213704"/>
                  </a:lnTo>
                  <a:cubicBezTo>
                    <a:pt x="5486224" y="4216467"/>
                    <a:pt x="5485126" y="4219117"/>
                    <a:pt x="5483173" y="4221071"/>
                  </a:cubicBezTo>
                  <a:cubicBezTo>
                    <a:pt x="5481219" y="4223024"/>
                    <a:pt x="5478570" y="4224122"/>
                    <a:pt x="5475807" y="4224122"/>
                  </a:cubicBezTo>
                  <a:lnTo>
                    <a:pt x="10417" y="4224122"/>
                  </a:lnTo>
                  <a:cubicBezTo>
                    <a:pt x="7654" y="4224122"/>
                    <a:pt x="5005" y="4223024"/>
                    <a:pt x="3051" y="4221071"/>
                  </a:cubicBezTo>
                  <a:cubicBezTo>
                    <a:pt x="1098" y="4219117"/>
                    <a:pt x="0" y="4216467"/>
                    <a:pt x="0" y="4213704"/>
                  </a:cubicBezTo>
                  <a:lnTo>
                    <a:pt x="0" y="10417"/>
                  </a:lnTo>
                  <a:cubicBezTo>
                    <a:pt x="0" y="7654"/>
                    <a:pt x="1098" y="5005"/>
                    <a:pt x="3051" y="3051"/>
                  </a:cubicBezTo>
                  <a:cubicBezTo>
                    <a:pt x="5005" y="1098"/>
                    <a:pt x="7654" y="0"/>
                    <a:pt x="10417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486224" cy="42526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150436" y="-1672781"/>
            <a:ext cx="6227421" cy="622742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612772" y="9322690"/>
            <a:ext cx="1543050" cy="15430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155822" y="8486775"/>
            <a:ext cx="1543050" cy="154305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1E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638667" y="4013982"/>
            <a:ext cx="9824040" cy="4008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97"/>
              </a:lnSpc>
              <a:spcBef>
                <a:spcPct val="0"/>
              </a:spcBef>
            </a:pPr>
            <a:r>
              <a:rPr lang="en-US" sz="4852" spc="-169" dirty="0">
                <a:solidFill>
                  <a:srgbClr val="FFF9F3"/>
                </a:solidFill>
                <a:latin typeface="TT Norms"/>
                <a:ea typeface="TT Norms"/>
                <a:cs typeface="TT Norms"/>
                <a:sym typeface="TT Norms"/>
              </a:rPr>
              <a:t>🧠</a:t>
            </a:r>
            <a:r>
              <a:rPr lang="en-US" sz="4852" u="none" strike="noStrike" spc="-169" dirty="0">
                <a:solidFill>
                  <a:srgbClr val="FFF9F3"/>
                </a:solidFill>
                <a:latin typeface="TT Norms"/>
                <a:ea typeface="TT Norms"/>
                <a:cs typeface="TT Norms"/>
                <a:sym typeface="TT Norms"/>
              </a:rPr>
              <a:t> Future-Proof with Quantum  </a:t>
            </a:r>
          </a:p>
          <a:p>
            <a:pPr marL="0" lvl="0" indent="0" algn="just">
              <a:lnSpc>
                <a:spcPts val="4997"/>
              </a:lnSpc>
              <a:spcBef>
                <a:spcPct val="0"/>
              </a:spcBef>
            </a:pPr>
            <a:r>
              <a:rPr lang="en-US" sz="4852" u="none" strike="noStrike" spc="-169" dirty="0">
                <a:solidFill>
                  <a:srgbClr val="FFF9F3"/>
                </a:solidFill>
                <a:latin typeface="TT Norms"/>
                <a:ea typeface="TT Norms"/>
                <a:cs typeface="TT Norms"/>
                <a:sym typeface="TT Norms"/>
              </a:rPr>
              <a:t>🔐 Weak Security = Data at Risk</a:t>
            </a:r>
          </a:p>
          <a:p>
            <a:pPr marL="0" lvl="0" indent="0" algn="just">
              <a:lnSpc>
                <a:spcPts val="5261"/>
              </a:lnSpc>
              <a:spcBef>
                <a:spcPct val="0"/>
              </a:spcBef>
            </a:pPr>
            <a:r>
              <a:rPr lang="en-US" sz="5108" u="none" strike="noStrike" spc="-178" dirty="0">
                <a:solidFill>
                  <a:srgbClr val="FFF9F3"/>
                </a:solidFill>
                <a:latin typeface="TT Norms"/>
                <a:ea typeface="TT Norms"/>
                <a:cs typeface="TT Norms"/>
                <a:sym typeface="TT Norms"/>
              </a:rPr>
              <a:t>  ⚛ Legacy Systems are Vulnerable</a:t>
            </a:r>
          </a:p>
          <a:p>
            <a:pPr marL="0" lvl="0" indent="0" algn="just">
              <a:lnSpc>
                <a:spcPts val="4997"/>
              </a:lnSpc>
              <a:spcBef>
                <a:spcPct val="0"/>
              </a:spcBef>
            </a:pPr>
            <a:endParaRPr lang="en-US" sz="5108" u="none" strike="noStrike" spc="-178" dirty="0">
              <a:solidFill>
                <a:srgbClr val="FFF9F3"/>
              </a:solidFill>
              <a:latin typeface="TT Norms"/>
              <a:ea typeface="TT Norms"/>
              <a:cs typeface="TT Norms"/>
              <a:sym typeface="TT Norms"/>
            </a:endParaRPr>
          </a:p>
          <a:p>
            <a:pPr marL="0" lvl="0" indent="0" algn="just">
              <a:lnSpc>
                <a:spcPts val="4997"/>
              </a:lnSpc>
              <a:spcBef>
                <a:spcPct val="0"/>
              </a:spcBef>
            </a:pPr>
            <a:endParaRPr lang="en-US" sz="5108" u="none" strike="noStrike" spc="-178" dirty="0">
              <a:solidFill>
                <a:srgbClr val="FFF9F3"/>
              </a:solidFill>
              <a:latin typeface="TT Norms"/>
              <a:ea typeface="TT Norms"/>
              <a:cs typeface="TT Norms"/>
              <a:sym typeface="TT Norms"/>
            </a:endParaRPr>
          </a:p>
          <a:p>
            <a:pPr marL="0" lvl="0" indent="0" algn="just">
              <a:lnSpc>
                <a:spcPts val="5922"/>
              </a:lnSpc>
              <a:spcBef>
                <a:spcPct val="0"/>
              </a:spcBef>
            </a:pPr>
            <a:endParaRPr lang="en-US" sz="5108" u="none" strike="noStrike" spc="-178" dirty="0">
              <a:solidFill>
                <a:srgbClr val="FFF9F3"/>
              </a:solidFill>
              <a:latin typeface="TT Norms"/>
              <a:ea typeface="TT Norms"/>
              <a:cs typeface="TT Norms"/>
              <a:sym typeface="TT Norm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28700" y="1507605"/>
            <a:ext cx="8115300" cy="1151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8000">
                <a:solidFill>
                  <a:srgbClr val="FFF9F3"/>
                </a:solidFill>
                <a:latin typeface="Impact"/>
                <a:ea typeface="Impact"/>
                <a:cs typeface="Impact"/>
                <a:sym typeface="Impact"/>
              </a:rPr>
              <a:t>MOTIVATION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06939" y="7290965"/>
            <a:ext cx="1684332" cy="638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3"/>
              </a:lnSpc>
            </a:pPr>
            <a:r>
              <a:rPr lang="en-US" sz="4487">
                <a:solidFill>
                  <a:srgbClr val="414B3B"/>
                </a:solidFill>
                <a:latin typeface="Impact"/>
                <a:ea typeface="Impact"/>
                <a:cs typeface="Impact"/>
                <a:sym typeface="Impact"/>
              </a:rPr>
              <a:t>90%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34048" y="7825821"/>
            <a:ext cx="1630114" cy="463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846"/>
              </a:lnSpc>
              <a:spcBef>
                <a:spcPct val="0"/>
              </a:spcBef>
            </a:pPr>
            <a:r>
              <a:rPr lang="en-US" sz="1792" spc="-62">
                <a:solidFill>
                  <a:srgbClr val="414B3B"/>
                </a:solidFill>
                <a:latin typeface="TT Norms"/>
                <a:ea typeface="TT Norms"/>
                <a:cs typeface="TT Norms"/>
                <a:sym typeface="TT Norms"/>
              </a:rPr>
              <a:t>Customer Satisfication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978570" y="7290965"/>
            <a:ext cx="1684332" cy="638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3"/>
              </a:lnSpc>
            </a:pPr>
            <a:r>
              <a:rPr lang="en-US" sz="4487">
                <a:solidFill>
                  <a:srgbClr val="414B3B"/>
                </a:solidFill>
                <a:latin typeface="Impact"/>
                <a:ea typeface="Impact"/>
                <a:cs typeface="Impact"/>
                <a:sym typeface="Impact"/>
              </a:rPr>
              <a:t>32M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333417" y="7825821"/>
            <a:ext cx="974639" cy="463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846"/>
              </a:lnSpc>
              <a:spcBef>
                <a:spcPct val="0"/>
              </a:spcBef>
            </a:pPr>
            <a:r>
              <a:rPr lang="en-US" sz="1792" spc="-62">
                <a:solidFill>
                  <a:srgbClr val="414B3B"/>
                </a:solidFill>
                <a:latin typeface="TT Norms"/>
                <a:ea typeface="TT Norms"/>
                <a:cs typeface="TT Norms"/>
                <a:sym typeface="TT Norms"/>
              </a:rPr>
              <a:t>Active Users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550201" y="7290965"/>
            <a:ext cx="1684332" cy="638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3"/>
              </a:lnSpc>
            </a:pPr>
            <a:r>
              <a:rPr lang="en-US" sz="4487">
                <a:solidFill>
                  <a:srgbClr val="414B3B"/>
                </a:solidFill>
                <a:latin typeface="Impact"/>
                <a:ea typeface="Impact"/>
                <a:cs typeface="Impact"/>
                <a:sym typeface="Impact"/>
              </a:rPr>
              <a:t>240%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15695" y="-578740"/>
            <a:ext cx="10012872" cy="11444480"/>
            <a:chOff x="0" y="0"/>
            <a:chExt cx="3695720" cy="42241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95720" cy="4224122"/>
            </a:xfrm>
            <a:custGeom>
              <a:avLst/>
              <a:gdLst/>
              <a:ahLst/>
              <a:cxnLst/>
              <a:rect l="l" t="t" r="r" b="b"/>
              <a:pathLst>
                <a:path w="3695720" h="4224122">
                  <a:moveTo>
                    <a:pt x="15464" y="0"/>
                  </a:moveTo>
                  <a:lnTo>
                    <a:pt x="3680256" y="0"/>
                  </a:lnTo>
                  <a:cubicBezTo>
                    <a:pt x="3684357" y="0"/>
                    <a:pt x="3688290" y="1629"/>
                    <a:pt x="3691191" y="4529"/>
                  </a:cubicBezTo>
                  <a:cubicBezTo>
                    <a:pt x="3694090" y="7429"/>
                    <a:pt x="3695720" y="11363"/>
                    <a:pt x="3695720" y="15464"/>
                  </a:cubicBezTo>
                  <a:lnTo>
                    <a:pt x="3695720" y="4208658"/>
                  </a:lnTo>
                  <a:cubicBezTo>
                    <a:pt x="3695720" y="4217198"/>
                    <a:pt x="3688796" y="4224122"/>
                    <a:pt x="3680256" y="4224122"/>
                  </a:cubicBezTo>
                  <a:lnTo>
                    <a:pt x="15464" y="4224122"/>
                  </a:lnTo>
                  <a:cubicBezTo>
                    <a:pt x="6923" y="4224122"/>
                    <a:pt x="0" y="4217198"/>
                    <a:pt x="0" y="4208658"/>
                  </a:cubicBezTo>
                  <a:lnTo>
                    <a:pt x="0" y="15464"/>
                  </a:lnTo>
                  <a:cubicBezTo>
                    <a:pt x="0" y="6923"/>
                    <a:pt x="6923" y="0"/>
                    <a:pt x="15464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695720" cy="42526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147763"/>
            <a:ext cx="8475119" cy="1151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8000">
                <a:solidFill>
                  <a:srgbClr val="414B3B"/>
                </a:solidFill>
                <a:latin typeface="Impact"/>
                <a:ea typeface="Impact"/>
                <a:cs typeface="Impact"/>
                <a:sym typeface="Impact"/>
              </a:rPr>
              <a:t>PROBLEM STATEMENT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14289" y="3417539"/>
            <a:ext cx="12330180" cy="4252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79"/>
              </a:lnSpc>
            </a:pPr>
            <a:r>
              <a:rPr lang="en-US" sz="4057" spc="-142">
                <a:solidFill>
                  <a:srgbClr val="414B3B"/>
                </a:solidFill>
                <a:latin typeface="TT Norms"/>
                <a:ea typeface="TT Norms"/>
                <a:cs typeface="TT Norms"/>
                <a:sym typeface="TT Norms"/>
              </a:rPr>
              <a:t>Current Password Systems are Vulnerable:</a:t>
            </a:r>
          </a:p>
          <a:p>
            <a:pPr marL="876048" lvl="1" indent="-438024" algn="just">
              <a:lnSpc>
                <a:spcPts val="4179"/>
              </a:lnSpc>
              <a:buFont typeface="Arial"/>
              <a:buChar char="•"/>
            </a:pPr>
            <a:r>
              <a:rPr lang="en-US" sz="4057" spc="-142">
                <a:solidFill>
                  <a:srgbClr val="414B3B"/>
                </a:solidFill>
                <a:latin typeface="TT Norms"/>
                <a:ea typeface="TT Norms"/>
                <a:cs typeface="TT Norms"/>
                <a:sym typeface="TT Norms"/>
              </a:rPr>
              <a:t>🔑 Quantum Key Cracking: Future decryption of stored passwords.</a:t>
            </a:r>
          </a:p>
          <a:p>
            <a:pPr marL="876048" lvl="1" indent="-438024" algn="just">
              <a:lnSpc>
                <a:spcPts val="4179"/>
              </a:lnSpc>
              <a:buFont typeface="Arial"/>
              <a:buChar char="•"/>
            </a:pPr>
            <a:r>
              <a:rPr lang="en-US" sz="4057" spc="-142">
                <a:solidFill>
                  <a:srgbClr val="414B3B"/>
                </a:solidFill>
                <a:latin typeface="TT Norms"/>
                <a:ea typeface="TT Norms"/>
                <a:cs typeface="TT Norms"/>
                <a:sym typeface="TT Norms"/>
              </a:rPr>
              <a:t>👤 Insecure Key Exchange: Risk of interception in transit.</a:t>
            </a:r>
          </a:p>
          <a:p>
            <a:pPr marL="876048" lvl="1" indent="-438024" algn="just">
              <a:lnSpc>
                <a:spcPts val="4179"/>
              </a:lnSpc>
              <a:buFont typeface="Arial"/>
              <a:buChar char="•"/>
            </a:pPr>
            <a:r>
              <a:rPr lang="en-US" sz="4057" spc="-142">
                <a:solidFill>
                  <a:srgbClr val="414B3B"/>
                </a:solidFill>
                <a:latin typeface="TT Norms"/>
                <a:ea typeface="TT Norms"/>
                <a:cs typeface="TT Norms"/>
                <a:sym typeface="TT Norms"/>
              </a:rPr>
              <a:t>🚫 Weak Encryption: Vulnerable to brute-force attacks.</a:t>
            </a:r>
          </a:p>
          <a:p>
            <a:pPr algn="just">
              <a:lnSpc>
                <a:spcPts val="4179"/>
              </a:lnSpc>
              <a:spcBef>
                <a:spcPct val="0"/>
              </a:spcBef>
            </a:pPr>
            <a:endParaRPr lang="en-US" sz="4057" spc="-142">
              <a:solidFill>
                <a:srgbClr val="414B3B"/>
              </a:solidFill>
              <a:latin typeface="TT Norms"/>
              <a:ea typeface="TT Norms"/>
              <a:cs typeface="TT Norms"/>
              <a:sym typeface="TT Norms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4692221" y="-1188689"/>
            <a:ext cx="4539553" cy="4539553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1E1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48379" y="-208688"/>
            <a:ext cx="14863914" cy="11444480"/>
            <a:chOff x="0" y="0"/>
            <a:chExt cx="5486224" cy="42241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86224" cy="4224122"/>
            </a:xfrm>
            <a:custGeom>
              <a:avLst/>
              <a:gdLst/>
              <a:ahLst/>
              <a:cxnLst/>
              <a:rect l="l" t="t" r="r" b="b"/>
              <a:pathLst>
                <a:path w="5486224" h="4224122">
                  <a:moveTo>
                    <a:pt x="10417" y="0"/>
                  </a:moveTo>
                  <a:lnTo>
                    <a:pt x="5475807" y="0"/>
                  </a:lnTo>
                  <a:cubicBezTo>
                    <a:pt x="5478570" y="0"/>
                    <a:pt x="5481219" y="1098"/>
                    <a:pt x="5483173" y="3051"/>
                  </a:cubicBezTo>
                  <a:cubicBezTo>
                    <a:pt x="5485126" y="5005"/>
                    <a:pt x="5486224" y="7654"/>
                    <a:pt x="5486224" y="10417"/>
                  </a:cubicBezTo>
                  <a:lnTo>
                    <a:pt x="5486224" y="4213704"/>
                  </a:lnTo>
                  <a:cubicBezTo>
                    <a:pt x="5486224" y="4216467"/>
                    <a:pt x="5485126" y="4219117"/>
                    <a:pt x="5483173" y="4221071"/>
                  </a:cubicBezTo>
                  <a:cubicBezTo>
                    <a:pt x="5481219" y="4223024"/>
                    <a:pt x="5478570" y="4224122"/>
                    <a:pt x="5475807" y="4224122"/>
                  </a:cubicBezTo>
                  <a:lnTo>
                    <a:pt x="10417" y="4224122"/>
                  </a:lnTo>
                  <a:cubicBezTo>
                    <a:pt x="7654" y="4224122"/>
                    <a:pt x="5005" y="4223024"/>
                    <a:pt x="3051" y="4221071"/>
                  </a:cubicBezTo>
                  <a:cubicBezTo>
                    <a:pt x="1098" y="4219117"/>
                    <a:pt x="0" y="4216467"/>
                    <a:pt x="0" y="4213704"/>
                  </a:cubicBezTo>
                  <a:lnTo>
                    <a:pt x="0" y="10417"/>
                  </a:lnTo>
                  <a:cubicBezTo>
                    <a:pt x="0" y="7654"/>
                    <a:pt x="1098" y="5005"/>
                    <a:pt x="3051" y="3051"/>
                  </a:cubicBezTo>
                  <a:cubicBezTo>
                    <a:pt x="5005" y="1098"/>
                    <a:pt x="7654" y="0"/>
                    <a:pt x="10417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486224" cy="42526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12772" y="9322690"/>
            <a:ext cx="1543050" cy="154305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155822" y="8486775"/>
            <a:ext cx="1543050" cy="15430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1E1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050381" y="2323466"/>
            <a:ext cx="11018518" cy="1120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377"/>
              </a:lnSpc>
              <a:spcBef>
                <a:spcPct val="0"/>
              </a:spcBef>
            </a:pPr>
            <a:r>
              <a:rPr lang="en-US" sz="4249" spc="-148">
                <a:solidFill>
                  <a:srgbClr val="414B3B"/>
                </a:solidFill>
                <a:latin typeface="TT Norms"/>
                <a:ea typeface="TT Norms"/>
                <a:cs typeface="TT Norms"/>
                <a:sym typeface="TT Norms"/>
              </a:rPr>
              <a:t>To</a:t>
            </a:r>
            <a:r>
              <a:rPr lang="en-US" sz="4249" u="none" strike="noStrike" spc="-148">
                <a:solidFill>
                  <a:srgbClr val="414B3B"/>
                </a:solidFill>
                <a:latin typeface="TT Norms"/>
                <a:ea typeface="TT Norms"/>
                <a:cs typeface="TT Norms"/>
                <a:sym typeface="TT Norms"/>
              </a:rPr>
              <a:t> overcome existing vulnerabilities, our system utilizes: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2551" y="1095375"/>
            <a:ext cx="8115300" cy="1151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8000">
                <a:solidFill>
                  <a:srgbClr val="FFF9F3"/>
                </a:solidFill>
                <a:latin typeface="Impact"/>
                <a:ea typeface="Impact"/>
                <a:cs typeface="Impact"/>
                <a:sym typeface="Impact"/>
              </a:rPr>
              <a:t>OBJECTIVE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06939" y="7290965"/>
            <a:ext cx="1684332" cy="638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3"/>
              </a:lnSpc>
            </a:pPr>
            <a:r>
              <a:rPr lang="en-US" sz="4487">
                <a:solidFill>
                  <a:srgbClr val="414B3B"/>
                </a:solidFill>
                <a:latin typeface="Impact"/>
                <a:ea typeface="Impact"/>
                <a:cs typeface="Impact"/>
                <a:sym typeface="Impact"/>
              </a:rPr>
              <a:t>90%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34048" y="7825821"/>
            <a:ext cx="1630114" cy="463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846"/>
              </a:lnSpc>
              <a:spcBef>
                <a:spcPct val="0"/>
              </a:spcBef>
            </a:pPr>
            <a:r>
              <a:rPr lang="en-US" sz="1792" spc="-62">
                <a:solidFill>
                  <a:srgbClr val="414B3B"/>
                </a:solidFill>
                <a:latin typeface="TT Norms"/>
                <a:ea typeface="TT Norms"/>
                <a:cs typeface="TT Norms"/>
                <a:sym typeface="TT Norms"/>
              </a:rPr>
              <a:t>Customer Satisfication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978570" y="7290965"/>
            <a:ext cx="1684332" cy="638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3"/>
              </a:lnSpc>
            </a:pPr>
            <a:r>
              <a:rPr lang="en-US" sz="4487">
                <a:solidFill>
                  <a:srgbClr val="414B3B"/>
                </a:solidFill>
                <a:latin typeface="Impact"/>
                <a:ea typeface="Impact"/>
                <a:cs typeface="Impact"/>
                <a:sym typeface="Impact"/>
              </a:rPr>
              <a:t>32M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333417" y="7825821"/>
            <a:ext cx="974639" cy="463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846"/>
              </a:lnSpc>
              <a:spcBef>
                <a:spcPct val="0"/>
              </a:spcBef>
            </a:pPr>
            <a:r>
              <a:rPr lang="en-US" sz="1792" spc="-62">
                <a:solidFill>
                  <a:srgbClr val="414B3B"/>
                </a:solidFill>
                <a:latin typeface="TT Norms"/>
                <a:ea typeface="TT Norms"/>
                <a:cs typeface="TT Norms"/>
                <a:sym typeface="TT Norms"/>
              </a:rPr>
              <a:t>Active Users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050381" y="4004001"/>
            <a:ext cx="11944847" cy="3469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3188" lvl="1" indent="-361594" algn="just">
              <a:lnSpc>
                <a:spcPts val="3450"/>
              </a:lnSpc>
              <a:spcBef>
                <a:spcPct val="0"/>
              </a:spcBef>
              <a:buFont typeface="Arial"/>
              <a:buChar char="•"/>
            </a:pPr>
            <a:r>
              <a:rPr lang="en-US" sz="3349" spc="-117">
                <a:solidFill>
                  <a:srgbClr val="414B3B"/>
                </a:solidFill>
                <a:latin typeface="TT Norms"/>
                <a:ea typeface="TT Norms"/>
                <a:cs typeface="TT Norms"/>
                <a:sym typeface="TT Norms"/>
              </a:rPr>
              <a:t>🔐 Quantum-Safe Encryption: PQC</a:t>
            </a:r>
            <a:r>
              <a:rPr lang="en-US" sz="3349" u="none" strike="noStrike" spc="-117">
                <a:solidFill>
                  <a:srgbClr val="414B3B"/>
                </a:solidFill>
                <a:latin typeface="TT Norms"/>
                <a:ea typeface="TT Norms"/>
                <a:cs typeface="TT Norms"/>
                <a:sym typeface="TT Norms"/>
              </a:rPr>
              <a:t> algorithms (Kyber/NTRU) protect against future threats.</a:t>
            </a:r>
          </a:p>
          <a:p>
            <a:pPr marL="723188" lvl="1" indent="-361594" algn="just">
              <a:lnSpc>
                <a:spcPts val="3450"/>
              </a:lnSpc>
              <a:spcBef>
                <a:spcPct val="0"/>
              </a:spcBef>
              <a:buFont typeface="Arial"/>
              <a:buChar char="•"/>
            </a:pPr>
            <a:r>
              <a:rPr lang="en-US" sz="3349" u="none" strike="noStrike" spc="-117">
                <a:solidFill>
                  <a:srgbClr val="414B3B"/>
                </a:solidFill>
                <a:latin typeface="TT Norms"/>
                <a:ea typeface="TT Norms"/>
                <a:cs typeface="TT Norms"/>
                <a:sym typeface="TT Norms"/>
              </a:rPr>
              <a:t>🔑 Hybrid Encryption: AES-256 + PQC Key Encapsulation for robust security.</a:t>
            </a:r>
          </a:p>
          <a:p>
            <a:pPr marL="723188" lvl="1" indent="-361594" algn="just">
              <a:lnSpc>
                <a:spcPts val="3450"/>
              </a:lnSpc>
              <a:spcBef>
                <a:spcPct val="0"/>
              </a:spcBef>
              <a:buFont typeface="Arial"/>
              <a:buChar char="•"/>
            </a:pPr>
            <a:r>
              <a:rPr lang="en-US" sz="3349" u="none" strike="noStrike" spc="-117">
                <a:solidFill>
                  <a:srgbClr val="414B3B"/>
                </a:solidFill>
                <a:latin typeface="TT Norms"/>
                <a:ea typeface="TT Norms"/>
                <a:cs typeface="TT Norms"/>
                <a:sym typeface="TT Norms"/>
              </a:rPr>
              <a:t>👤 Role-Based Access Control: Ensures authorized access only.</a:t>
            </a:r>
          </a:p>
          <a:p>
            <a:pPr marL="723188" lvl="1" indent="-361594" algn="just">
              <a:lnSpc>
                <a:spcPts val="3450"/>
              </a:lnSpc>
              <a:spcBef>
                <a:spcPct val="0"/>
              </a:spcBef>
              <a:buFont typeface="Arial"/>
              <a:buChar char="•"/>
            </a:pPr>
            <a:r>
              <a:rPr lang="en-US" sz="3349" u="none" strike="noStrike" spc="-117">
                <a:solidFill>
                  <a:srgbClr val="414B3B"/>
                </a:solidFill>
                <a:latin typeface="TT Norms"/>
                <a:ea typeface="TT Norms"/>
                <a:cs typeface="TT Norms"/>
                <a:sym typeface="TT Norms"/>
              </a:rPr>
              <a:t>☁️ Secure Cloud Storage: Encrypted password data stored on AWS S3.</a:t>
            </a:r>
          </a:p>
          <a:p>
            <a:pPr marL="0" lvl="0" indent="0" algn="just">
              <a:lnSpc>
                <a:spcPts val="3141"/>
              </a:lnSpc>
              <a:spcBef>
                <a:spcPct val="0"/>
              </a:spcBef>
            </a:pPr>
            <a:endParaRPr lang="en-US" sz="3349" u="none" strike="noStrike" spc="-117">
              <a:solidFill>
                <a:srgbClr val="414B3B"/>
              </a:solidFill>
              <a:latin typeface="TT Norms"/>
              <a:ea typeface="TT Norms"/>
              <a:cs typeface="TT Norms"/>
              <a:sym typeface="TT Nor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75709" y="-9764508"/>
            <a:ext cx="19763709" cy="10956938"/>
            <a:chOff x="0" y="0"/>
            <a:chExt cx="7294723" cy="40441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294723" cy="4044172"/>
            </a:xfrm>
            <a:custGeom>
              <a:avLst/>
              <a:gdLst/>
              <a:ahLst/>
              <a:cxnLst/>
              <a:rect l="l" t="t" r="r" b="b"/>
              <a:pathLst>
                <a:path w="7294723" h="4044172">
                  <a:moveTo>
                    <a:pt x="7834" y="0"/>
                  </a:moveTo>
                  <a:lnTo>
                    <a:pt x="7286889" y="0"/>
                  </a:lnTo>
                  <a:cubicBezTo>
                    <a:pt x="7288966" y="0"/>
                    <a:pt x="7290959" y="825"/>
                    <a:pt x="7292429" y="2295"/>
                  </a:cubicBezTo>
                  <a:cubicBezTo>
                    <a:pt x="7293897" y="3764"/>
                    <a:pt x="7294723" y="5757"/>
                    <a:pt x="7294723" y="7834"/>
                  </a:cubicBezTo>
                  <a:lnTo>
                    <a:pt x="7294723" y="4036337"/>
                  </a:lnTo>
                  <a:cubicBezTo>
                    <a:pt x="7294723" y="4038415"/>
                    <a:pt x="7293897" y="4040408"/>
                    <a:pt x="7292429" y="4041877"/>
                  </a:cubicBezTo>
                  <a:cubicBezTo>
                    <a:pt x="7290959" y="4043346"/>
                    <a:pt x="7288966" y="4044172"/>
                    <a:pt x="7286889" y="4044172"/>
                  </a:cubicBezTo>
                  <a:lnTo>
                    <a:pt x="7834" y="4044172"/>
                  </a:lnTo>
                  <a:cubicBezTo>
                    <a:pt x="5757" y="4044172"/>
                    <a:pt x="3764" y="4043346"/>
                    <a:pt x="2295" y="4041877"/>
                  </a:cubicBezTo>
                  <a:cubicBezTo>
                    <a:pt x="825" y="4040408"/>
                    <a:pt x="0" y="4038415"/>
                    <a:pt x="0" y="4036337"/>
                  </a:cubicBezTo>
                  <a:lnTo>
                    <a:pt x="0" y="7834"/>
                  </a:lnTo>
                  <a:cubicBezTo>
                    <a:pt x="0" y="5757"/>
                    <a:pt x="825" y="3764"/>
                    <a:pt x="2295" y="2295"/>
                  </a:cubicBezTo>
                  <a:cubicBezTo>
                    <a:pt x="3764" y="825"/>
                    <a:pt x="5757" y="0"/>
                    <a:pt x="7834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7294723" cy="40727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384884" y="1304291"/>
            <a:ext cx="9225707" cy="9120869"/>
          </a:xfrm>
          <a:custGeom>
            <a:avLst/>
            <a:gdLst/>
            <a:ahLst/>
            <a:cxnLst/>
            <a:rect l="l" t="t" r="r" b="b"/>
            <a:pathLst>
              <a:path w="9225707" h="9120869">
                <a:moveTo>
                  <a:pt x="0" y="0"/>
                </a:moveTo>
                <a:lnTo>
                  <a:pt x="9225707" y="0"/>
                </a:lnTo>
                <a:lnTo>
                  <a:pt x="9225707" y="9120869"/>
                </a:lnTo>
                <a:lnTo>
                  <a:pt x="0" y="91208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78" r="-13155" b="-11018"/>
            </a:stretch>
          </a:blipFill>
        </p:spPr>
        <p:txBody>
          <a:bodyPr/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6" name="TextBox 6"/>
          <p:cNvSpPr txBox="1"/>
          <p:nvPr/>
        </p:nvSpPr>
        <p:spPr>
          <a:xfrm>
            <a:off x="1406939" y="7290965"/>
            <a:ext cx="1684332" cy="638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3"/>
              </a:lnSpc>
            </a:pPr>
            <a:r>
              <a:rPr lang="en-US" sz="4487">
                <a:solidFill>
                  <a:srgbClr val="414B3B"/>
                </a:solidFill>
                <a:latin typeface="Impact"/>
                <a:ea typeface="Impact"/>
                <a:cs typeface="Impact"/>
                <a:sym typeface="Impact"/>
              </a:rPr>
              <a:t>90%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34048" y="7825821"/>
            <a:ext cx="1630114" cy="463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846"/>
              </a:lnSpc>
              <a:spcBef>
                <a:spcPct val="0"/>
              </a:spcBef>
            </a:pPr>
            <a:r>
              <a:rPr lang="en-US" sz="1792" spc="-62">
                <a:solidFill>
                  <a:srgbClr val="414B3B"/>
                </a:solidFill>
                <a:latin typeface="TT Norms"/>
                <a:ea typeface="TT Norms"/>
                <a:cs typeface="TT Norms"/>
                <a:sym typeface="TT Norms"/>
              </a:rPr>
              <a:t>Customer Satisfication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9583" y="152400"/>
            <a:ext cx="11278485" cy="1151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8000">
                <a:solidFill>
                  <a:srgbClr val="414B3B"/>
                </a:solidFill>
                <a:latin typeface="Impact"/>
                <a:ea typeface="Impact"/>
                <a:cs typeface="Impact"/>
                <a:sym typeface="Impact"/>
              </a:rPr>
              <a:t>ARCHITECTURE DIAGRAM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22907" y="1637983"/>
            <a:ext cx="21916231" cy="10050177"/>
            <a:chOff x="0" y="0"/>
            <a:chExt cx="8100969" cy="37148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00969" cy="3714880"/>
            </a:xfrm>
            <a:custGeom>
              <a:avLst/>
              <a:gdLst/>
              <a:ahLst/>
              <a:cxnLst/>
              <a:rect l="l" t="t" r="r" b="b"/>
              <a:pathLst>
                <a:path w="8100969" h="3714880">
                  <a:moveTo>
                    <a:pt x="7065" y="0"/>
                  </a:moveTo>
                  <a:lnTo>
                    <a:pt x="8093904" y="0"/>
                  </a:lnTo>
                  <a:cubicBezTo>
                    <a:pt x="8095778" y="0"/>
                    <a:pt x="8097575" y="744"/>
                    <a:pt x="8098899" y="2069"/>
                  </a:cubicBezTo>
                  <a:cubicBezTo>
                    <a:pt x="8100225" y="3394"/>
                    <a:pt x="8100969" y="5191"/>
                    <a:pt x="8100969" y="7065"/>
                  </a:cubicBezTo>
                  <a:lnTo>
                    <a:pt x="8100969" y="3707815"/>
                  </a:lnTo>
                  <a:cubicBezTo>
                    <a:pt x="8100969" y="3709689"/>
                    <a:pt x="8100225" y="3711486"/>
                    <a:pt x="8098899" y="3712811"/>
                  </a:cubicBezTo>
                  <a:cubicBezTo>
                    <a:pt x="8097575" y="3714136"/>
                    <a:pt x="8095778" y="3714880"/>
                    <a:pt x="8093904" y="3714880"/>
                  </a:cubicBezTo>
                  <a:lnTo>
                    <a:pt x="7065" y="3714880"/>
                  </a:lnTo>
                  <a:cubicBezTo>
                    <a:pt x="5191" y="3714880"/>
                    <a:pt x="3394" y="3714136"/>
                    <a:pt x="2069" y="3712811"/>
                  </a:cubicBezTo>
                  <a:cubicBezTo>
                    <a:pt x="744" y="3711486"/>
                    <a:pt x="0" y="3709689"/>
                    <a:pt x="0" y="3707815"/>
                  </a:cubicBezTo>
                  <a:lnTo>
                    <a:pt x="0" y="7065"/>
                  </a:lnTo>
                  <a:cubicBezTo>
                    <a:pt x="0" y="5191"/>
                    <a:pt x="744" y="3394"/>
                    <a:pt x="2069" y="2069"/>
                  </a:cubicBezTo>
                  <a:cubicBezTo>
                    <a:pt x="3394" y="744"/>
                    <a:pt x="5191" y="0"/>
                    <a:pt x="7065" y="0"/>
                  </a:cubicBezTo>
                  <a:close/>
                </a:path>
              </a:pathLst>
            </a:custGeom>
            <a:solidFill>
              <a:srgbClr val="FFE1E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100969" cy="37434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-1117217" y="486092"/>
            <a:ext cx="6578736" cy="1151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8000">
                <a:solidFill>
                  <a:srgbClr val="FFF9F3"/>
                </a:solidFill>
                <a:latin typeface="Impact"/>
                <a:ea typeface="Impact"/>
                <a:cs typeface="Impact"/>
                <a:sym typeface="Impact"/>
              </a:rPr>
              <a:t>OUTCOME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37934" y="2502600"/>
            <a:ext cx="16783646" cy="5889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2236" lvl="1" indent="-446118" algn="just">
              <a:lnSpc>
                <a:spcPts val="4256"/>
              </a:lnSpc>
              <a:spcBef>
                <a:spcPct val="0"/>
              </a:spcBef>
              <a:buFont typeface="Arial"/>
              <a:buChar char="•"/>
            </a:pPr>
            <a:r>
              <a:rPr lang="en-US" sz="4132" spc="-144">
                <a:solidFill>
                  <a:srgbClr val="414B3B"/>
                </a:solidFill>
                <a:latin typeface="TT Norms"/>
                <a:ea typeface="TT Norms"/>
                <a:cs typeface="TT Norms"/>
                <a:sym typeface="TT Norms"/>
              </a:rPr>
              <a:t>🔐</a:t>
            </a:r>
            <a:r>
              <a:rPr lang="en-US" sz="4132" u="none" strike="noStrike" spc="-144">
                <a:solidFill>
                  <a:srgbClr val="414B3B"/>
                </a:solidFill>
                <a:latin typeface="TT Norms"/>
                <a:ea typeface="TT Norms"/>
                <a:cs typeface="TT Norms"/>
                <a:sym typeface="TT Norms"/>
              </a:rPr>
              <a:t> Successfully implemented quantum-resistant password management using a hybrid encryption scheme (AES-256 + PQC), enhancing protection against future quantum threats.</a:t>
            </a:r>
          </a:p>
          <a:p>
            <a:pPr marL="892236" lvl="1" indent="-446118" algn="just">
              <a:lnSpc>
                <a:spcPts val="4256"/>
              </a:lnSpc>
              <a:spcBef>
                <a:spcPct val="0"/>
              </a:spcBef>
              <a:buFont typeface="Arial"/>
              <a:buChar char="•"/>
            </a:pPr>
            <a:r>
              <a:rPr lang="en-US" sz="4132" u="none" strike="noStrike" spc="-144">
                <a:solidFill>
                  <a:srgbClr val="414B3B"/>
                </a:solidFill>
                <a:latin typeface="TT Norms"/>
                <a:ea typeface="TT Norms"/>
                <a:cs typeface="TT Norms"/>
                <a:sym typeface="TT Norms"/>
              </a:rPr>
              <a:t>🔑 Established secure key exchange leveraging simulated QKD protocols on Amazon Braket, demonstrating the potential of quantum-enhanced key distribution.</a:t>
            </a:r>
          </a:p>
          <a:p>
            <a:pPr marL="892236" lvl="1" indent="-446118" algn="just">
              <a:lnSpc>
                <a:spcPts val="4256"/>
              </a:lnSpc>
              <a:spcBef>
                <a:spcPct val="0"/>
              </a:spcBef>
              <a:buFont typeface="Arial"/>
              <a:buChar char="•"/>
            </a:pPr>
            <a:r>
              <a:rPr lang="en-US" sz="4132" u="none" strike="noStrike" spc="-144">
                <a:solidFill>
                  <a:srgbClr val="414B3B"/>
                </a:solidFill>
                <a:latin typeface="TT Norms"/>
                <a:ea typeface="TT Norms"/>
                <a:cs typeface="TT Norms"/>
                <a:sym typeface="TT Norms"/>
              </a:rPr>
              <a:t>☁️ Built a secure password data storage system on AWS S3, ensuring that only authorized users can retrieve their encrypted credentials.</a:t>
            </a:r>
          </a:p>
          <a:p>
            <a:pPr marL="892236" lvl="1" indent="-446118" algn="just">
              <a:lnSpc>
                <a:spcPts val="4256"/>
              </a:lnSpc>
              <a:spcBef>
                <a:spcPct val="0"/>
              </a:spcBef>
              <a:buFont typeface="Arial"/>
              <a:buChar char="•"/>
            </a:pPr>
            <a:r>
              <a:rPr lang="en-US" sz="4132" u="none" strike="noStrike" spc="-144">
                <a:solidFill>
                  <a:srgbClr val="414B3B"/>
                </a:solidFill>
                <a:latin typeface="TT Norms"/>
                <a:ea typeface="TT Norms"/>
                <a:cs typeface="TT Norms"/>
                <a:sym typeface="TT Norms"/>
              </a:rPr>
              <a:t>🛡️ Implemented role-based access control, enforcing strict access policies and preventing unauthorized access to password data.</a:t>
            </a:r>
          </a:p>
          <a:p>
            <a:pPr marL="0" lvl="0" indent="0" algn="just">
              <a:lnSpc>
                <a:spcPts val="4256"/>
              </a:lnSpc>
              <a:spcBef>
                <a:spcPct val="0"/>
              </a:spcBef>
            </a:pPr>
            <a:endParaRPr lang="en-US" sz="4132" u="none" strike="noStrike" spc="-144">
              <a:solidFill>
                <a:srgbClr val="414B3B"/>
              </a:solidFill>
              <a:latin typeface="TT Norms"/>
              <a:ea typeface="TT Norms"/>
              <a:cs typeface="TT Norms"/>
              <a:sym typeface="TT Nor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B3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8D20CA-E586-689E-A80B-E00A7F7E1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8BA4869-C353-F179-9D6B-F79B6A69BD63}"/>
              </a:ext>
            </a:extLst>
          </p:cNvPr>
          <p:cNvGrpSpPr/>
          <p:nvPr/>
        </p:nvGrpSpPr>
        <p:grpSpPr>
          <a:xfrm>
            <a:off x="-1475709" y="-9764508"/>
            <a:ext cx="19763709" cy="10956938"/>
            <a:chOff x="0" y="0"/>
            <a:chExt cx="7294723" cy="404417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C5D3E3F-52BE-59DC-41D8-89E2538067C7}"/>
                </a:ext>
              </a:extLst>
            </p:cNvPr>
            <p:cNvSpPr/>
            <p:nvPr/>
          </p:nvSpPr>
          <p:spPr>
            <a:xfrm>
              <a:off x="0" y="0"/>
              <a:ext cx="7294723" cy="4044172"/>
            </a:xfrm>
            <a:custGeom>
              <a:avLst/>
              <a:gdLst/>
              <a:ahLst/>
              <a:cxnLst/>
              <a:rect l="l" t="t" r="r" b="b"/>
              <a:pathLst>
                <a:path w="7294723" h="4044172">
                  <a:moveTo>
                    <a:pt x="7834" y="0"/>
                  </a:moveTo>
                  <a:lnTo>
                    <a:pt x="7286889" y="0"/>
                  </a:lnTo>
                  <a:cubicBezTo>
                    <a:pt x="7288966" y="0"/>
                    <a:pt x="7290959" y="825"/>
                    <a:pt x="7292429" y="2295"/>
                  </a:cubicBezTo>
                  <a:cubicBezTo>
                    <a:pt x="7293897" y="3764"/>
                    <a:pt x="7294723" y="5757"/>
                    <a:pt x="7294723" y="7834"/>
                  </a:cubicBezTo>
                  <a:lnTo>
                    <a:pt x="7294723" y="4036337"/>
                  </a:lnTo>
                  <a:cubicBezTo>
                    <a:pt x="7294723" y="4038415"/>
                    <a:pt x="7293897" y="4040408"/>
                    <a:pt x="7292429" y="4041877"/>
                  </a:cubicBezTo>
                  <a:cubicBezTo>
                    <a:pt x="7290959" y="4043346"/>
                    <a:pt x="7288966" y="4044172"/>
                    <a:pt x="7286889" y="4044172"/>
                  </a:cubicBezTo>
                  <a:lnTo>
                    <a:pt x="7834" y="4044172"/>
                  </a:lnTo>
                  <a:cubicBezTo>
                    <a:pt x="5757" y="4044172"/>
                    <a:pt x="3764" y="4043346"/>
                    <a:pt x="2295" y="4041877"/>
                  </a:cubicBezTo>
                  <a:cubicBezTo>
                    <a:pt x="825" y="4040408"/>
                    <a:pt x="0" y="4038415"/>
                    <a:pt x="0" y="4036337"/>
                  </a:cubicBezTo>
                  <a:lnTo>
                    <a:pt x="0" y="7834"/>
                  </a:lnTo>
                  <a:cubicBezTo>
                    <a:pt x="0" y="5757"/>
                    <a:pt x="825" y="3764"/>
                    <a:pt x="2295" y="2295"/>
                  </a:cubicBezTo>
                  <a:cubicBezTo>
                    <a:pt x="3764" y="825"/>
                    <a:pt x="5757" y="0"/>
                    <a:pt x="7834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106DC68-7BD6-790A-C2EB-9F55AC5CE5B2}"/>
                </a:ext>
              </a:extLst>
            </p:cNvPr>
            <p:cNvSpPr txBox="1"/>
            <p:nvPr/>
          </p:nvSpPr>
          <p:spPr>
            <a:xfrm>
              <a:off x="0" y="-28575"/>
              <a:ext cx="7294723" cy="40727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E0CB6B8E-2158-DF55-ED03-012A513F8C18}"/>
              </a:ext>
            </a:extLst>
          </p:cNvPr>
          <p:cNvSpPr txBox="1"/>
          <p:nvPr/>
        </p:nvSpPr>
        <p:spPr>
          <a:xfrm>
            <a:off x="1406939" y="7290965"/>
            <a:ext cx="1684332" cy="638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3"/>
              </a:lnSpc>
            </a:pPr>
            <a:r>
              <a:rPr lang="en-US" sz="4487">
                <a:solidFill>
                  <a:srgbClr val="414B3B"/>
                </a:solidFill>
                <a:latin typeface="Impact"/>
                <a:ea typeface="Impact"/>
                <a:cs typeface="Impact"/>
                <a:sym typeface="Impact"/>
              </a:rPr>
              <a:t>90%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CB55B9D-06DE-749A-E592-DE20470D7726}"/>
              </a:ext>
            </a:extLst>
          </p:cNvPr>
          <p:cNvSpPr txBox="1"/>
          <p:nvPr/>
        </p:nvSpPr>
        <p:spPr>
          <a:xfrm>
            <a:off x="1434048" y="7825821"/>
            <a:ext cx="1630114" cy="463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846"/>
              </a:lnSpc>
              <a:spcBef>
                <a:spcPct val="0"/>
              </a:spcBef>
            </a:pPr>
            <a:r>
              <a:rPr lang="en-US" sz="1792" spc="-62">
                <a:solidFill>
                  <a:srgbClr val="414B3B"/>
                </a:solidFill>
                <a:latin typeface="TT Norms"/>
                <a:ea typeface="TT Norms"/>
                <a:cs typeface="TT Norms"/>
                <a:sym typeface="TT Norms"/>
              </a:rPr>
              <a:t>Customer Satisfication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A53DBA4-F3EB-9878-CDEB-6A1602BEE999}"/>
              </a:ext>
            </a:extLst>
          </p:cNvPr>
          <p:cNvSpPr txBox="1"/>
          <p:nvPr/>
        </p:nvSpPr>
        <p:spPr>
          <a:xfrm>
            <a:off x="229583" y="152400"/>
            <a:ext cx="11278485" cy="936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8000" dirty="0">
                <a:solidFill>
                  <a:srgbClr val="414B3B"/>
                </a:solidFill>
                <a:latin typeface="Impact"/>
                <a:ea typeface="Impact"/>
                <a:cs typeface="Impact"/>
                <a:sym typeface="Impact"/>
              </a:rPr>
              <a:t>HOMEPAGE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52B31D-5F57-1D3C-45D2-BB6DFF004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99" y="1997916"/>
            <a:ext cx="15353601" cy="72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1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B3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5496B1-C1D7-3CC4-B1B7-B87B6E252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D326D1B-D77D-69A8-BA6D-D61E9F52F563}"/>
              </a:ext>
            </a:extLst>
          </p:cNvPr>
          <p:cNvGrpSpPr/>
          <p:nvPr/>
        </p:nvGrpSpPr>
        <p:grpSpPr>
          <a:xfrm>
            <a:off x="-1475709" y="-9764508"/>
            <a:ext cx="19763709" cy="10956938"/>
            <a:chOff x="0" y="0"/>
            <a:chExt cx="7294723" cy="404417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0D4AF92-6DCC-507E-7ACE-556E9850AA5A}"/>
                </a:ext>
              </a:extLst>
            </p:cNvPr>
            <p:cNvSpPr/>
            <p:nvPr/>
          </p:nvSpPr>
          <p:spPr>
            <a:xfrm>
              <a:off x="0" y="0"/>
              <a:ext cx="7294723" cy="4044172"/>
            </a:xfrm>
            <a:custGeom>
              <a:avLst/>
              <a:gdLst/>
              <a:ahLst/>
              <a:cxnLst/>
              <a:rect l="l" t="t" r="r" b="b"/>
              <a:pathLst>
                <a:path w="7294723" h="4044172">
                  <a:moveTo>
                    <a:pt x="7834" y="0"/>
                  </a:moveTo>
                  <a:lnTo>
                    <a:pt x="7286889" y="0"/>
                  </a:lnTo>
                  <a:cubicBezTo>
                    <a:pt x="7288966" y="0"/>
                    <a:pt x="7290959" y="825"/>
                    <a:pt x="7292429" y="2295"/>
                  </a:cubicBezTo>
                  <a:cubicBezTo>
                    <a:pt x="7293897" y="3764"/>
                    <a:pt x="7294723" y="5757"/>
                    <a:pt x="7294723" y="7834"/>
                  </a:cubicBezTo>
                  <a:lnTo>
                    <a:pt x="7294723" y="4036337"/>
                  </a:lnTo>
                  <a:cubicBezTo>
                    <a:pt x="7294723" y="4038415"/>
                    <a:pt x="7293897" y="4040408"/>
                    <a:pt x="7292429" y="4041877"/>
                  </a:cubicBezTo>
                  <a:cubicBezTo>
                    <a:pt x="7290959" y="4043346"/>
                    <a:pt x="7288966" y="4044172"/>
                    <a:pt x="7286889" y="4044172"/>
                  </a:cubicBezTo>
                  <a:lnTo>
                    <a:pt x="7834" y="4044172"/>
                  </a:lnTo>
                  <a:cubicBezTo>
                    <a:pt x="5757" y="4044172"/>
                    <a:pt x="3764" y="4043346"/>
                    <a:pt x="2295" y="4041877"/>
                  </a:cubicBezTo>
                  <a:cubicBezTo>
                    <a:pt x="825" y="4040408"/>
                    <a:pt x="0" y="4038415"/>
                    <a:pt x="0" y="4036337"/>
                  </a:cubicBezTo>
                  <a:lnTo>
                    <a:pt x="0" y="7834"/>
                  </a:lnTo>
                  <a:cubicBezTo>
                    <a:pt x="0" y="5757"/>
                    <a:pt x="825" y="3764"/>
                    <a:pt x="2295" y="2295"/>
                  </a:cubicBezTo>
                  <a:cubicBezTo>
                    <a:pt x="3764" y="825"/>
                    <a:pt x="5757" y="0"/>
                    <a:pt x="7834" y="0"/>
                  </a:cubicBezTo>
                  <a:close/>
                </a:path>
              </a:pathLst>
            </a:custGeom>
            <a:solidFill>
              <a:srgbClr val="FFF9F3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FFF634F-9CDA-0A43-E204-EF89603DCF80}"/>
                </a:ext>
              </a:extLst>
            </p:cNvPr>
            <p:cNvSpPr txBox="1"/>
            <p:nvPr/>
          </p:nvSpPr>
          <p:spPr>
            <a:xfrm>
              <a:off x="0" y="-28575"/>
              <a:ext cx="7294723" cy="40727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99CCCEEB-8F56-171D-DF45-3A80A09D3DDB}"/>
              </a:ext>
            </a:extLst>
          </p:cNvPr>
          <p:cNvSpPr txBox="1"/>
          <p:nvPr/>
        </p:nvSpPr>
        <p:spPr>
          <a:xfrm>
            <a:off x="1406939" y="7290965"/>
            <a:ext cx="1684332" cy="638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3"/>
              </a:lnSpc>
            </a:pPr>
            <a:r>
              <a:rPr lang="en-US" sz="4487">
                <a:solidFill>
                  <a:srgbClr val="414B3B"/>
                </a:solidFill>
                <a:latin typeface="Impact"/>
                <a:ea typeface="Impact"/>
                <a:cs typeface="Impact"/>
                <a:sym typeface="Impact"/>
              </a:rPr>
              <a:t>90%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9A08D25-17C8-56FD-5152-7F61DA33C300}"/>
              </a:ext>
            </a:extLst>
          </p:cNvPr>
          <p:cNvSpPr txBox="1"/>
          <p:nvPr/>
        </p:nvSpPr>
        <p:spPr>
          <a:xfrm>
            <a:off x="1434048" y="7825821"/>
            <a:ext cx="1630114" cy="463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846"/>
              </a:lnSpc>
              <a:spcBef>
                <a:spcPct val="0"/>
              </a:spcBef>
            </a:pPr>
            <a:r>
              <a:rPr lang="en-US" sz="1792" spc="-62">
                <a:solidFill>
                  <a:srgbClr val="414B3B"/>
                </a:solidFill>
                <a:latin typeface="TT Norms"/>
                <a:ea typeface="TT Norms"/>
                <a:cs typeface="TT Norms"/>
                <a:sym typeface="TT Norms"/>
              </a:rPr>
              <a:t>Customer Satisfication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F3654D2A-2447-BC32-E0D6-DB979935AAED}"/>
              </a:ext>
            </a:extLst>
          </p:cNvPr>
          <p:cNvSpPr txBox="1"/>
          <p:nvPr/>
        </p:nvSpPr>
        <p:spPr>
          <a:xfrm>
            <a:off x="229583" y="152400"/>
            <a:ext cx="11278485" cy="936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8000" dirty="0">
                <a:solidFill>
                  <a:srgbClr val="414B3B"/>
                </a:solidFill>
                <a:latin typeface="Impact"/>
                <a:ea typeface="Impact"/>
                <a:cs typeface="Impact"/>
                <a:sym typeface="Impact"/>
              </a:rPr>
              <a:t>Password Vaults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68212A-8304-EE90-FF5D-22304F30A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75" y="2386437"/>
            <a:ext cx="15460077" cy="60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6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B3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996972-905A-B28C-9AAC-FD9702C1A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8D5B88E-211B-77E1-4FA9-DB164514D68A}"/>
              </a:ext>
            </a:extLst>
          </p:cNvPr>
          <p:cNvGrpSpPr/>
          <p:nvPr/>
        </p:nvGrpSpPr>
        <p:grpSpPr>
          <a:xfrm>
            <a:off x="-1475709" y="-9764508"/>
            <a:ext cx="19763709" cy="10956938"/>
            <a:chOff x="0" y="0"/>
            <a:chExt cx="7294723" cy="404417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07F0463-CDE9-4634-5CB8-83F7FD1F07C9}"/>
                </a:ext>
              </a:extLst>
            </p:cNvPr>
            <p:cNvSpPr/>
            <p:nvPr/>
          </p:nvSpPr>
          <p:spPr>
            <a:xfrm>
              <a:off x="0" y="0"/>
              <a:ext cx="7294723" cy="4044172"/>
            </a:xfrm>
            <a:custGeom>
              <a:avLst/>
              <a:gdLst/>
              <a:ahLst/>
              <a:cxnLst/>
              <a:rect l="l" t="t" r="r" b="b"/>
              <a:pathLst>
                <a:path w="7294723" h="4044172">
                  <a:moveTo>
                    <a:pt x="7834" y="0"/>
                  </a:moveTo>
                  <a:lnTo>
                    <a:pt x="7286889" y="0"/>
                  </a:lnTo>
                  <a:cubicBezTo>
                    <a:pt x="7288966" y="0"/>
                    <a:pt x="7290959" y="825"/>
                    <a:pt x="7292429" y="2295"/>
                  </a:cubicBezTo>
                  <a:cubicBezTo>
                    <a:pt x="7293897" y="3764"/>
                    <a:pt x="7294723" y="5757"/>
                    <a:pt x="7294723" y="7834"/>
                  </a:cubicBezTo>
                  <a:lnTo>
                    <a:pt x="7294723" y="4036337"/>
                  </a:lnTo>
                  <a:cubicBezTo>
                    <a:pt x="7294723" y="4038415"/>
                    <a:pt x="7293897" y="4040408"/>
                    <a:pt x="7292429" y="4041877"/>
                  </a:cubicBezTo>
                  <a:cubicBezTo>
                    <a:pt x="7290959" y="4043346"/>
                    <a:pt x="7288966" y="4044172"/>
                    <a:pt x="7286889" y="4044172"/>
                  </a:cubicBezTo>
                  <a:lnTo>
                    <a:pt x="7834" y="4044172"/>
                  </a:lnTo>
                  <a:cubicBezTo>
                    <a:pt x="5757" y="4044172"/>
                    <a:pt x="3764" y="4043346"/>
                    <a:pt x="2295" y="4041877"/>
                  </a:cubicBezTo>
                  <a:cubicBezTo>
                    <a:pt x="825" y="4040408"/>
                    <a:pt x="0" y="4038415"/>
                    <a:pt x="0" y="4036337"/>
                  </a:cubicBezTo>
                  <a:lnTo>
                    <a:pt x="0" y="7834"/>
                  </a:lnTo>
                  <a:cubicBezTo>
                    <a:pt x="0" y="5757"/>
                    <a:pt x="825" y="3764"/>
                    <a:pt x="2295" y="2295"/>
                  </a:cubicBezTo>
                  <a:cubicBezTo>
                    <a:pt x="3764" y="825"/>
                    <a:pt x="5757" y="0"/>
                    <a:pt x="7834" y="0"/>
                  </a:cubicBezTo>
                  <a:close/>
                </a:path>
              </a:pathLst>
            </a:custGeom>
            <a:solidFill>
              <a:srgbClr val="FFF9F3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02797AB-8CF7-6DBB-B9F6-633267FD74EB}"/>
                </a:ext>
              </a:extLst>
            </p:cNvPr>
            <p:cNvSpPr txBox="1"/>
            <p:nvPr/>
          </p:nvSpPr>
          <p:spPr>
            <a:xfrm>
              <a:off x="0" y="-28575"/>
              <a:ext cx="7294723" cy="40727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8BF62D0D-7281-C73D-DFA1-B30EAA98D71F}"/>
              </a:ext>
            </a:extLst>
          </p:cNvPr>
          <p:cNvSpPr txBox="1"/>
          <p:nvPr/>
        </p:nvSpPr>
        <p:spPr>
          <a:xfrm>
            <a:off x="1406939" y="7290965"/>
            <a:ext cx="1684332" cy="638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3"/>
              </a:lnSpc>
            </a:pPr>
            <a:r>
              <a:rPr lang="en-US" sz="4487">
                <a:solidFill>
                  <a:srgbClr val="414B3B"/>
                </a:solidFill>
                <a:latin typeface="Impact"/>
                <a:ea typeface="Impact"/>
                <a:cs typeface="Impact"/>
                <a:sym typeface="Impact"/>
              </a:rPr>
              <a:t>90%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D0CE82E-B473-CE95-410F-83E9BFC874CE}"/>
              </a:ext>
            </a:extLst>
          </p:cNvPr>
          <p:cNvSpPr txBox="1"/>
          <p:nvPr/>
        </p:nvSpPr>
        <p:spPr>
          <a:xfrm>
            <a:off x="1434048" y="7825821"/>
            <a:ext cx="1630114" cy="463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846"/>
              </a:lnSpc>
              <a:spcBef>
                <a:spcPct val="0"/>
              </a:spcBef>
            </a:pPr>
            <a:r>
              <a:rPr lang="en-US" sz="1792" spc="-62">
                <a:solidFill>
                  <a:srgbClr val="414B3B"/>
                </a:solidFill>
                <a:latin typeface="TT Norms"/>
                <a:ea typeface="TT Norms"/>
                <a:cs typeface="TT Norms"/>
                <a:sym typeface="TT Norms"/>
              </a:rPr>
              <a:t>Customer Satisfication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47414CF-D7EE-4529-5E87-836771B10DA6}"/>
              </a:ext>
            </a:extLst>
          </p:cNvPr>
          <p:cNvSpPr txBox="1"/>
          <p:nvPr/>
        </p:nvSpPr>
        <p:spPr>
          <a:xfrm>
            <a:off x="229583" y="152400"/>
            <a:ext cx="11278485" cy="936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8000" dirty="0">
                <a:solidFill>
                  <a:srgbClr val="414B3B"/>
                </a:solidFill>
                <a:latin typeface="Impact"/>
                <a:ea typeface="Impact"/>
                <a:cs typeface="Impact"/>
                <a:sym typeface="Impact"/>
              </a:rPr>
              <a:t>Password Generator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B6F732-62F8-FD5A-CEC9-E55C549E7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485900"/>
            <a:ext cx="13182600" cy="826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2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274</Words>
  <Application>Microsoft Office PowerPoint</Application>
  <PresentationFormat>Custom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TT Norms Bold</vt:lpstr>
      <vt:lpstr>Arial</vt:lpstr>
      <vt:lpstr>Calibri</vt:lpstr>
      <vt:lpstr>Impact</vt:lpstr>
      <vt:lpstr>TT Norms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Olive Green and White Minimalist Startup Company Presentation</dc:title>
  <cp:lastModifiedBy>happy</cp:lastModifiedBy>
  <cp:revision>3</cp:revision>
  <dcterms:created xsi:type="dcterms:W3CDTF">2006-08-16T00:00:00Z</dcterms:created>
  <dcterms:modified xsi:type="dcterms:W3CDTF">2025-04-05T18:11:33Z</dcterms:modified>
  <dc:identifier>DAGjyRr9WSI</dc:identifier>
</cp:coreProperties>
</file>