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Inter"/>
      <p:regular r:id="rId9"/>
      <p:bold r:id="rId10"/>
    </p:embeddedFont>
    <p:embeddedFont>
      <p:font typeface="Outfit"/>
      <p:regular r:id="rId11"/>
      <p:bold r:id="rId12"/>
    </p:embeddedFont>
    <p:embeddedFont>
      <p:font typeface="Outfit Medium"/>
      <p:regular r:id="rId13"/>
      <p:bold r:id="rId14"/>
    </p:embeddedFont>
    <p:embeddedFont>
      <p:font typeface="Outfit SemiBold"/>
      <p:regular r:id="rId15"/>
      <p:bold r:id="rId16"/>
    </p:embeddedFont>
    <p:embeddedFont>
      <p:font typeface="Inter Medium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44">
          <p15:clr>
            <a:srgbClr val="A4A3A4"/>
          </p15:clr>
        </p15:guide>
        <p15:guide id="2" pos="2880">
          <p15:clr>
            <a:srgbClr val="A4A3A4"/>
          </p15:clr>
        </p15:guide>
        <p15:guide id="3" pos="270">
          <p15:clr>
            <a:srgbClr val="9AA0A6"/>
          </p15:clr>
        </p15:guide>
        <p15:guide id="4" pos="549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44" orient="horz"/>
        <p:guide pos="2880"/>
        <p:guide pos="270"/>
        <p:guide pos="549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utfit-regular.fntdata"/><Relationship Id="rId10" Type="http://schemas.openxmlformats.org/officeDocument/2006/relationships/font" Target="fonts/Inter-bold.fntdata"/><Relationship Id="rId13" Type="http://schemas.openxmlformats.org/officeDocument/2006/relationships/font" Target="fonts/OutfitMedium-regular.fntdata"/><Relationship Id="rId12" Type="http://schemas.openxmlformats.org/officeDocument/2006/relationships/font" Target="fonts/Outfi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nter-regular.fntdata"/><Relationship Id="rId15" Type="http://schemas.openxmlformats.org/officeDocument/2006/relationships/font" Target="fonts/OutfitSemiBold-regular.fntdata"/><Relationship Id="rId14" Type="http://schemas.openxmlformats.org/officeDocument/2006/relationships/font" Target="fonts/OutfitMedium-bold.fntdata"/><Relationship Id="rId17" Type="http://schemas.openxmlformats.org/officeDocument/2006/relationships/font" Target="fonts/InterMedium-regular.fntdata"/><Relationship Id="rId16" Type="http://schemas.openxmlformats.org/officeDocument/2006/relationships/font" Target="fonts/Outfit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Inter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98212ef08_2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98212ef08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91072dc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91072dc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d45d6f91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1d45d6f9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3125" y="870200"/>
            <a:ext cx="3679800" cy="23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3125" y="3430775"/>
            <a:ext cx="329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75" y="186901"/>
            <a:ext cx="1707858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2">
  <p:cSld name="SECTION_TITLE_AND_DESCRIPTION_1">
    <p:bg>
      <p:bgPr>
        <a:solidFill>
          <a:srgbClr val="10102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311700" y="16456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1"/>
          <p:cNvSpPr txBox="1"/>
          <p:nvPr>
            <p:ph idx="2" type="body"/>
          </p:nvPr>
        </p:nvSpPr>
        <p:spPr>
          <a:xfrm>
            <a:off x="311700" y="2207875"/>
            <a:ext cx="3837000" cy="29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1" name="Google Shape;61;p11"/>
          <p:cNvSpPr/>
          <p:nvPr>
            <p:ph idx="3" type="pic"/>
          </p:nvPr>
        </p:nvSpPr>
        <p:spPr>
          <a:xfrm>
            <a:off x="4836000" y="-36875"/>
            <a:ext cx="4308000" cy="51921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1"/>
          <p:cNvSpPr txBox="1"/>
          <p:nvPr>
            <p:ph type="title"/>
          </p:nvPr>
        </p:nvSpPr>
        <p:spPr>
          <a:xfrm>
            <a:off x="311700" y="956125"/>
            <a:ext cx="4524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/>
        </p:nvSpPr>
        <p:spPr>
          <a:xfrm>
            <a:off x="4495800" y="-73750"/>
            <a:ext cx="1096900" cy="530020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rgbClr val="101023"/>
          </a:solidFill>
          <a:ln>
            <a:noFill/>
          </a:ln>
        </p:spPr>
      </p:sp>
      <p:pic>
        <p:nvPicPr>
          <p:cNvPr id="64" name="Google Shape;6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4875" y="186901"/>
            <a:ext cx="1707858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sto-chiaro">
  <p:cSld name="CUSTOM_1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4875" y="186900"/>
            <a:ext cx="1707850" cy="39522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2"/>
          <p:cNvSpPr txBox="1"/>
          <p:nvPr>
            <p:ph type="title"/>
          </p:nvPr>
        </p:nvSpPr>
        <p:spPr>
          <a:xfrm>
            <a:off x="311700" y="956125"/>
            <a:ext cx="4764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311700" y="1987825"/>
            <a:ext cx="4008300" cy="28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1-chiaro">
  <p:cSld name="CUSTOM_2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4875" y="186900"/>
            <a:ext cx="1707850" cy="39522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/>
          <p:nvPr>
            <p:ph idx="2" type="pic"/>
          </p:nvPr>
        </p:nvSpPr>
        <p:spPr>
          <a:xfrm>
            <a:off x="4836000" y="-36875"/>
            <a:ext cx="4308000" cy="51921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3"/>
          <p:cNvSpPr/>
          <p:nvPr/>
        </p:nvSpPr>
        <p:spPr>
          <a:xfrm>
            <a:off x="4495800" y="-73750"/>
            <a:ext cx="1096900" cy="530020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265500" y="848025"/>
            <a:ext cx="4045200" cy="26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4200"/>
              <a:buNone/>
              <a:defRPr sz="4200">
                <a:solidFill>
                  <a:srgbClr val="9D1D8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13"/>
          <p:cNvSpPr txBox="1"/>
          <p:nvPr/>
        </p:nvSpPr>
        <p:spPr>
          <a:xfrm>
            <a:off x="528000" y="3744000"/>
            <a:ext cx="36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Inter Medium"/>
                <a:ea typeface="Inter Medium"/>
                <a:cs typeface="Inter Medium"/>
                <a:sym typeface="Inter Medium"/>
              </a:rPr>
              <a:t>Testo 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2-chiaro">
  <p:cSld name="CUSTOM_2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4875" y="186900"/>
            <a:ext cx="1707850" cy="39522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/>
          <p:nvPr>
            <p:ph idx="2" type="pic"/>
          </p:nvPr>
        </p:nvSpPr>
        <p:spPr>
          <a:xfrm>
            <a:off x="4836000" y="-36875"/>
            <a:ext cx="4308000" cy="51921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4"/>
          <p:cNvSpPr/>
          <p:nvPr/>
        </p:nvSpPr>
        <p:spPr>
          <a:xfrm flipH="1" rot="10800000">
            <a:off x="4480435" y="-82850"/>
            <a:ext cx="1098765" cy="530921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1-scuro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4875" y="186901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2-scuro">
  <p:cSld name="CUSTOM_3_1">
    <p:bg>
      <p:bgPr>
        <a:solidFill>
          <a:srgbClr val="10102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4875" y="186901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1-chiaro">
  <p:cSld name="CUSTOM_3_1_1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4875" y="186900"/>
            <a:ext cx="1707850" cy="39522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3600"/>
              <a:buNone/>
              <a:defRPr sz="3600">
                <a:solidFill>
                  <a:srgbClr val="9D1D8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5" name="Google Shape;2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4875" y="186901"/>
            <a:ext cx="1707858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sto scuro" type="twoColTx">
  <p:cSld name="TITLE_AND_TWO_COLUMNS">
    <p:bg>
      <p:bgPr>
        <a:solidFill>
          <a:srgbClr val="101023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609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2" type="body"/>
          </p:nvPr>
        </p:nvSpPr>
        <p:spPr>
          <a:xfrm>
            <a:off x="4832400" y="1609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4875" y="186901"/>
            <a:ext cx="1707858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e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5" name="Google Shape;3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6374" y="1056028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343" y="1112653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6853" y="870170"/>
            <a:ext cx="2970684" cy="2970708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/>
        </p:nvSpPr>
        <p:spPr>
          <a:xfrm>
            <a:off x="525863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1</a:t>
            </a:r>
            <a:endParaRPr b="1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39" name="Google Shape;39;p8"/>
          <p:cNvSpPr txBox="1"/>
          <p:nvPr/>
        </p:nvSpPr>
        <p:spPr>
          <a:xfrm>
            <a:off x="3082175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2</a:t>
            </a:r>
            <a:endParaRPr b="1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40" name="Google Shape;40;p8"/>
          <p:cNvSpPr txBox="1"/>
          <p:nvPr/>
        </p:nvSpPr>
        <p:spPr>
          <a:xfrm>
            <a:off x="5554838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3</a:t>
            </a:r>
            <a:endParaRPr b="1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41" name="Google Shape;41;p8"/>
          <p:cNvSpPr txBox="1"/>
          <p:nvPr/>
        </p:nvSpPr>
        <p:spPr>
          <a:xfrm>
            <a:off x="640175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sz="12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2" name="Google Shape;42;p8"/>
          <p:cNvSpPr txBox="1"/>
          <p:nvPr/>
        </p:nvSpPr>
        <p:spPr>
          <a:xfrm>
            <a:off x="3196488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sz="12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3" name="Google Shape;43;p8"/>
          <p:cNvSpPr txBox="1"/>
          <p:nvPr/>
        </p:nvSpPr>
        <p:spPr>
          <a:xfrm>
            <a:off x="5669150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sz="12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44" name="Google Shape;4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875" y="186901"/>
            <a:ext cx="1707858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4800"/>
              <a:buNone/>
              <a:defRPr sz="4800">
                <a:solidFill>
                  <a:srgbClr val="00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48" name="Google Shape;4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4875" y="186901"/>
            <a:ext cx="1707858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1">
  <p:cSld name="SECTION_TITLE_AND_DESCRIPTION">
    <p:bg>
      <p:bgPr>
        <a:solidFill>
          <a:srgbClr val="10102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265500" y="848025"/>
            <a:ext cx="4045200" cy="26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4200"/>
              <a:buNone/>
              <a:defRPr sz="4200">
                <a:solidFill>
                  <a:srgbClr val="9D1D8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265500" y="37248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50157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5" name="Google Shape;55;p10"/>
          <p:cNvSpPr/>
          <p:nvPr/>
        </p:nvSpPr>
        <p:spPr>
          <a:xfrm flipH="1" rot="10800000">
            <a:off x="4251835" y="-82850"/>
            <a:ext cx="1098765" cy="530921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rgbClr val="101023"/>
          </a:solidFill>
          <a:ln>
            <a:noFill/>
          </a:ln>
        </p:spPr>
      </p:sp>
      <p:pic>
        <p:nvPicPr>
          <p:cNvPr id="56" name="Google Shape;5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4875" y="186901"/>
            <a:ext cx="1707858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01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Outfit"/>
              <a:buNone/>
              <a:defRPr b="1" sz="2800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1800"/>
              <a:buFont typeface="Outfit Medium"/>
              <a:buChar char="●"/>
              <a:defRPr sz="18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B2376"/>
              </a:buClr>
              <a:buSzPts val="1400"/>
              <a:buFont typeface="Outfit SemiBold"/>
              <a:buChar char="○"/>
              <a:defRPr>
                <a:solidFill>
                  <a:srgbClr val="CB2376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Font typeface="Outfit Medium"/>
              <a:buChar char="■"/>
              <a:defRPr>
                <a:solidFill>
                  <a:srgbClr val="00FFF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utfit Medium"/>
              <a:buChar char="●"/>
              <a:defRPr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buNone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buNone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buNone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buNone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buNone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buNone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buNone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buNone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-75" y="2150850"/>
            <a:ext cx="914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chemeClr val="lt1"/>
                </a:solidFill>
              </a:rPr>
              <a:t>Progetto:</a:t>
            </a:r>
            <a:r>
              <a:rPr lang="it" sz="3200">
                <a:solidFill>
                  <a:schemeClr val="lt1"/>
                </a:solidFill>
              </a:rPr>
              <a:t> </a:t>
            </a:r>
            <a:endParaRPr sz="3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chemeClr val="lt1"/>
                </a:solidFill>
              </a:rPr>
              <a:t>implementa il layout assegnato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21350" y="1276550"/>
            <a:ext cx="8301300" cy="25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162600" lvl="0" marL="17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L'esercitazione consiste nel riprodurre più fedelmente possibile il sito rappresentato nel file grafico.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Vengono forniti font e immagini.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Il template originale è disponibile qui: https://demo.themefisher.com/restaurant/.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Per l'implementazione si possono omettere le animazioni.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Il css invece deve essere originale.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8455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186901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878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Progetto</a:t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78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Semplice calcolatrice in JS</a:t>
            </a:r>
            <a:endParaRPr sz="1078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ctrTitle"/>
          </p:nvPr>
        </p:nvSpPr>
        <p:spPr>
          <a:xfrm>
            <a:off x="347000" y="3885850"/>
            <a:ext cx="36798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3333"/>
              <a:buNone/>
            </a:pPr>
            <a:r>
              <a:rPr lang="it" sz="3000"/>
              <a:t>GRAZIE</a:t>
            </a:r>
            <a:br>
              <a:rPr lang="it" sz="3000"/>
            </a:br>
            <a:r>
              <a:rPr lang="it" sz="1200"/>
              <a:t>EPICODE</a:t>
            </a:r>
            <a:br>
              <a:rPr lang="it" sz="1200"/>
            </a:br>
            <a:endParaRPr b="0" sz="1200">
              <a:solidFill>
                <a:srgbClr val="5E5E5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3333"/>
              <a:buNone/>
            </a:pPr>
            <a:r>
              <a:t/>
            </a:r>
            <a:endParaRPr b="0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picode-mist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