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13716000" cx="24384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gUTp+kVCNOXzF2SJhVR437nh7c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7EAE5C-6775-465F-BA1A-DA8FFD8FCFBB}">
  <a:tblStyle styleId="{0D7EAE5C-6775-465F-BA1A-DA8FFD8FCFB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3E5E8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4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3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6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5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8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7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0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titolo">
  <p:cSld name="1_Diapositiva tito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2" name="Google Shape;12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26"/>
          <p:cNvCxnSpPr/>
          <p:nvPr/>
        </p:nvCxnSpPr>
        <p:spPr>
          <a:xfrm rot="10800000">
            <a:off x="2259453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21" name="Google Shape;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22" name="Google Shape;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913164" y="9179562"/>
            <a:ext cx="45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919516" y="10246362"/>
            <a:ext cx="5347933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 I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oppins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1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925449" y="3472151"/>
            <a:ext cx="10834222" cy="1564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file deve essere inserito nel tag &lt;script&gt; con l’attributo src per indicare il percorso del file.</a:t>
            </a:r>
            <a:endParaRPr b="1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Rectangle 2"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3531" y="3472151"/>
            <a:ext cx="11999551" cy="3257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925449" y="5932734"/>
            <a:ext cx="11181884" cy="461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Anche se il file può essere richiamato anche dal &lt;head&gt; è consigliabile collocare  lo script al livello del body, immediatamente prima della sua chiusura.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Questo permette il completo caricamento del DOM prima di invocare lo script e con positivi effetti sulle performance del progetto.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Inseriamo il file esterno nel progetto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/>
        </p:nvSpPr>
        <p:spPr>
          <a:xfrm>
            <a:off x="2550043" y="5281347"/>
            <a:ext cx="5076364" cy="65189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———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function somma()             {…}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———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882585" y="3238268"/>
            <a:ext cx="19535309" cy="843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 script può essere inserito sia nel &lt;head&gt; sia nel &lt;body&gt; all’interno del tag 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10261689" y="5281347"/>
            <a:ext cx="4797904" cy="57099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———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function somma()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{…}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Inseriamo lo script nel progetto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Gestione dell’output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01" y="5954404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7086115" y="68544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11300429" y="3769950"/>
            <a:ext cx="7005704" cy="4444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direttive di output si intendono quelle istruzioni specifiche che restituiscono a display i risultato di uno script, tipicamente di un metodo applicato ad un elemento.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027049" y="3769950"/>
            <a:ext cx="8993400" cy="517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Metodi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innerHtml =&gt; elemento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document.write() =&gt; documento</a:t>
            </a:r>
            <a:endParaRPr b="0" i="0" sz="36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alert() =&gt; box pop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t/>
            </a:r>
            <a:endParaRPr b="0" i="0" sz="36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console.log() =&gt; debug nel browser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Direttive di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13203020" y="3973166"/>
            <a:ext cx="5220224" cy="7916600"/>
          </a:xfrm>
          <a:prstGeom prst="roundRect">
            <a:avLst>
              <a:gd fmla="val 15339" name="adj"/>
            </a:avLst>
          </a:prstGeom>
          <a:solidFill>
            <a:srgbClr val="FFFFFF"/>
          </a:solidFill>
          <a:ln>
            <a:noFill/>
          </a:ln>
          <a:effectLst>
            <a:outerShdw blurRad="1270000" rotWithShape="0" dir="8100000" dist="635000">
              <a:srgbClr val="000000">
                <a:alpha val="74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14179780" y="10267941"/>
            <a:ext cx="3407607" cy="844084"/>
            <a:chOff x="0" y="0"/>
            <a:chExt cx="4391467" cy="1087790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0"/>
              <a:ext cx="4391467" cy="1087790"/>
            </a:xfrm>
            <a:prstGeom prst="roundRect">
              <a:avLst>
                <a:gd fmla="val 39022" name="adj"/>
              </a:avLst>
            </a:prstGeom>
            <a:solidFill>
              <a:srgbClr val="FF2751"/>
            </a:solidFill>
            <a:ln>
              <a:noFill/>
            </a:ln>
            <a:effectLst>
              <a:outerShdw blurRad="812800" rotWithShape="0" dir="8100000" dist="558800">
                <a:srgbClr val="000000">
                  <a:alpha val="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Inter"/>
                <a:buNone/>
              </a:pPr>
              <a:r>
                <a:t/>
              </a:r>
              <a:endPara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124324" y="133247"/>
              <a:ext cx="4142812" cy="821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Open Sans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Pop 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13662319" y="5111485"/>
            <a:ext cx="3734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alert(3 + 4);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7121482" y="3973166"/>
            <a:ext cx="5220224" cy="7916600"/>
          </a:xfrm>
          <a:prstGeom prst="roundRect">
            <a:avLst>
              <a:gd fmla="val 15339" name="adj"/>
            </a:avLst>
          </a:prstGeom>
          <a:solidFill>
            <a:srgbClr val="FFFFFF"/>
          </a:solidFill>
          <a:ln>
            <a:noFill/>
          </a:ln>
          <a:effectLst>
            <a:outerShdw blurRad="1270000" rotWithShape="0" dir="8100000" dist="635000">
              <a:srgbClr val="000000">
                <a:alpha val="74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>
            <a:off x="8027793" y="10258015"/>
            <a:ext cx="3407603" cy="844083"/>
            <a:chOff x="0" y="0"/>
            <a:chExt cx="4391467" cy="1087790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4391467" cy="1087790"/>
            </a:xfrm>
            <a:prstGeom prst="roundRect">
              <a:avLst>
                <a:gd fmla="val 39022" name="adj"/>
              </a:avLst>
            </a:prstGeom>
            <a:solidFill>
              <a:srgbClr val="FF2751"/>
            </a:solidFill>
            <a:ln>
              <a:noFill/>
            </a:ln>
            <a:effectLst>
              <a:outerShdw blurRad="812800" rotWithShape="0" dir="8100000" dist="558800">
                <a:srgbClr val="000000">
                  <a:alpha val="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Inter"/>
                <a:buNone/>
              </a:pPr>
              <a:r>
                <a:t/>
              </a:r>
              <a:endPara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124324" y="133247"/>
              <a:ext cx="4142812" cy="821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Open Sans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Documento</a:t>
              </a:r>
              <a:endParaRPr b="0" i="0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1" name="Google Shape;141;p15"/>
          <p:cNvSpPr txBox="1"/>
          <p:nvPr/>
        </p:nvSpPr>
        <p:spPr>
          <a:xfrm>
            <a:off x="7611631" y="5739289"/>
            <a:ext cx="42399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b="0" i="0" lang="en-US" sz="30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b="0" i="0" lang="en-US" sz="30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write(3 + 4);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5043" y="3973166"/>
            <a:ext cx="5220224" cy="7916600"/>
          </a:xfrm>
          <a:prstGeom prst="roundRect">
            <a:avLst>
              <a:gd fmla="val 15339" name="adj"/>
            </a:avLst>
          </a:prstGeom>
          <a:solidFill>
            <a:srgbClr val="FFFFFF"/>
          </a:solidFill>
          <a:ln>
            <a:noFill/>
          </a:ln>
          <a:effectLst>
            <a:outerShdw blurRad="1270000" rotWithShape="0" dir="8100000" dist="635000">
              <a:srgbClr val="000000">
                <a:alpha val="74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1618384" y="10157861"/>
            <a:ext cx="3852001" cy="954163"/>
            <a:chOff x="0" y="0"/>
            <a:chExt cx="4391467" cy="1087790"/>
          </a:xfrm>
        </p:grpSpPr>
        <p:sp>
          <p:nvSpPr>
            <p:cNvPr id="144" name="Google Shape;144;p15"/>
            <p:cNvSpPr/>
            <p:nvPr/>
          </p:nvSpPr>
          <p:spPr>
            <a:xfrm>
              <a:off x="0" y="0"/>
              <a:ext cx="4391467" cy="1087790"/>
            </a:xfrm>
            <a:prstGeom prst="roundRect">
              <a:avLst>
                <a:gd fmla="val 39022" name="adj"/>
              </a:avLst>
            </a:prstGeom>
            <a:solidFill>
              <a:srgbClr val="FF2751"/>
            </a:solidFill>
            <a:ln>
              <a:noFill/>
            </a:ln>
            <a:effectLst>
              <a:outerShdw blurRad="812800" rotWithShape="0" dir="8100000" dist="558800">
                <a:srgbClr val="000000">
                  <a:alpha val="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Inter"/>
                <a:buNone/>
              </a:pPr>
              <a:r>
                <a:t/>
              </a:r>
              <a:endPara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124324" y="133247"/>
              <a:ext cx="4142812" cy="821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Open Sans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Elemento 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5"/>
          <p:cNvSpPr txBox="1"/>
          <p:nvPr/>
        </p:nvSpPr>
        <p:spPr>
          <a:xfrm>
            <a:off x="997834" y="5973128"/>
            <a:ext cx="5094642" cy="2954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document.getElementById</a:t>
            </a:r>
            <a:endParaRPr b="0" i="0" sz="30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(‘prova’).innerHTML = 3 + 4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6"/>
              </a:buClr>
              <a:buSzPts val="3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997834" y="4980142"/>
            <a:ext cx="3929275" cy="646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&lt;h1 id=‘prova’&gt;&lt;/h1&gt;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3662319" y="8382210"/>
            <a:ext cx="4293157" cy="1107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keyword window può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essere omessa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Ogni direttiva di output ha un suo target di riferimento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976249" y="7390091"/>
            <a:ext cx="9976961" cy="3946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visualizzazione tramite la console del browser è uno degli strumenti più utili in fase di sviluppo.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Viene utilizzata come forma di controllo della correttezza del codice.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E’ una forma di debug.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976249" y="3806486"/>
            <a:ext cx="9773014" cy="27084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console.log(3 + 4);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hermata 2021-05-21 alle 15.41.53.png"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28" y="3806486"/>
            <a:ext cx="11210714" cy="5545248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console.log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>
            <a:off x="11139477" y="5232399"/>
            <a:ext cx="1052523" cy="0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Sintassi e buone pratiche di scrittura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940" y="5981426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555144" y="6877826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13123645" y="3472927"/>
            <a:ext cx="10515048" cy="32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sintassi si intende una serie di regole utilizzate dal linguaggio di programmazione per costruire le sue strutture.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JavaScript è un linguaggio case sensitive, perciò: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Nome e nome saranno intesi come tipi differenti.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902499" y="3472927"/>
            <a:ext cx="11193259" cy="32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Keywords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le parole con le quali indichiamo 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strutture di programmazione sono riservate, come tali non possono essere usate per definire una variabile o una funzione.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Esempio: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sono keyowrds riservate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902499" y="6906332"/>
            <a:ext cx="11334698" cy="2154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Numeri</a:t>
            </a:r>
            <a:r>
              <a:rPr b="0" i="0" lang="en-US" sz="3200" u="none" cap="none" strike="noStrike">
                <a:solidFill>
                  <a:srgbClr val="FF6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Stringhe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sono i due tipi principali di valori.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numeri, interi o decimali, vengono indicati senza apici.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stringhe, cioè sequenze di caratteri, devono essere indicate fra apici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968547" y="10008780"/>
            <a:ext cx="5305253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numero = 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886747" y="10008780"/>
            <a:ext cx="5305253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nome = “Simona”;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968547" y="11507379"/>
            <a:ext cx="5305253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numero = “5”;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886747" y="11507379"/>
            <a:ext cx="5305253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nome = Simona;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 sintassi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/>
        </p:nvSpPr>
        <p:spPr>
          <a:xfrm>
            <a:off x="12602049" y="3335326"/>
            <a:ext cx="11374299" cy="5227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nomi scelti per funzioni, variabili e le altre strutture di programmazione, devono essere indicativi dello scopo, chiari, semplici e facilmente interpretabili.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Non è buona pratica nominare con singole lettere e numeri.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Altra importante regola è la corretta e precisa indentazione del codice.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051277" y="4356432"/>
            <a:ext cx="4092648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mioNome;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051277" y="5444973"/>
            <a:ext cx="4092648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MioNome;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051277" y="6490807"/>
            <a:ext cx="4092648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mionome;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123995" y="5487682"/>
            <a:ext cx="4092649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123995" y="4356432"/>
            <a:ext cx="4092649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mio_Nome;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7123995" y="6576223"/>
            <a:ext cx="4092649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4356073" y="3370317"/>
            <a:ext cx="3555776" cy="677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Sintassi corretta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051277" y="7536641"/>
            <a:ext cx="4092648" cy="677102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nome1;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3905629" y="9435087"/>
            <a:ext cx="4456663" cy="677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Sintassi non corretta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051276" y="10478217"/>
            <a:ext cx="10165368" cy="1725640"/>
            <a:chOff x="1051277" y="11124954"/>
            <a:chExt cx="10165368" cy="1725640"/>
          </a:xfrm>
        </p:grpSpPr>
        <p:sp>
          <p:nvSpPr>
            <p:cNvPr id="197" name="Google Shape;197;p19"/>
            <p:cNvSpPr txBox="1"/>
            <p:nvPr/>
          </p:nvSpPr>
          <p:spPr>
            <a:xfrm>
              <a:off x="1051277" y="11127658"/>
              <a:ext cx="4092648" cy="677102"/>
            </a:xfrm>
            <a:prstGeom prst="rect">
              <a:avLst/>
            </a:prstGeom>
            <a:solidFill>
              <a:srgbClr val="FF275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Open Sans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var mio Nome;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1051277" y="12173492"/>
              <a:ext cx="4092648" cy="677102"/>
            </a:xfrm>
            <a:prstGeom prst="rect">
              <a:avLst/>
            </a:prstGeom>
            <a:solidFill>
              <a:srgbClr val="FF275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Open Sans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var mio-Nome;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7123995" y="11124954"/>
              <a:ext cx="4092649" cy="677102"/>
            </a:xfrm>
            <a:prstGeom prst="rect">
              <a:avLst/>
            </a:prstGeom>
            <a:solidFill>
              <a:srgbClr val="FF275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Open Sans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var 1Nome;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7123996" y="12173492"/>
              <a:ext cx="4092649" cy="677102"/>
            </a:xfrm>
            <a:prstGeom prst="rect">
              <a:avLst/>
            </a:prstGeom>
            <a:solidFill>
              <a:srgbClr val="FF275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Open Sans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var mioNome;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Nominare i costrutti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/>
        </p:nvSpPr>
        <p:spPr>
          <a:xfrm>
            <a:off x="12192000" y="3445970"/>
            <a:ext cx="11553825" cy="45871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commenti al codice sono stringhe di testo usate per descrivere o spiegare parte del codice.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commenti non hanno alcuna influenza sullo script e non sono visualizzati a display.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commenti vengono usate anche per annullare una parte del codice per motivi di controllo e debug.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1010116" y="3445970"/>
            <a:ext cx="5359153" cy="677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Commenti a singola linea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010116" y="4310719"/>
            <a:ext cx="9123004" cy="32624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 nome = “Simona” 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// questa è una variabile</a:t>
            </a:r>
            <a:endParaRPr b="0" i="0" sz="32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FF6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// questa è una variabile</a:t>
            </a:r>
            <a:endParaRPr b="0" i="0" sz="32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 nome = “Simona”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//var  nome = “Simona”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010116" y="8277229"/>
            <a:ext cx="5633267" cy="677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Commenti a linea multipla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1010116" y="9297630"/>
            <a:ext cx="9123004" cy="22159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/*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Questo è un commento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 più linee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Commenti al codice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Introduzione a Javascript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" name="Google Shape;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625" y="5958004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291460" y="68544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12192000" y="3545624"/>
            <a:ext cx="10539413" cy="3312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Avremo modo di conoscere l’uso e la funzione di ogni singola keywords nel procedere delle nostre lezioni.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Tutte le keywords si indicano in minuscolo.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" name="Google Shape;219;p21"/>
          <p:cNvGraphicFramePr/>
          <p:nvPr/>
        </p:nvGraphicFramePr>
        <p:xfrm>
          <a:off x="1010116" y="3840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{0D7EAE5C-6775-465F-BA1A-DA8FFD8FCFBB}</a:tableStyleId>
              </a:tblPr>
              <a:tblGrid>
                <a:gridCol w="2384425"/>
                <a:gridCol w="2384425"/>
                <a:gridCol w="2384425"/>
                <a:gridCol w="2384425"/>
              </a:tblGrid>
              <a:tr h="131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const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let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31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return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else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31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switch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while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31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31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extends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break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continue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31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new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super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20" name="Google Shape;220;p2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10186730" y="733728"/>
            <a:ext cx="13224936" cy="127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Le keywords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Lista delle principali keywords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227" name="Google Shape;2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/>
        </p:nvSpPr>
        <p:spPr>
          <a:xfrm>
            <a:off x="922151" y="4221864"/>
            <a:ext cx="11269849" cy="5272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Cosa è JS e i suoi campi applicativi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Sintassi e integrazione nei progetti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Concetti base e avanzati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 in JavaScript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Vanilla JS ed ECMA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Applicazioni pratiche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.png" id="38" name="Google Shape;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5333" y="4598455"/>
            <a:ext cx="3888001" cy="38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4446930" y="2551483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5007369" y="2669470"/>
            <a:ext cx="102657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Introduzione al corso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Cosa impareremo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/>
        </p:nvSpPr>
        <p:spPr>
          <a:xfrm>
            <a:off x="1043983" y="3995681"/>
            <a:ext cx="13857350" cy="5724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JavaScript nasce per l’esigenza di offrire una maggiore interattività con gli oggetti del DOM.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L’iniziativa nasce dal team di sviluppo del browser Netscape.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Questa sua genesi determina dall’inizio delle caratteristiche che ancora oggi contraddistinguono il nostro linguaggio.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0186730" y="733728"/>
            <a:ext cx="13224936" cy="127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Tutto nacque nel lontano 1995...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 LiveScript a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942384" y="3676393"/>
            <a:ext cx="14959604" cy="7857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linguaggio normalmente letto ed eseguito con compatibilità in tutti i browser nelle ultime release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linguaggio lato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linguaggio per lo sviluppo del front end di siti e applicazioni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linguaggio di scripting</a:t>
            </a:r>
            <a:endParaRPr b="0" i="0" sz="40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linguaggio lato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linguaggio per lo sviluppo del front end di siti e applicazioni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10216170" y="755949"/>
            <a:ext cx="13195496" cy="127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JavaScript 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carta di identità di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1027050" y="4303457"/>
            <a:ext cx="14977597" cy="5109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campo di applicazione nativo è lo sviluppo lato front end.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JS viene utilizzato per applicare strutture di programmazione ad una architettura web.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Quindi posso utilizzare JS per interagire con  tag HTML e regole CSS per elevare il grado di interattività con una pagina web di un sito o di una applicazione.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10216170" y="1002170"/>
            <a:ext cx="13195496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Cosa posso fare con JavaScript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929307" y="3904965"/>
            <a:ext cx="7810503" cy="3634687"/>
          </a:xfrm>
          <a:prstGeom prst="roundRect">
            <a:avLst>
              <a:gd fmla="val 14161" name="adj"/>
            </a:avLst>
          </a:prstGeom>
          <a:solidFill>
            <a:srgbClr val="FFFFFF"/>
          </a:solidFill>
          <a:ln>
            <a:noFill/>
          </a:ln>
          <a:effectLst>
            <a:outerShdw blurRad="1270000" rotWithShape="0" dir="8100000" dist="635000">
              <a:srgbClr val="000000">
                <a:alpha val="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COSA E’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L’OGGETTO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1585183" y="4248350"/>
            <a:ext cx="1588890" cy="677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HTML5</a:t>
            </a:r>
            <a:endParaRPr b="1" i="0" sz="28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5495019" y="8668143"/>
            <a:ext cx="7810503" cy="3634686"/>
          </a:xfrm>
          <a:prstGeom prst="roundRect">
            <a:avLst>
              <a:gd fmla="val 14161" name="adj"/>
            </a:avLst>
          </a:prstGeom>
          <a:solidFill>
            <a:srgbClr val="FFFFFF"/>
          </a:solidFill>
          <a:ln>
            <a:noFill/>
          </a:ln>
          <a:effectLst>
            <a:outerShdw blurRad="1270000" rotWithShape="0" dir="8100000" dist="635000">
              <a:srgbClr val="000000">
                <a:alpha val="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COME E’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L’OGGETTO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10074428" y="3904965"/>
            <a:ext cx="7810503" cy="3634687"/>
          </a:xfrm>
          <a:prstGeom prst="roundRect">
            <a:avLst>
              <a:gd fmla="val 14161" name="adj"/>
            </a:avLst>
          </a:prstGeom>
          <a:solidFill>
            <a:srgbClr val="FFFFFF"/>
          </a:solidFill>
          <a:ln>
            <a:noFill/>
          </a:ln>
          <a:effectLst>
            <a:outerShdw blurRad="1270000" rotWithShape="0" dir="8100000" dist="635000">
              <a:srgbClr val="000000">
                <a:alpha val="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COSA FA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L’OGGETTO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10730304" y="4248350"/>
            <a:ext cx="546939" cy="677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i="0" sz="36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5896895" y="9076730"/>
            <a:ext cx="1132035" cy="677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CSS3</a:t>
            </a:r>
            <a:endParaRPr b="1" i="0" sz="36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10216170" y="1002170"/>
            <a:ext cx="13195496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 confronto ci sarà utile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Utilizzo di Javascript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nei  progetti frontend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Google Shape;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970" y="5508004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7229229" y="73008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0"/>
          <p:cNvGrpSpPr/>
          <p:nvPr/>
        </p:nvGrpSpPr>
        <p:grpSpPr>
          <a:xfrm>
            <a:off x="12192000" y="4097064"/>
            <a:ext cx="6872722" cy="891289"/>
            <a:chOff x="0" y="0"/>
            <a:chExt cx="6872720" cy="891287"/>
          </a:xfrm>
        </p:grpSpPr>
        <p:sp>
          <p:nvSpPr>
            <p:cNvPr id="89" name="Google Shape;89;p10"/>
            <p:cNvSpPr/>
            <p:nvPr/>
          </p:nvSpPr>
          <p:spPr>
            <a:xfrm>
              <a:off x="388899" y="891286"/>
              <a:ext cx="6483821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Open Sans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file.js =&gt;</a:t>
              </a:r>
              <a:r>
                <a:rPr b="0" i="0" lang="en-US" sz="2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Calibri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function funzione()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Calibri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 var x = 2;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Calibri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var y = 3;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Calibri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var somma = x + y;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Calibri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0" y="0"/>
              <a:ext cx="6483821" cy="0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Open Sans"/>
                <a:buNone/>
              </a:pPr>
              <a:r>
                <a:rPr b="1" i="0" lang="en-US" sz="4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Esempio</a:t>
              </a:r>
              <a:endParaRPr b="1" i="0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1" name="Google Shape;91;p10"/>
          <p:cNvSpPr txBox="1"/>
          <p:nvPr/>
        </p:nvSpPr>
        <p:spPr>
          <a:xfrm>
            <a:off x="846370" y="4097064"/>
            <a:ext cx="9076859" cy="5846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Gli script JS possono essere scritti in file esterni che devono essere integrati nel progetto.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file js possono contenere una singola applicazione o racchiudere più script indipendenti.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volta richiamato il file, lo script sarà a disposizione del progetto.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Creazione di un file javascript ed esecuzione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