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13716000" cx="24384000"/>
  <p:notesSz cx="6858000" cy="9144000"/>
  <p:embeddedFontLst>
    <p:embeddedFont>
      <p:font typeface="Poppins"/>
      <p:regular r:id="rId30"/>
      <p:bold r:id="rId31"/>
      <p:italic r:id="rId32"/>
      <p:boldItalic r:id="rId33"/>
    </p:embeddedFont>
    <p:embeddedFont>
      <p:font typeface="Helvetica Neue"/>
      <p:regular r:id="rId34"/>
      <p:bold r:id="rId35"/>
      <p:italic r:id="rId36"/>
      <p:boldItalic r:id="rId37"/>
    </p:embeddedFont>
    <p:embeddedFont>
      <p:font typeface="Poppins SemiBold"/>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20">
          <p15:clr>
            <a:srgbClr val="A4A3A4"/>
          </p15:clr>
        </p15:guide>
        <p15:guide id="2" pos="7680">
          <p15:clr>
            <a:srgbClr val="A4A3A4"/>
          </p15:clr>
        </p15:guide>
      </p15:sldGuideLst>
    </p:ext>
    <p:ext uri="http://customooxmlschemas.google.com/">
      <go:slidesCustomData xmlns:go="http://customooxmlschemas.google.com/" r:id="rId46" roundtripDataSignature="AMtx7mjCOIEbmoZKuqgevOY2reKpvNbc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6AD72B-141D-434C-90FC-AF8C11D9A4E2}">
  <a:tblStyle styleId="{696AD72B-141D-434C-90FC-AF8C11D9A4E2}" styleName="Table_0">
    <a:wholeTbl>
      <a:tcTxStyle b="off" i="off">
        <a:font>
          <a:latin typeface="Calibri"/>
          <a:ea typeface="Calibri"/>
          <a:cs typeface="Calibri"/>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wholeTbl>
    <a:band1H>
      <a:tcTxStyle/>
    </a:band1H>
    <a:band2H>
      <a:tcTxStyle b="off" i="off"/>
      <a:tcStyle>
        <a:fill>
          <a:solidFill>
            <a:srgbClr val="E3E5E8"/>
          </a:solidFill>
        </a:fill>
      </a:tcStyle>
    </a:band2H>
    <a:band1V>
      <a:tcTxStyle/>
    </a:band1V>
    <a:band2V>
      <a:tcTxStyle/>
    </a:band2V>
    <a:lastCol>
      <a:tcTxStyle/>
    </a:lastCol>
    <a:firstCol>
      <a:tcTxStyle b="on" i="off">
        <a:font>
          <a:latin typeface="Calibri"/>
          <a:ea typeface="Calibri"/>
          <a:cs typeface="Calibri"/>
        </a:font>
        <a:srgbClr val="000000"/>
      </a:tcTxStyle>
      <a:tcStyle>
        <a:tcBdr>
          <a:left>
            <a:ln cap="flat" cmpd="sng" w="12700">
              <a:solidFill>
                <a:srgbClr val="000000"/>
              </a:solidFill>
              <a:prstDash val="solid"/>
              <a:round/>
              <a:headEnd len="sm" w="sm" type="none"/>
              <a:tailEnd len="sm" w="sm" type="none"/>
            </a:ln>
          </a:left>
          <a:right>
            <a:ln cap="flat" cmpd="sng" w="381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firstCol>
    <a:lastRow>
      <a:tcTxStyle b="on" i="off">
        <a:font>
          <a:latin typeface="Calibri"/>
          <a:ea typeface="Calibri"/>
          <a:cs typeface="Calibri"/>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381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Calibri"/>
          <a:ea typeface="Calibri"/>
          <a:cs typeface="Calibri"/>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381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320" orient="horz"/>
        <p:guide pos="76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SemiBold-italic.fntdata"/><Relationship Id="rId20" Type="http://schemas.openxmlformats.org/officeDocument/2006/relationships/slide" Target="slides/slide13.xml"/><Relationship Id="rId42" Type="http://schemas.openxmlformats.org/officeDocument/2006/relationships/font" Target="fonts/OpenSans-regular.fntdata"/><Relationship Id="rId41" Type="http://schemas.openxmlformats.org/officeDocument/2006/relationships/font" Target="fonts/PoppinsSemiBold-boldItalic.fntdata"/><Relationship Id="rId22" Type="http://schemas.openxmlformats.org/officeDocument/2006/relationships/slide" Target="slides/slide15.xml"/><Relationship Id="rId44" Type="http://schemas.openxmlformats.org/officeDocument/2006/relationships/font" Target="fonts/OpenSans-italic.fntdata"/><Relationship Id="rId21" Type="http://schemas.openxmlformats.org/officeDocument/2006/relationships/slide" Target="slides/slide14.xml"/><Relationship Id="rId43" Type="http://schemas.openxmlformats.org/officeDocument/2006/relationships/font" Target="fonts/OpenSans-bold.fntdata"/><Relationship Id="rId24" Type="http://schemas.openxmlformats.org/officeDocument/2006/relationships/slide" Target="slides/slide17.xml"/><Relationship Id="rId46" Type="http://customschemas.google.com/relationships/presentationmetadata" Target="metadata"/><Relationship Id="rId23" Type="http://schemas.openxmlformats.org/officeDocument/2006/relationships/slide" Target="slides/slide16.xml"/><Relationship Id="rId45" Type="http://schemas.openxmlformats.org/officeDocument/2006/relationships/font" Target="fonts/OpenSans-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oppins-bold.fntdata"/><Relationship Id="rId30" Type="http://schemas.openxmlformats.org/officeDocument/2006/relationships/font" Target="fonts/Poppins-regular.fntdata"/><Relationship Id="rId11" Type="http://schemas.openxmlformats.org/officeDocument/2006/relationships/slide" Target="slides/slide4.xml"/><Relationship Id="rId33" Type="http://schemas.openxmlformats.org/officeDocument/2006/relationships/font" Target="fonts/Poppins-boldItalic.fntdata"/><Relationship Id="rId10" Type="http://schemas.openxmlformats.org/officeDocument/2006/relationships/slide" Target="slides/slide3.xml"/><Relationship Id="rId32" Type="http://schemas.openxmlformats.org/officeDocument/2006/relationships/font" Target="fonts/Poppins-italic.fntdata"/><Relationship Id="rId13" Type="http://schemas.openxmlformats.org/officeDocument/2006/relationships/slide" Target="slides/slide6.xml"/><Relationship Id="rId35" Type="http://schemas.openxmlformats.org/officeDocument/2006/relationships/font" Target="fonts/HelveticaNeue-bold.fntdata"/><Relationship Id="rId12" Type="http://schemas.openxmlformats.org/officeDocument/2006/relationships/slide" Target="slides/slide5.xml"/><Relationship Id="rId34" Type="http://schemas.openxmlformats.org/officeDocument/2006/relationships/font" Target="fonts/HelveticaNeue-regular.fntdata"/><Relationship Id="rId15" Type="http://schemas.openxmlformats.org/officeDocument/2006/relationships/slide" Target="slides/slide8.xml"/><Relationship Id="rId37" Type="http://schemas.openxmlformats.org/officeDocument/2006/relationships/font" Target="fonts/HelveticaNeue-boldItalic.fntdata"/><Relationship Id="rId14" Type="http://schemas.openxmlformats.org/officeDocument/2006/relationships/slide" Target="slides/slide7.xml"/><Relationship Id="rId36" Type="http://schemas.openxmlformats.org/officeDocument/2006/relationships/font" Target="fonts/HelveticaNeue-italic.fntdata"/><Relationship Id="rId17" Type="http://schemas.openxmlformats.org/officeDocument/2006/relationships/slide" Target="slides/slide10.xml"/><Relationship Id="rId39" Type="http://schemas.openxmlformats.org/officeDocument/2006/relationships/font" Target="fonts/PoppinsSemiBold-bold.fntdata"/><Relationship Id="rId16" Type="http://schemas.openxmlformats.org/officeDocument/2006/relationships/slide" Target="slides/slide9.xml"/><Relationship Id="rId38" Type="http://schemas.openxmlformats.org/officeDocument/2006/relationships/font" Target="fonts/PoppinsSemiBold-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 name="Shape 16"/>
        <p:cNvGrpSpPr/>
        <p:nvPr/>
      </p:nvGrpSpPr>
      <p:grpSpPr>
        <a:xfrm>
          <a:off x="0" y="0"/>
          <a:ext cx="0" cy="0"/>
          <a:chOff x="0" y="0"/>
          <a:chExt cx="0" cy="0"/>
        </a:xfrm>
      </p:grpSpPr>
      <p:sp>
        <p:nvSpPr>
          <p:cNvPr id="17" name="Google Shape;17;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 name="Google Shape;1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Font typeface="Helvetica Neue"/>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Font typeface="Helvetica Neue"/>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 name="Google Shape;2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Font typeface="Helvetica Neue"/>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 name="Google Shape;42;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Font typeface="Helvetica Neue"/>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p:cSld name="Diapositiva titolo">
    <p:spTree>
      <p:nvGrpSpPr>
        <p:cNvPr id="7" name="Shape 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titolo">
  <p:cSld name="1_Diapositiva titolo">
    <p:spTree>
      <p:nvGrpSpPr>
        <p:cNvPr id="8" name="Shape 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p:cSld name="Diapositiva titolo">
    <p:spTree>
      <p:nvGrpSpPr>
        <p:cNvPr id="14" name="Shape 14"/>
        <p:cNvGrpSpPr/>
        <p:nvPr/>
      </p:nvGrpSpPr>
      <p:grpSpPr>
        <a:xfrm>
          <a:off x="0" y="0"/>
          <a:ext cx="0" cy="0"/>
          <a:chOff x="0" y="0"/>
          <a:chExt cx="0" cy="0"/>
        </a:xfrm>
      </p:grpSpPr>
      <p:sp>
        <p:nvSpPr>
          <p:cNvPr id="15" name="Google Shape;15;p26"/>
          <p:cNvSpPr txBox="1"/>
          <p:nvPr>
            <p:ph idx="12" type="sldNum"/>
          </p:nvPr>
        </p:nvSpPr>
        <p:spPr>
          <a:xfrm>
            <a:off x="23460264" y="12986237"/>
            <a:ext cx="458460" cy="441146"/>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2200"/>
              <a:buFont typeface="Poppins"/>
              <a:buNone/>
              <a:defRPr b="0" i="0" sz="2200" u="none" cap="none" strike="noStrike">
                <a:solidFill>
                  <a:srgbClr val="000000"/>
                </a:solidFill>
                <a:latin typeface="Poppins"/>
                <a:ea typeface="Poppins"/>
                <a:cs typeface="Poppins"/>
                <a:sym typeface="Poppins"/>
              </a:defRPr>
            </a:lvl1pPr>
            <a:lvl2pPr indent="0" lvl="1" marL="0" algn="ctr">
              <a:lnSpc>
                <a:spcPct val="100000"/>
              </a:lnSpc>
              <a:spcBef>
                <a:spcPts val="0"/>
              </a:spcBef>
              <a:spcAft>
                <a:spcPts val="0"/>
              </a:spcAft>
              <a:buClr>
                <a:srgbClr val="000000"/>
              </a:buClr>
              <a:buSzPts val="2200"/>
              <a:buFont typeface="Poppins"/>
              <a:buNone/>
              <a:defRPr b="0" i="0" sz="2200" u="none" cap="none" strike="noStrike">
                <a:solidFill>
                  <a:srgbClr val="000000"/>
                </a:solidFill>
                <a:latin typeface="Poppins"/>
                <a:ea typeface="Poppins"/>
                <a:cs typeface="Poppins"/>
                <a:sym typeface="Poppins"/>
              </a:defRPr>
            </a:lvl2pPr>
            <a:lvl3pPr indent="0" lvl="2" marL="0" algn="ctr">
              <a:lnSpc>
                <a:spcPct val="100000"/>
              </a:lnSpc>
              <a:spcBef>
                <a:spcPts val="0"/>
              </a:spcBef>
              <a:spcAft>
                <a:spcPts val="0"/>
              </a:spcAft>
              <a:buClr>
                <a:srgbClr val="000000"/>
              </a:buClr>
              <a:buSzPts val="2200"/>
              <a:buFont typeface="Poppins"/>
              <a:buNone/>
              <a:defRPr b="0" i="0" sz="2200" u="none" cap="none" strike="noStrike">
                <a:solidFill>
                  <a:srgbClr val="000000"/>
                </a:solidFill>
                <a:latin typeface="Poppins"/>
                <a:ea typeface="Poppins"/>
                <a:cs typeface="Poppins"/>
                <a:sym typeface="Poppins"/>
              </a:defRPr>
            </a:lvl3pPr>
            <a:lvl4pPr indent="0" lvl="3" marL="0" algn="ctr">
              <a:lnSpc>
                <a:spcPct val="100000"/>
              </a:lnSpc>
              <a:spcBef>
                <a:spcPts val="0"/>
              </a:spcBef>
              <a:spcAft>
                <a:spcPts val="0"/>
              </a:spcAft>
              <a:buClr>
                <a:srgbClr val="000000"/>
              </a:buClr>
              <a:buSzPts val="2200"/>
              <a:buFont typeface="Poppins"/>
              <a:buNone/>
              <a:defRPr b="0" i="0" sz="2200" u="none" cap="none" strike="noStrike">
                <a:solidFill>
                  <a:srgbClr val="000000"/>
                </a:solidFill>
                <a:latin typeface="Poppins"/>
                <a:ea typeface="Poppins"/>
                <a:cs typeface="Poppins"/>
                <a:sym typeface="Poppins"/>
              </a:defRPr>
            </a:lvl4pPr>
            <a:lvl5pPr indent="0" lvl="4" marL="0" algn="ctr">
              <a:lnSpc>
                <a:spcPct val="100000"/>
              </a:lnSpc>
              <a:spcBef>
                <a:spcPts val="0"/>
              </a:spcBef>
              <a:spcAft>
                <a:spcPts val="0"/>
              </a:spcAft>
              <a:buClr>
                <a:srgbClr val="000000"/>
              </a:buClr>
              <a:buSzPts val="2200"/>
              <a:buFont typeface="Poppins"/>
              <a:buNone/>
              <a:defRPr b="0" i="0" sz="2200" u="none" cap="none" strike="noStrike">
                <a:solidFill>
                  <a:srgbClr val="000000"/>
                </a:solidFill>
                <a:latin typeface="Poppins"/>
                <a:ea typeface="Poppins"/>
                <a:cs typeface="Poppins"/>
                <a:sym typeface="Poppins"/>
              </a:defRPr>
            </a:lvl5pPr>
            <a:lvl6pPr indent="0" lvl="5" marL="0" algn="ctr">
              <a:lnSpc>
                <a:spcPct val="100000"/>
              </a:lnSpc>
              <a:spcBef>
                <a:spcPts val="0"/>
              </a:spcBef>
              <a:spcAft>
                <a:spcPts val="0"/>
              </a:spcAft>
              <a:buClr>
                <a:srgbClr val="000000"/>
              </a:buClr>
              <a:buSzPts val="2200"/>
              <a:buFont typeface="Poppins"/>
              <a:buNone/>
              <a:defRPr b="0" i="0" sz="2200" u="none" cap="none" strike="noStrike">
                <a:solidFill>
                  <a:srgbClr val="000000"/>
                </a:solidFill>
                <a:latin typeface="Poppins"/>
                <a:ea typeface="Poppins"/>
                <a:cs typeface="Poppins"/>
                <a:sym typeface="Poppins"/>
              </a:defRPr>
            </a:lvl6pPr>
            <a:lvl7pPr indent="0" lvl="6" marL="0" algn="ctr">
              <a:lnSpc>
                <a:spcPct val="100000"/>
              </a:lnSpc>
              <a:spcBef>
                <a:spcPts val="0"/>
              </a:spcBef>
              <a:spcAft>
                <a:spcPts val="0"/>
              </a:spcAft>
              <a:buClr>
                <a:srgbClr val="000000"/>
              </a:buClr>
              <a:buSzPts val="2200"/>
              <a:buFont typeface="Poppins"/>
              <a:buNone/>
              <a:defRPr b="0" i="0" sz="2200" u="none" cap="none" strike="noStrike">
                <a:solidFill>
                  <a:srgbClr val="000000"/>
                </a:solidFill>
                <a:latin typeface="Poppins"/>
                <a:ea typeface="Poppins"/>
                <a:cs typeface="Poppins"/>
                <a:sym typeface="Poppins"/>
              </a:defRPr>
            </a:lvl7pPr>
            <a:lvl8pPr indent="0" lvl="7" marL="0" algn="ctr">
              <a:lnSpc>
                <a:spcPct val="100000"/>
              </a:lnSpc>
              <a:spcBef>
                <a:spcPts val="0"/>
              </a:spcBef>
              <a:spcAft>
                <a:spcPts val="0"/>
              </a:spcAft>
              <a:buClr>
                <a:srgbClr val="000000"/>
              </a:buClr>
              <a:buSzPts val="2200"/>
              <a:buFont typeface="Poppins"/>
              <a:buNone/>
              <a:defRPr b="0" i="0" sz="2200" u="none" cap="none" strike="noStrike">
                <a:solidFill>
                  <a:srgbClr val="000000"/>
                </a:solidFill>
                <a:latin typeface="Poppins"/>
                <a:ea typeface="Poppins"/>
                <a:cs typeface="Poppins"/>
                <a:sym typeface="Poppins"/>
              </a:defRPr>
            </a:lvl8pPr>
            <a:lvl9pPr indent="0" lvl="8" marL="0" algn="ctr">
              <a:lnSpc>
                <a:spcPct val="100000"/>
              </a:lnSpc>
              <a:spcBef>
                <a:spcPts val="0"/>
              </a:spcBef>
              <a:spcAft>
                <a:spcPts val="0"/>
              </a:spcAft>
              <a:buClr>
                <a:srgbClr val="000000"/>
              </a:buClr>
              <a:buSzPts val="2200"/>
              <a:buFont typeface="Poppins"/>
              <a:buNone/>
              <a:defRPr b="0" i="0" sz="2200" u="none" cap="none" strike="noStrike">
                <a:solidFill>
                  <a:srgbClr val="000000"/>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logo_epi.png" id="6" name="Google Shape;6;p23"/>
          <p:cNvPicPr preferRelativeResize="0"/>
          <p:nvPr/>
        </p:nvPicPr>
        <p:blipFill rotWithShape="1">
          <a:blip r:embed="rId1">
            <a:alphaModFix/>
          </a:blip>
          <a:srcRect b="0" l="0" r="0" t="0"/>
          <a:stretch/>
        </p:blipFill>
        <p:spPr>
          <a:xfrm>
            <a:off x="972335" y="777600"/>
            <a:ext cx="3599759" cy="1184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p:nvPr/>
        </p:nvSpPr>
        <p:spPr>
          <a:xfrm>
            <a:off x="-187569" y="511088"/>
            <a:ext cx="24759138" cy="1728000"/>
          </a:xfrm>
          <a:prstGeom prst="rect">
            <a:avLst/>
          </a:prstGeom>
          <a:solidFill>
            <a:srgbClr val="000000"/>
          </a:solid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5E5E5E"/>
              </a:buClr>
              <a:buSzPts val="3200"/>
              <a:buFont typeface="Calibri"/>
              <a:buNone/>
            </a:pPr>
            <a:r>
              <a:t/>
            </a:r>
            <a:endParaRPr b="0" i="0" sz="3200" u="none" cap="none" strike="noStrike">
              <a:solidFill>
                <a:srgbClr val="FFFFFF"/>
              </a:solidFill>
              <a:latin typeface="Helvetica Neue"/>
              <a:ea typeface="Helvetica Neue"/>
              <a:cs typeface="Helvetica Neue"/>
              <a:sym typeface="Helvetica Neue"/>
            </a:endParaRPr>
          </a:p>
        </p:txBody>
      </p:sp>
      <p:pic>
        <p:nvPicPr>
          <p:cNvPr descr="logo_epi.png" id="11" name="Google Shape;11;p25"/>
          <p:cNvPicPr preferRelativeResize="0"/>
          <p:nvPr/>
        </p:nvPicPr>
        <p:blipFill rotWithShape="1">
          <a:blip r:embed="rId1">
            <a:alphaModFix/>
          </a:blip>
          <a:srcRect b="0" l="0" r="0" t="0"/>
          <a:stretch/>
        </p:blipFill>
        <p:spPr>
          <a:xfrm>
            <a:off x="972335" y="777600"/>
            <a:ext cx="3599759" cy="1184400"/>
          </a:xfrm>
          <a:prstGeom prst="rect">
            <a:avLst/>
          </a:prstGeom>
          <a:noFill/>
          <a:ln>
            <a:noFill/>
          </a:ln>
        </p:spPr>
      </p:pic>
      <p:sp>
        <p:nvSpPr>
          <p:cNvPr id="12" name="Google Shape;12;p25"/>
          <p:cNvSpPr txBox="1"/>
          <p:nvPr>
            <p:ph idx="12" type="sldNum"/>
          </p:nvPr>
        </p:nvSpPr>
        <p:spPr>
          <a:xfrm>
            <a:off x="23460264" y="12986237"/>
            <a:ext cx="458460" cy="441146"/>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2200"/>
              <a:buFont typeface="Poppins"/>
              <a:buNone/>
              <a:defRPr b="0" i="0" sz="2200" u="none" cap="none" strike="noStrike">
                <a:solidFill>
                  <a:srgbClr val="000000"/>
                </a:solidFill>
                <a:latin typeface="Poppins"/>
                <a:ea typeface="Poppins"/>
                <a:cs typeface="Poppins"/>
                <a:sym typeface="Poppins"/>
              </a:defRPr>
            </a:lvl1pPr>
            <a:lvl2pPr indent="0" lvl="1" marL="0" marR="0" rtl="0" algn="ctr">
              <a:lnSpc>
                <a:spcPct val="100000"/>
              </a:lnSpc>
              <a:spcBef>
                <a:spcPts val="0"/>
              </a:spcBef>
              <a:spcAft>
                <a:spcPts val="0"/>
              </a:spcAft>
              <a:buClr>
                <a:srgbClr val="000000"/>
              </a:buClr>
              <a:buSzPts val="2200"/>
              <a:buFont typeface="Poppins"/>
              <a:buNone/>
              <a:defRPr b="0" i="0" sz="2200" u="none" cap="none" strike="noStrike">
                <a:solidFill>
                  <a:srgbClr val="000000"/>
                </a:solidFill>
                <a:latin typeface="Poppins"/>
                <a:ea typeface="Poppins"/>
                <a:cs typeface="Poppins"/>
                <a:sym typeface="Poppins"/>
              </a:defRPr>
            </a:lvl2pPr>
            <a:lvl3pPr indent="0" lvl="2" marL="0" marR="0" rtl="0" algn="ctr">
              <a:lnSpc>
                <a:spcPct val="100000"/>
              </a:lnSpc>
              <a:spcBef>
                <a:spcPts val="0"/>
              </a:spcBef>
              <a:spcAft>
                <a:spcPts val="0"/>
              </a:spcAft>
              <a:buClr>
                <a:srgbClr val="000000"/>
              </a:buClr>
              <a:buSzPts val="2200"/>
              <a:buFont typeface="Poppins"/>
              <a:buNone/>
              <a:defRPr b="0" i="0" sz="2200" u="none" cap="none" strike="noStrike">
                <a:solidFill>
                  <a:srgbClr val="000000"/>
                </a:solidFill>
                <a:latin typeface="Poppins"/>
                <a:ea typeface="Poppins"/>
                <a:cs typeface="Poppins"/>
                <a:sym typeface="Poppins"/>
              </a:defRPr>
            </a:lvl3pPr>
            <a:lvl4pPr indent="0" lvl="3" marL="0" marR="0" rtl="0" algn="ctr">
              <a:lnSpc>
                <a:spcPct val="100000"/>
              </a:lnSpc>
              <a:spcBef>
                <a:spcPts val="0"/>
              </a:spcBef>
              <a:spcAft>
                <a:spcPts val="0"/>
              </a:spcAft>
              <a:buClr>
                <a:srgbClr val="000000"/>
              </a:buClr>
              <a:buSzPts val="2200"/>
              <a:buFont typeface="Poppins"/>
              <a:buNone/>
              <a:defRPr b="0" i="0" sz="2200" u="none" cap="none" strike="noStrike">
                <a:solidFill>
                  <a:srgbClr val="000000"/>
                </a:solidFill>
                <a:latin typeface="Poppins"/>
                <a:ea typeface="Poppins"/>
                <a:cs typeface="Poppins"/>
                <a:sym typeface="Poppins"/>
              </a:defRPr>
            </a:lvl4pPr>
            <a:lvl5pPr indent="0" lvl="4" marL="0" marR="0" rtl="0" algn="ctr">
              <a:lnSpc>
                <a:spcPct val="100000"/>
              </a:lnSpc>
              <a:spcBef>
                <a:spcPts val="0"/>
              </a:spcBef>
              <a:spcAft>
                <a:spcPts val="0"/>
              </a:spcAft>
              <a:buClr>
                <a:srgbClr val="000000"/>
              </a:buClr>
              <a:buSzPts val="2200"/>
              <a:buFont typeface="Poppins"/>
              <a:buNone/>
              <a:defRPr b="0" i="0" sz="2200" u="none" cap="none" strike="noStrike">
                <a:solidFill>
                  <a:srgbClr val="000000"/>
                </a:solidFill>
                <a:latin typeface="Poppins"/>
                <a:ea typeface="Poppins"/>
                <a:cs typeface="Poppins"/>
                <a:sym typeface="Poppins"/>
              </a:defRPr>
            </a:lvl5pPr>
            <a:lvl6pPr indent="0" lvl="5" marL="0" marR="0" rtl="0" algn="ctr">
              <a:lnSpc>
                <a:spcPct val="100000"/>
              </a:lnSpc>
              <a:spcBef>
                <a:spcPts val="0"/>
              </a:spcBef>
              <a:spcAft>
                <a:spcPts val="0"/>
              </a:spcAft>
              <a:buClr>
                <a:srgbClr val="000000"/>
              </a:buClr>
              <a:buSzPts val="2200"/>
              <a:buFont typeface="Poppins"/>
              <a:buNone/>
              <a:defRPr b="0" i="0" sz="2200" u="none" cap="none" strike="noStrike">
                <a:solidFill>
                  <a:srgbClr val="000000"/>
                </a:solidFill>
                <a:latin typeface="Poppins"/>
                <a:ea typeface="Poppins"/>
                <a:cs typeface="Poppins"/>
                <a:sym typeface="Poppins"/>
              </a:defRPr>
            </a:lvl6pPr>
            <a:lvl7pPr indent="0" lvl="6" marL="0" marR="0" rtl="0" algn="ctr">
              <a:lnSpc>
                <a:spcPct val="100000"/>
              </a:lnSpc>
              <a:spcBef>
                <a:spcPts val="0"/>
              </a:spcBef>
              <a:spcAft>
                <a:spcPts val="0"/>
              </a:spcAft>
              <a:buClr>
                <a:srgbClr val="000000"/>
              </a:buClr>
              <a:buSzPts val="2200"/>
              <a:buFont typeface="Poppins"/>
              <a:buNone/>
              <a:defRPr b="0" i="0" sz="2200" u="none" cap="none" strike="noStrike">
                <a:solidFill>
                  <a:srgbClr val="000000"/>
                </a:solidFill>
                <a:latin typeface="Poppins"/>
                <a:ea typeface="Poppins"/>
                <a:cs typeface="Poppins"/>
                <a:sym typeface="Poppins"/>
              </a:defRPr>
            </a:lvl7pPr>
            <a:lvl8pPr indent="0" lvl="7" marL="0" marR="0" rtl="0" algn="ctr">
              <a:lnSpc>
                <a:spcPct val="100000"/>
              </a:lnSpc>
              <a:spcBef>
                <a:spcPts val="0"/>
              </a:spcBef>
              <a:spcAft>
                <a:spcPts val="0"/>
              </a:spcAft>
              <a:buClr>
                <a:srgbClr val="000000"/>
              </a:buClr>
              <a:buSzPts val="2200"/>
              <a:buFont typeface="Poppins"/>
              <a:buNone/>
              <a:defRPr b="0" i="0" sz="2200" u="none" cap="none" strike="noStrike">
                <a:solidFill>
                  <a:srgbClr val="000000"/>
                </a:solidFill>
                <a:latin typeface="Poppins"/>
                <a:ea typeface="Poppins"/>
                <a:cs typeface="Poppins"/>
                <a:sym typeface="Poppins"/>
              </a:defRPr>
            </a:lvl8pPr>
            <a:lvl9pPr indent="0" lvl="8" marL="0" marR="0" rtl="0" algn="ctr">
              <a:lnSpc>
                <a:spcPct val="100000"/>
              </a:lnSpc>
              <a:spcBef>
                <a:spcPts val="0"/>
              </a:spcBef>
              <a:spcAft>
                <a:spcPts val="0"/>
              </a:spcAft>
              <a:buClr>
                <a:srgbClr val="000000"/>
              </a:buClr>
              <a:buSzPts val="2200"/>
              <a:buFont typeface="Poppins"/>
              <a:buNone/>
              <a:defRPr b="0" i="0" sz="2200" u="none" cap="none" strike="noStrike">
                <a:solidFill>
                  <a:srgbClr val="000000"/>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US"/>
              <a:t>‹#›</a:t>
            </a:fld>
            <a:endParaRPr/>
          </a:p>
        </p:txBody>
      </p:sp>
      <p:cxnSp>
        <p:nvCxnSpPr>
          <p:cNvPr id="13" name="Google Shape;13;p25"/>
          <p:cNvCxnSpPr/>
          <p:nvPr/>
        </p:nvCxnSpPr>
        <p:spPr>
          <a:xfrm rot="10800000">
            <a:off x="22594530" y="13206809"/>
            <a:ext cx="648929" cy="0"/>
          </a:xfrm>
          <a:prstGeom prst="straightConnector1">
            <a:avLst/>
          </a:prstGeom>
          <a:noFill/>
          <a:ln cap="flat" cmpd="sng" w="25400">
            <a:solidFill>
              <a:srgbClr val="000000"/>
            </a:solidFill>
            <a:prstDash val="solid"/>
            <a:miter lim="4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2"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pic>
        <p:nvPicPr>
          <p:cNvPr descr="pittogramma.png" id="20" name="Google Shape;20;p1"/>
          <p:cNvPicPr preferRelativeResize="0"/>
          <p:nvPr/>
        </p:nvPicPr>
        <p:blipFill rotWithShape="1">
          <a:blip r:embed="rId3">
            <a:alphaModFix/>
          </a:blip>
          <a:srcRect b="0" l="0" r="0" t="0"/>
          <a:stretch/>
        </p:blipFill>
        <p:spPr>
          <a:xfrm>
            <a:off x="16991058" y="3684152"/>
            <a:ext cx="7653682" cy="6347696"/>
          </a:xfrm>
          <a:prstGeom prst="rect">
            <a:avLst/>
          </a:prstGeom>
          <a:noFill/>
          <a:ln>
            <a:noFill/>
          </a:ln>
        </p:spPr>
      </p:pic>
      <p:sp>
        <p:nvSpPr>
          <p:cNvPr id="21" name="Google Shape;21;p1"/>
          <p:cNvSpPr txBox="1"/>
          <p:nvPr/>
        </p:nvSpPr>
        <p:spPr>
          <a:xfrm>
            <a:off x="913164" y="9179562"/>
            <a:ext cx="4576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FFFFFF"/>
              </a:buClr>
              <a:buSzPts val="3000"/>
              <a:buFont typeface="Poppins"/>
              <a:buNone/>
            </a:pPr>
            <a:r>
              <a:t/>
            </a:r>
            <a:endParaRPr b="0" i="0" sz="3000" u="none" cap="none" strike="noStrike">
              <a:solidFill>
                <a:srgbClr val="FFFFFF"/>
              </a:solidFill>
              <a:latin typeface="Poppins"/>
              <a:ea typeface="Poppins"/>
              <a:cs typeface="Poppins"/>
              <a:sym typeface="Poppins"/>
            </a:endParaRPr>
          </a:p>
        </p:txBody>
      </p:sp>
      <p:sp>
        <p:nvSpPr>
          <p:cNvPr id="22" name="Google Shape;22;p1"/>
          <p:cNvSpPr txBox="1"/>
          <p:nvPr/>
        </p:nvSpPr>
        <p:spPr>
          <a:xfrm>
            <a:off x="919516" y="10246362"/>
            <a:ext cx="5347933" cy="218520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FFFFFF"/>
              </a:buClr>
              <a:buSzPts val="6600"/>
              <a:buFont typeface="Poppins"/>
              <a:buNone/>
            </a:pPr>
            <a:r>
              <a:rPr b="1" i="0" lang="en-US" sz="6600" u="none" cap="none" strike="noStrike">
                <a:solidFill>
                  <a:srgbClr val="FFFFFF"/>
                </a:solidFill>
                <a:latin typeface="Poppins"/>
                <a:ea typeface="Poppins"/>
                <a:cs typeface="Poppins"/>
                <a:sym typeface="Poppins"/>
              </a:rPr>
              <a:t>JavaScript I</a:t>
            </a:r>
            <a:endParaRPr/>
          </a:p>
          <a:p>
            <a:pPr indent="0" lvl="0" marL="0" marR="0" rtl="0" algn="l">
              <a:lnSpc>
                <a:spcPct val="100000"/>
              </a:lnSpc>
              <a:spcBef>
                <a:spcPts val="0"/>
              </a:spcBef>
              <a:spcAft>
                <a:spcPts val="0"/>
              </a:spcAft>
              <a:buClr>
                <a:srgbClr val="FFFFFF"/>
              </a:buClr>
              <a:buSzPts val="6400"/>
              <a:buFont typeface="Poppins"/>
              <a:buNone/>
            </a:pPr>
            <a:r>
              <a:rPr b="0" i="0" lang="en-US" sz="6400" u="none" cap="none" strike="noStrike">
                <a:solidFill>
                  <a:srgbClr val="FFFFFF"/>
                </a:solidFill>
                <a:latin typeface="Poppins"/>
                <a:ea typeface="Poppins"/>
                <a:cs typeface="Poppins"/>
                <a:sym typeface="Poppins"/>
              </a:rPr>
              <a:t>Giorno 2</a:t>
            </a:r>
            <a:endParaRPr b="0" i="0" sz="6400" u="none" cap="none" strike="noStrike">
              <a:solidFill>
                <a:srgbClr val="FFFFFF"/>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0"/>
          <p:cNvSpPr txBox="1"/>
          <p:nvPr/>
        </p:nvSpPr>
        <p:spPr>
          <a:xfrm>
            <a:off x="925451" y="3675598"/>
            <a:ext cx="10267484" cy="4124200"/>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Per le variabili possiamo usare anche le keywords:</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let</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const</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Negli approfondimenti di ECMA avremo la possibilità di comprendere meglio i vantaggi dell’introduzione di queste due keyword.</a:t>
            </a:r>
            <a:endParaRPr b="0" i="0" sz="2400" u="none" cap="none" strike="noStrike">
              <a:solidFill>
                <a:srgbClr val="5E5E5E"/>
              </a:solidFill>
              <a:latin typeface="Calibri"/>
              <a:ea typeface="Calibri"/>
              <a:cs typeface="Calibri"/>
              <a:sym typeface="Calibri"/>
            </a:endParaRPr>
          </a:p>
        </p:txBody>
      </p:sp>
      <p:sp>
        <p:nvSpPr>
          <p:cNvPr id="101" name="Google Shape;101;p10"/>
          <p:cNvSpPr txBox="1"/>
          <p:nvPr/>
        </p:nvSpPr>
        <p:spPr>
          <a:xfrm>
            <a:off x="13021735" y="3577790"/>
            <a:ext cx="5140649" cy="8556182"/>
          </a:xfrm>
          <a:prstGeom prst="rect">
            <a:avLst/>
          </a:prstGeom>
          <a:solidFill>
            <a:srgbClr val="F2F2F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1" i="0" lang="en-US" sz="3200" u="none" cap="none" strike="noStrike">
                <a:solidFill>
                  <a:srgbClr val="000000"/>
                </a:solidFill>
                <a:latin typeface="Open Sans"/>
                <a:ea typeface="Open Sans"/>
                <a:cs typeface="Open Sans"/>
                <a:sym typeface="Open Sans"/>
              </a:rPr>
              <a:t>Esempio:</a:t>
            </a:r>
            <a:endParaRPr/>
          </a:p>
          <a:p>
            <a:pPr indent="0" lvl="0" marL="0" marR="0" rtl="0" algn="l">
              <a:lnSpc>
                <a:spcPct val="100000"/>
              </a:lnSpc>
              <a:spcBef>
                <a:spcPts val="0"/>
              </a:spcBef>
              <a:spcAft>
                <a:spcPts val="0"/>
              </a:spcAft>
              <a:buClr>
                <a:srgbClr val="3672A3"/>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FF2751"/>
              </a:buClr>
              <a:buSzPts val="3200"/>
              <a:buFont typeface="Open Sans"/>
              <a:buNone/>
            </a:pPr>
            <a:r>
              <a:rPr b="0" i="0" lang="en-US" sz="3200" u="none" cap="none" strike="noStrike">
                <a:solidFill>
                  <a:srgbClr val="FF2751"/>
                </a:solidFill>
                <a:latin typeface="Open Sans"/>
                <a:ea typeface="Open Sans"/>
                <a:cs typeface="Open Sans"/>
                <a:sym typeface="Open Sans"/>
              </a:rPr>
              <a:t>var nome = “Mario”;</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Output =&gt; Mario</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a:t>
            </a:r>
            <a:endParaRPr/>
          </a:p>
          <a:p>
            <a:pPr indent="0" lvl="0" marL="0" marR="0" rtl="0" algn="l">
              <a:lnSpc>
                <a:spcPct val="100000"/>
              </a:lnSpc>
              <a:spcBef>
                <a:spcPts val="0"/>
              </a:spcBef>
              <a:spcAft>
                <a:spcPts val="0"/>
              </a:spcAft>
              <a:buClr>
                <a:srgbClr val="FF2751"/>
              </a:buClr>
              <a:buSzPts val="3200"/>
              <a:buFont typeface="Open Sans"/>
              <a:buNone/>
            </a:pPr>
            <a:r>
              <a:rPr b="0" i="0" lang="en-US" sz="3200" u="none" cap="none" strike="noStrike">
                <a:solidFill>
                  <a:srgbClr val="FF2751"/>
                </a:solidFill>
                <a:latin typeface="Open Sans"/>
                <a:ea typeface="Open Sans"/>
                <a:cs typeface="Open Sans"/>
                <a:sym typeface="Open Sans"/>
              </a:rPr>
              <a:t>var nome = “Carla”;</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Output =&gt; Carla</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Output =&gt; Carla</a:t>
            </a:r>
            <a:endParaRPr/>
          </a:p>
          <a:p>
            <a:pPr indent="0" lvl="0" marL="0" marR="0" rtl="0" algn="l">
              <a:lnSpc>
                <a:spcPct val="100000"/>
              </a:lnSpc>
              <a:spcBef>
                <a:spcPts val="0"/>
              </a:spcBef>
              <a:spcAft>
                <a:spcPts val="0"/>
              </a:spcAft>
              <a:buClr>
                <a:srgbClr val="3672A3"/>
              </a:buClr>
              <a:buSzPts val="2400"/>
              <a:buFont typeface="Open Sans"/>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FF2751"/>
              </a:buClr>
              <a:buSzPts val="3200"/>
              <a:buFont typeface="Open Sans"/>
              <a:buNone/>
            </a:pPr>
            <a:r>
              <a:rPr b="0" i="0" lang="en-US" sz="3200" u="none" cap="none" strike="noStrike">
                <a:solidFill>
                  <a:srgbClr val="FF2751"/>
                </a:solidFill>
                <a:latin typeface="Open Sans"/>
                <a:ea typeface="Open Sans"/>
                <a:cs typeface="Open Sans"/>
                <a:sym typeface="Open Sans"/>
              </a:rPr>
              <a:t>var nome = “Mario”;</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Output =&gt; Mario</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let </a:t>
            </a:r>
            <a:r>
              <a:rPr b="0" i="0" lang="en-US" sz="3200" u="none" cap="none" strike="noStrike">
                <a:solidFill>
                  <a:srgbClr val="FF2751"/>
                </a:solidFill>
                <a:latin typeface="Open Sans"/>
                <a:ea typeface="Open Sans"/>
                <a:cs typeface="Open Sans"/>
                <a:sym typeface="Open Sans"/>
              </a:rPr>
              <a:t>nome = “Carla”;</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Output =&gt; Carla</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Output =&gt; Mario;</a:t>
            </a:r>
            <a:endParaRPr/>
          </a:p>
        </p:txBody>
      </p:sp>
      <p:sp>
        <p:nvSpPr>
          <p:cNvPr id="102" name="Google Shape;102;p10"/>
          <p:cNvSpPr txBox="1"/>
          <p:nvPr>
            <p:ph idx="12" type="sldNum"/>
          </p:nvPr>
        </p:nvSpPr>
        <p:spPr>
          <a:xfrm>
            <a:off x="23460264" y="12986237"/>
            <a:ext cx="458460" cy="441146"/>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Clr>
                <a:srgbClr val="000000"/>
              </a:buClr>
              <a:buSzPts val="2200"/>
              <a:buFont typeface="Poppins"/>
              <a:buNone/>
            </a:pPr>
            <a:fld id="{00000000-1234-1234-1234-123412341234}" type="slidenum">
              <a:rPr lang="en-US"/>
              <a:t>‹#›</a:t>
            </a:fld>
            <a:endParaRPr/>
          </a:p>
        </p:txBody>
      </p:sp>
      <p:sp>
        <p:nvSpPr>
          <p:cNvPr id="103" name="Google Shape;103;p10"/>
          <p:cNvSpPr txBox="1"/>
          <p:nvPr/>
        </p:nvSpPr>
        <p:spPr>
          <a:xfrm>
            <a:off x="908518" y="8425554"/>
            <a:ext cx="10267484" cy="2154430"/>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FF2751"/>
              </a:buClr>
              <a:buSzPts val="3200"/>
              <a:buFont typeface="Open Sans"/>
              <a:buNone/>
            </a:pPr>
            <a:r>
              <a:rPr b="0" i="0" lang="en-US" sz="3200" u="none" cap="none" strike="noStrike">
                <a:solidFill>
                  <a:srgbClr val="FF2751"/>
                </a:solidFill>
                <a:latin typeface="Open Sans"/>
                <a:ea typeface="Open Sans"/>
                <a:cs typeface="Open Sans"/>
                <a:sym typeface="Open Sans"/>
              </a:rPr>
              <a:t>let </a:t>
            </a:r>
            <a:r>
              <a:rPr b="0" i="0" lang="en-US" sz="3200" u="none" cap="none" strike="noStrike">
                <a:solidFill>
                  <a:srgbClr val="000000"/>
                </a:solidFill>
                <a:latin typeface="Open Sans"/>
                <a:ea typeface="Open Sans"/>
                <a:cs typeface="Open Sans"/>
                <a:sym typeface="Open Sans"/>
              </a:rPr>
              <a:t>è utile quando vogliamo attribuire  ad una variabile uno scopo (visibilità, accessibilità) legata al blocco, </a:t>
            </a:r>
            <a:r>
              <a:rPr b="0" i="0" lang="en-US" sz="3200" u="none" cap="none" strike="noStrike">
                <a:solidFill>
                  <a:srgbClr val="FF2751"/>
                </a:solidFill>
                <a:latin typeface="Open Sans"/>
                <a:ea typeface="Open Sans"/>
                <a:cs typeface="Open Sans"/>
                <a:sym typeface="Open Sans"/>
              </a:rPr>
              <a:t>Block Scope</a:t>
            </a:r>
            <a:r>
              <a:rPr b="0" i="0" lang="en-US" sz="3200" u="none" cap="none" strike="noStrike">
                <a:solidFill>
                  <a:srgbClr val="000000"/>
                </a:solidFill>
                <a:latin typeface="Open Sans"/>
                <a:ea typeface="Open Sans"/>
                <a:cs typeface="Open Sans"/>
                <a:sym typeface="Open Sans"/>
              </a:rPr>
              <a:t>, di codice all’interno della quale la variabile è dichiarata.</a:t>
            </a:r>
            <a:endParaRPr/>
          </a:p>
        </p:txBody>
      </p:sp>
      <p:sp>
        <p:nvSpPr>
          <p:cNvPr id="104" name="Google Shape;104;p10"/>
          <p:cNvSpPr/>
          <p:nvPr/>
        </p:nvSpPr>
        <p:spPr>
          <a:xfrm>
            <a:off x="5384800" y="1002170"/>
            <a:ext cx="18026865" cy="779701"/>
          </a:xfrm>
          <a:prstGeom prst="rect">
            <a:avLst/>
          </a:prstGeom>
          <a:noFill/>
          <a:ln>
            <a:noFill/>
          </a:ln>
        </p:spPr>
        <p:txBody>
          <a:bodyPr anchorCtr="0" anchor="ctr" bIns="50800" lIns="50800" spcFirstLastPara="1" rIns="50800" wrap="square" tIns="50800">
            <a:spAutoFit/>
          </a:bodyPr>
          <a:lstStyle/>
          <a:p>
            <a:pPr indent="0" lvl="3" marL="0" marR="0" rtl="0" algn="r">
              <a:lnSpc>
                <a:spcPct val="100000"/>
              </a:lnSpc>
              <a:spcBef>
                <a:spcPts val="0"/>
              </a:spcBef>
              <a:spcAft>
                <a:spcPts val="0"/>
              </a:spcAft>
              <a:buClr>
                <a:schemeClr val="lt1"/>
              </a:buClr>
              <a:buSzPts val="4400"/>
              <a:buFont typeface="Poppins"/>
              <a:buNone/>
            </a:pPr>
            <a:r>
              <a:rPr b="1" i="0" lang="en-US" sz="4400" u="none" cap="none" strike="noStrike">
                <a:solidFill>
                  <a:schemeClr val="lt1"/>
                </a:solidFill>
                <a:latin typeface="Poppins"/>
                <a:ea typeface="Poppins"/>
                <a:cs typeface="Poppins"/>
                <a:sym typeface="Poppins"/>
              </a:rPr>
              <a:t>Let e const</a:t>
            </a:r>
            <a:endParaRPr b="1" i="0" sz="4400" u="none" cap="none" strike="noStrike">
              <a:solidFill>
                <a:schemeClr val="lt1"/>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1"/>
          <p:cNvSpPr txBox="1"/>
          <p:nvPr/>
        </p:nvSpPr>
        <p:spPr>
          <a:xfrm>
            <a:off x="9646117" y="3215714"/>
            <a:ext cx="14272606" cy="9048625"/>
          </a:xfrm>
          <a:prstGeom prst="rect">
            <a:avLst/>
          </a:prstGeom>
          <a:solidFill>
            <a:srgbClr val="F2F2F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FF2751"/>
              </a:buClr>
              <a:buSzPts val="3200"/>
              <a:buFont typeface="Open Sans"/>
              <a:buNone/>
            </a:pPr>
            <a:r>
              <a:rPr b="0" i="0" lang="en-US" sz="3200" u="none" cap="none" strike="noStrike">
                <a:solidFill>
                  <a:srgbClr val="FF2751"/>
                </a:solidFill>
                <a:latin typeface="Open Sans"/>
                <a:ea typeface="Open Sans"/>
                <a:cs typeface="Open Sans"/>
                <a:sym typeface="Open Sans"/>
              </a:rPr>
              <a:t>const numero = 34567;</a:t>
            </a:r>
            <a:endParaRPr/>
          </a:p>
          <a:p>
            <a:pPr indent="0" lvl="0" marL="0" marR="0" rtl="0" algn="l">
              <a:lnSpc>
                <a:spcPct val="100000"/>
              </a:lnSpc>
              <a:spcBef>
                <a:spcPts val="0"/>
              </a:spcBef>
              <a:spcAft>
                <a:spcPts val="0"/>
              </a:spcAft>
              <a:buClr>
                <a:srgbClr val="FF2751"/>
              </a:buClr>
              <a:buSzPts val="3200"/>
              <a:buFont typeface="Open Sans"/>
              <a:buNone/>
            </a:pPr>
            <a:r>
              <a:rPr b="0" i="0" lang="en-US" sz="3200" u="none" cap="none" strike="noStrike">
                <a:solidFill>
                  <a:srgbClr val="FF2751"/>
                </a:solidFill>
                <a:latin typeface="Open Sans"/>
                <a:ea typeface="Open Sans"/>
                <a:cs typeface="Open Sans"/>
                <a:sym typeface="Open Sans"/>
              </a:rPr>
              <a:t>numero = 23876;  </a:t>
            </a:r>
            <a:r>
              <a:rPr b="0" i="0" lang="en-US" sz="3200" u="none" cap="none" strike="noStrike">
                <a:solidFill>
                  <a:srgbClr val="000000"/>
                </a:solidFill>
                <a:latin typeface="Open Sans"/>
                <a:ea typeface="Open Sans"/>
                <a:cs typeface="Open Sans"/>
                <a:sym typeface="Open Sans"/>
              </a:rPr>
              <a:t>// il codice genera errore</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FF2751"/>
              </a:buClr>
              <a:buSzPts val="3200"/>
              <a:buFont typeface="Open Sans"/>
              <a:buNone/>
            </a:pPr>
            <a:r>
              <a:rPr b="0" i="0" lang="en-US" sz="3200" u="none" cap="none" strike="noStrike">
                <a:solidFill>
                  <a:srgbClr val="FF2751"/>
                </a:solidFill>
                <a:latin typeface="Open Sans"/>
                <a:ea typeface="Open Sans"/>
                <a:cs typeface="Open Sans"/>
                <a:sym typeface="Open Sans"/>
              </a:rPr>
              <a:t>numero =  numero + 10; </a:t>
            </a:r>
            <a:r>
              <a:rPr b="0" i="0" lang="en-US" sz="3200" u="none" cap="none" strike="noStrike">
                <a:solidFill>
                  <a:srgbClr val="000000"/>
                </a:solidFill>
                <a:latin typeface="Open Sans"/>
                <a:ea typeface="Open Sans"/>
                <a:cs typeface="Open Sans"/>
                <a:sym typeface="Open Sans"/>
              </a:rPr>
              <a:t>// il codice genera errore</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3672A3"/>
              </a:buClr>
              <a:buSzPts val="2400"/>
              <a:buFont typeface="Open Sans"/>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Una variabile const deve essere assegnata al momento delle definizione:</a:t>
            </a:r>
            <a:endParaRPr/>
          </a:p>
          <a:p>
            <a:pPr indent="0" lvl="0" marL="0" marR="0" rtl="0" algn="l">
              <a:lnSpc>
                <a:spcPct val="100000"/>
              </a:lnSpc>
              <a:spcBef>
                <a:spcPts val="0"/>
              </a:spcBef>
              <a:spcAft>
                <a:spcPts val="0"/>
              </a:spcAft>
              <a:buClr>
                <a:srgbClr val="3672A3"/>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FF2751"/>
              </a:buClr>
              <a:buSzPts val="3200"/>
              <a:buFont typeface="Open Sans"/>
              <a:buNone/>
            </a:pPr>
            <a:r>
              <a:rPr b="0" i="0" lang="en-US" sz="3200" u="none" cap="none" strike="noStrike">
                <a:solidFill>
                  <a:srgbClr val="FF2751"/>
                </a:solidFill>
                <a:latin typeface="Open Sans"/>
                <a:ea typeface="Open Sans"/>
                <a:cs typeface="Open Sans"/>
                <a:sym typeface="Open Sans"/>
              </a:rPr>
              <a:t>const numero;</a:t>
            </a:r>
            <a:endParaRPr/>
          </a:p>
          <a:p>
            <a:pPr indent="0" lvl="0" marL="0" marR="0" rtl="0" algn="l">
              <a:lnSpc>
                <a:spcPct val="100000"/>
              </a:lnSpc>
              <a:spcBef>
                <a:spcPts val="0"/>
              </a:spcBef>
              <a:spcAft>
                <a:spcPts val="0"/>
              </a:spcAft>
              <a:buClr>
                <a:srgbClr val="FF2751"/>
              </a:buClr>
              <a:buSzPts val="3200"/>
              <a:buFont typeface="Open Sans"/>
              <a:buNone/>
            </a:pPr>
            <a:r>
              <a:rPr b="0" i="0" lang="en-US" sz="3200" u="none" cap="none" strike="noStrike">
                <a:solidFill>
                  <a:srgbClr val="FF2751"/>
                </a:solidFill>
                <a:latin typeface="Open Sans"/>
                <a:ea typeface="Open Sans"/>
                <a:cs typeface="Open Sans"/>
                <a:sym typeface="Open Sans"/>
              </a:rPr>
              <a:t>numero = 25; </a:t>
            </a:r>
            <a:r>
              <a:rPr b="0" i="0" lang="en-US" sz="3200" u="none" cap="none" strike="noStrike">
                <a:solidFill>
                  <a:srgbClr val="000000"/>
                </a:solidFill>
                <a:latin typeface="Open Sans"/>
                <a:ea typeface="Open Sans"/>
                <a:cs typeface="Open Sans"/>
                <a:sym typeface="Open Sans"/>
              </a:rPr>
              <a:t>// non consentito</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3672A3"/>
              </a:buClr>
              <a:buSzPts val="2400"/>
              <a:buFont typeface="Open Sans"/>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Una variabile const ha la possibilità di essere usata in un blocco di codice</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3672A3"/>
              </a:buClr>
              <a:buSzPts val="2400"/>
              <a:buFont typeface="Open Sans"/>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FF2751"/>
              </a:buClr>
              <a:buSzPts val="3200"/>
              <a:buFont typeface="Open Sans"/>
              <a:buNone/>
            </a:pPr>
            <a:r>
              <a:rPr b="0" i="0" lang="en-US" sz="3200" u="none" cap="none" strike="noStrike">
                <a:solidFill>
                  <a:srgbClr val="FF2751"/>
                </a:solidFill>
                <a:latin typeface="Open Sans"/>
                <a:ea typeface="Open Sans"/>
                <a:cs typeface="Open Sans"/>
                <a:sym typeface="Open Sans"/>
              </a:rPr>
              <a:t>var numero = 20;</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Output =&gt; 20</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 </a:t>
            </a:r>
            <a:endParaRPr/>
          </a:p>
          <a:p>
            <a:pPr indent="0" lvl="0" marL="0" marR="0" rtl="0" algn="l">
              <a:lnSpc>
                <a:spcPct val="100000"/>
              </a:lnSpc>
              <a:spcBef>
                <a:spcPts val="0"/>
              </a:spcBef>
              <a:spcAft>
                <a:spcPts val="0"/>
              </a:spcAft>
              <a:buClr>
                <a:srgbClr val="FF2751"/>
              </a:buClr>
              <a:buSzPts val="3200"/>
              <a:buFont typeface="Open Sans"/>
              <a:buNone/>
            </a:pPr>
            <a:r>
              <a:rPr b="0" i="0" lang="en-US" sz="3200" u="none" cap="none" strike="noStrike">
                <a:solidFill>
                  <a:srgbClr val="FF2751"/>
                </a:solidFill>
                <a:latin typeface="Open Sans"/>
                <a:ea typeface="Open Sans"/>
                <a:cs typeface="Open Sans"/>
                <a:sym typeface="Open Sans"/>
              </a:rPr>
              <a:t>const numero = 15;</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Output =&gt; 15</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Output =&gt; 20;</a:t>
            </a:r>
            <a:endParaRPr/>
          </a:p>
        </p:txBody>
      </p:sp>
      <p:sp>
        <p:nvSpPr>
          <p:cNvPr id="110" name="Google Shape;110;p11"/>
          <p:cNvSpPr txBox="1"/>
          <p:nvPr/>
        </p:nvSpPr>
        <p:spPr>
          <a:xfrm>
            <a:off x="874651" y="3718685"/>
            <a:ext cx="6982417" cy="3139315"/>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Una variabile dichiarata const si comporta nel medesimo modo di let in caso di Block Scope, ma non può essere riassegnata, quindi il suo valore non potrà che avere un riferimento costante.</a:t>
            </a:r>
            <a:endParaRPr b="0" i="0" sz="3200" u="none" cap="none" strike="noStrike">
              <a:solidFill>
                <a:srgbClr val="000000"/>
              </a:solidFill>
              <a:latin typeface="Open Sans"/>
              <a:ea typeface="Open Sans"/>
              <a:cs typeface="Open Sans"/>
              <a:sym typeface="Open Sans"/>
            </a:endParaRPr>
          </a:p>
        </p:txBody>
      </p:sp>
      <p:sp>
        <p:nvSpPr>
          <p:cNvPr id="111" name="Google Shape;111;p11"/>
          <p:cNvSpPr txBox="1"/>
          <p:nvPr>
            <p:ph idx="12" type="sldNum"/>
          </p:nvPr>
        </p:nvSpPr>
        <p:spPr>
          <a:xfrm>
            <a:off x="23460264" y="12986237"/>
            <a:ext cx="458460" cy="441146"/>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Clr>
                <a:srgbClr val="000000"/>
              </a:buClr>
              <a:buSzPts val="2200"/>
              <a:buFont typeface="Poppins"/>
              <a:buNone/>
            </a:pPr>
            <a:fld id="{00000000-1234-1234-1234-123412341234}" type="slidenum">
              <a:rPr lang="en-US"/>
              <a:t>‹#›</a:t>
            </a:fld>
            <a:endParaRPr/>
          </a:p>
        </p:txBody>
      </p:sp>
      <p:sp>
        <p:nvSpPr>
          <p:cNvPr id="112" name="Google Shape;112;p11"/>
          <p:cNvSpPr/>
          <p:nvPr/>
        </p:nvSpPr>
        <p:spPr>
          <a:xfrm>
            <a:off x="5384800" y="1002170"/>
            <a:ext cx="18026865" cy="779701"/>
          </a:xfrm>
          <a:prstGeom prst="rect">
            <a:avLst/>
          </a:prstGeom>
          <a:noFill/>
          <a:ln>
            <a:noFill/>
          </a:ln>
        </p:spPr>
        <p:txBody>
          <a:bodyPr anchorCtr="0" anchor="ctr" bIns="50800" lIns="50800" spcFirstLastPara="1" rIns="50800" wrap="square" tIns="50800">
            <a:spAutoFit/>
          </a:bodyPr>
          <a:lstStyle/>
          <a:p>
            <a:pPr indent="0" lvl="3" marL="0" marR="0" rtl="0" algn="r">
              <a:lnSpc>
                <a:spcPct val="100000"/>
              </a:lnSpc>
              <a:spcBef>
                <a:spcPts val="0"/>
              </a:spcBef>
              <a:spcAft>
                <a:spcPts val="0"/>
              </a:spcAft>
              <a:buClr>
                <a:schemeClr val="lt1"/>
              </a:buClr>
              <a:buSzPts val="4400"/>
              <a:buFont typeface="Poppins"/>
              <a:buNone/>
            </a:pPr>
            <a:r>
              <a:rPr b="1" i="0" lang="en-US" sz="4400" u="none" cap="none" strike="noStrike">
                <a:solidFill>
                  <a:schemeClr val="lt1"/>
                </a:solidFill>
                <a:latin typeface="Poppins"/>
                <a:ea typeface="Poppins"/>
                <a:cs typeface="Poppins"/>
                <a:sym typeface="Poppins"/>
              </a:rPr>
              <a:t>Let e const</a:t>
            </a:r>
            <a:endParaRPr b="1" i="0" sz="4400" u="none" cap="none" strike="noStrike">
              <a:solidFill>
                <a:schemeClr val="lt1"/>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2"/>
          <p:cNvSpPr txBox="1"/>
          <p:nvPr/>
        </p:nvSpPr>
        <p:spPr>
          <a:xfrm>
            <a:off x="17832533" y="960000"/>
            <a:ext cx="5591200" cy="5728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5E5E5E"/>
              </a:buClr>
              <a:buSzPts val="800"/>
              <a:buFont typeface="Calibri"/>
              <a:buNone/>
            </a:pPr>
            <a:r>
              <a:t/>
            </a:r>
            <a:endParaRPr b="0" i="0" sz="2133" u="none" cap="none" strike="noStrike">
              <a:solidFill>
                <a:srgbClr val="EF0055"/>
              </a:solidFill>
              <a:latin typeface="Open Sans"/>
              <a:ea typeface="Open Sans"/>
              <a:cs typeface="Open Sans"/>
              <a:sym typeface="Open Sans"/>
            </a:endParaRPr>
          </a:p>
        </p:txBody>
      </p:sp>
      <p:sp>
        <p:nvSpPr>
          <p:cNvPr id="118" name="Google Shape;118;p12"/>
          <p:cNvSpPr txBox="1"/>
          <p:nvPr/>
        </p:nvSpPr>
        <p:spPr>
          <a:xfrm>
            <a:off x="3285733" y="6216404"/>
            <a:ext cx="17812533" cy="1276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400"/>
              <a:buFont typeface="Poppins"/>
              <a:buNone/>
            </a:pPr>
            <a:r>
              <a:rPr b="1" i="0" lang="en-US" sz="6600" u="none" cap="none" strike="noStrike">
                <a:solidFill>
                  <a:srgbClr val="FFFFFF"/>
                </a:solidFill>
                <a:latin typeface="Poppins"/>
                <a:ea typeface="Poppins"/>
                <a:cs typeface="Poppins"/>
                <a:sym typeface="Poppins"/>
              </a:rPr>
              <a:t>Data Types</a:t>
            </a:r>
            <a:endParaRPr b="1" i="0" sz="6600" u="none" cap="none" strike="noStrike">
              <a:solidFill>
                <a:srgbClr val="FFFFFF"/>
              </a:solidFill>
              <a:latin typeface="Poppins"/>
              <a:ea typeface="Poppins"/>
              <a:cs typeface="Poppins"/>
              <a:sym typeface="Poppins"/>
            </a:endParaRPr>
          </a:p>
        </p:txBody>
      </p:sp>
      <p:pic>
        <p:nvPicPr>
          <p:cNvPr id="119" name="Google Shape;119;p12"/>
          <p:cNvPicPr preferRelativeResize="0"/>
          <p:nvPr/>
        </p:nvPicPr>
        <p:blipFill rotWithShape="1">
          <a:blip r:embed="rId3">
            <a:alphaModFix/>
          </a:blip>
          <a:srcRect b="0" l="0" r="0" t="0"/>
          <a:stretch/>
        </p:blipFill>
        <p:spPr>
          <a:xfrm>
            <a:off x="8236139" y="5958004"/>
            <a:ext cx="1077585" cy="896400"/>
          </a:xfrm>
          <a:prstGeom prst="rect">
            <a:avLst/>
          </a:prstGeom>
          <a:noFill/>
          <a:ln>
            <a:noFill/>
          </a:ln>
        </p:spPr>
      </p:pic>
      <p:pic>
        <p:nvPicPr>
          <p:cNvPr id="120" name="Google Shape;120;p12"/>
          <p:cNvPicPr preferRelativeResize="0"/>
          <p:nvPr/>
        </p:nvPicPr>
        <p:blipFill rotWithShape="1">
          <a:blip r:embed="rId3">
            <a:alphaModFix/>
          </a:blip>
          <a:srcRect b="0" l="0" r="0" t="0"/>
          <a:stretch/>
        </p:blipFill>
        <p:spPr>
          <a:xfrm rot="10800000">
            <a:off x="15070279" y="6854404"/>
            <a:ext cx="1081915" cy="90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3"/>
          <p:cNvSpPr txBox="1"/>
          <p:nvPr/>
        </p:nvSpPr>
        <p:spPr>
          <a:xfrm>
            <a:off x="976250" y="3422835"/>
            <a:ext cx="10360220" cy="2646872"/>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In programmazione per tipizzazione si intende la distinzione dei diversi tipi di dati utilizzati nel codice.</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La tipizzazione segue regole differenti nei linguaggi di programmazione.</a:t>
            </a:r>
            <a:endParaRPr b="0" i="0" sz="2400" u="none" cap="none" strike="noStrike">
              <a:solidFill>
                <a:srgbClr val="5E5E5E"/>
              </a:solidFill>
              <a:latin typeface="Calibri"/>
              <a:ea typeface="Calibri"/>
              <a:cs typeface="Calibri"/>
              <a:sym typeface="Calibri"/>
            </a:endParaRPr>
          </a:p>
        </p:txBody>
      </p:sp>
      <p:sp>
        <p:nvSpPr>
          <p:cNvPr id="126" name="Google Shape;126;p13"/>
          <p:cNvSpPr txBox="1"/>
          <p:nvPr/>
        </p:nvSpPr>
        <p:spPr>
          <a:xfrm>
            <a:off x="12979800" y="3619230"/>
            <a:ext cx="10018048" cy="4616642"/>
          </a:xfrm>
          <a:prstGeom prst="rect">
            <a:avLst/>
          </a:prstGeom>
          <a:solidFill>
            <a:srgbClr val="F2F2F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Esempi di tipizzazione forte:</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FF2751"/>
              </a:buClr>
              <a:buSzPts val="3200"/>
              <a:buFont typeface="Open Sans"/>
              <a:buNone/>
            </a:pPr>
            <a:r>
              <a:rPr b="0" i="0" lang="en-US" sz="3200" u="none" cap="none" strike="noStrike">
                <a:solidFill>
                  <a:srgbClr val="FF2751"/>
                </a:solidFill>
                <a:latin typeface="Open Sans"/>
                <a:ea typeface="Open Sans"/>
                <a:cs typeface="Open Sans"/>
                <a:sym typeface="Open Sans"/>
              </a:rPr>
              <a:t>String</a:t>
            </a:r>
            <a:r>
              <a:rPr b="0" i="0" lang="en-US" sz="3200" u="none" cap="none" strike="noStrike">
                <a:solidFill>
                  <a:srgbClr val="000000"/>
                </a:solidFill>
                <a:latin typeface="Open Sans"/>
                <a:ea typeface="Open Sans"/>
                <a:cs typeface="Open Sans"/>
                <a:sym typeface="Open Sans"/>
              </a:rPr>
              <a:t> nome = “Mario”;</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FF2751"/>
              </a:buClr>
              <a:buSzPts val="3200"/>
              <a:buFont typeface="Open Sans"/>
              <a:buNone/>
            </a:pPr>
            <a:r>
              <a:rPr b="0" i="0" lang="en-US" sz="3200" u="none" cap="none" strike="noStrike">
                <a:solidFill>
                  <a:srgbClr val="FF2751"/>
                </a:solidFill>
                <a:latin typeface="Open Sans"/>
                <a:ea typeface="Open Sans"/>
                <a:cs typeface="Open Sans"/>
                <a:sym typeface="Open Sans"/>
              </a:rPr>
              <a:t>int</a:t>
            </a:r>
            <a:r>
              <a:rPr b="0" i="0" lang="en-US" sz="3200" u="none" cap="none" strike="noStrike">
                <a:solidFill>
                  <a:srgbClr val="000000"/>
                </a:solidFill>
                <a:latin typeface="Open Sans"/>
                <a:ea typeface="Open Sans"/>
                <a:cs typeface="Open Sans"/>
                <a:sym typeface="Open Sans"/>
              </a:rPr>
              <a:t> numero = 21;</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FF2751"/>
              </a:buClr>
              <a:buSzPts val="3200"/>
              <a:buFont typeface="Open Sans"/>
              <a:buNone/>
            </a:pPr>
            <a:r>
              <a:rPr b="0" i="0" lang="en-US" sz="3200" u="none" cap="none" strike="noStrike">
                <a:solidFill>
                  <a:srgbClr val="FF2751"/>
                </a:solidFill>
                <a:latin typeface="Open Sans"/>
                <a:ea typeface="Open Sans"/>
                <a:cs typeface="Open Sans"/>
                <a:sym typeface="Open Sans"/>
              </a:rPr>
              <a:t>float</a:t>
            </a:r>
            <a:r>
              <a:rPr b="0" i="0" lang="en-US" sz="3200" u="none" cap="none" strike="noStrike">
                <a:solidFill>
                  <a:srgbClr val="000000"/>
                </a:solidFill>
                <a:latin typeface="Open Sans"/>
                <a:ea typeface="Open Sans"/>
                <a:cs typeface="Open Sans"/>
                <a:sym typeface="Open Sans"/>
              </a:rPr>
              <a:t> numero1 = 12;</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FF2751"/>
              </a:buClr>
              <a:buSzPts val="3200"/>
              <a:buFont typeface="Open Sans"/>
              <a:buNone/>
            </a:pPr>
            <a:r>
              <a:rPr b="0" i="0" lang="en-US" sz="3200" u="none" cap="none" strike="noStrike">
                <a:solidFill>
                  <a:srgbClr val="FF2751"/>
                </a:solidFill>
                <a:latin typeface="Open Sans"/>
                <a:ea typeface="Open Sans"/>
                <a:cs typeface="Open Sans"/>
                <a:sym typeface="Open Sans"/>
              </a:rPr>
              <a:t>bool</a:t>
            </a:r>
            <a:r>
              <a:rPr b="0" i="0" lang="en-US" sz="3200" u="none" cap="none" strike="noStrike">
                <a:solidFill>
                  <a:srgbClr val="000000"/>
                </a:solidFill>
                <a:latin typeface="Open Sans"/>
                <a:ea typeface="Open Sans"/>
                <a:cs typeface="Open Sans"/>
                <a:sym typeface="Open Sans"/>
              </a:rPr>
              <a:t> esempio = true;</a:t>
            </a:r>
            <a:endParaRPr/>
          </a:p>
        </p:txBody>
      </p:sp>
      <p:sp>
        <p:nvSpPr>
          <p:cNvPr id="127" name="Google Shape;127;p13"/>
          <p:cNvSpPr txBox="1"/>
          <p:nvPr/>
        </p:nvSpPr>
        <p:spPr>
          <a:xfrm>
            <a:off x="976250" y="6407186"/>
            <a:ext cx="10360220" cy="3139315"/>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In ogni linguaggio esistono modalità di corretta interpretazione dei tipi di dato.</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In alcuni linguaggi è necessario che il tipo di dato sia espressamente indicato con una specifica keyword =&gt; in questo caso parliamo di tipizzazione forte.</a:t>
            </a:r>
            <a:endParaRPr b="0" i="0" sz="2400" u="none" cap="none" strike="noStrike">
              <a:solidFill>
                <a:srgbClr val="5E5E5E"/>
              </a:solidFill>
              <a:latin typeface="Calibri"/>
              <a:ea typeface="Calibri"/>
              <a:cs typeface="Calibri"/>
              <a:sym typeface="Calibri"/>
            </a:endParaRPr>
          </a:p>
        </p:txBody>
      </p:sp>
      <p:sp>
        <p:nvSpPr>
          <p:cNvPr id="128" name="Google Shape;128;p13"/>
          <p:cNvSpPr txBox="1"/>
          <p:nvPr/>
        </p:nvSpPr>
        <p:spPr>
          <a:xfrm>
            <a:off x="976250" y="9883980"/>
            <a:ext cx="10018047" cy="2154430"/>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La tipizzazione può essere </a:t>
            </a:r>
            <a:r>
              <a:rPr b="0" i="0" lang="en-US" sz="3200" u="none" cap="none" strike="noStrike">
                <a:solidFill>
                  <a:srgbClr val="FF2751"/>
                </a:solidFill>
                <a:latin typeface="Open Sans"/>
                <a:ea typeface="Open Sans"/>
                <a:cs typeface="Open Sans"/>
                <a:sym typeface="Open Sans"/>
              </a:rPr>
              <a:t>statica</a:t>
            </a:r>
            <a:r>
              <a:rPr b="0" i="0" lang="en-US" sz="3200" u="none" cap="none" strike="noStrike">
                <a:solidFill>
                  <a:srgbClr val="000000"/>
                </a:solidFill>
                <a:latin typeface="Open Sans"/>
                <a:ea typeface="Open Sans"/>
                <a:cs typeface="Open Sans"/>
                <a:sym typeface="Open Sans"/>
              </a:rPr>
              <a:t> o </a:t>
            </a:r>
            <a:r>
              <a:rPr b="0" i="0" lang="en-US" sz="3200" u="none" cap="none" strike="noStrike">
                <a:solidFill>
                  <a:srgbClr val="FF2751"/>
                </a:solidFill>
                <a:latin typeface="Open Sans"/>
                <a:ea typeface="Open Sans"/>
                <a:cs typeface="Open Sans"/>
                <a:sym typeface="Open Sans"/>
              </a:rPr>
              <a:t>dinamica</a:t>
            </a:r>
            <a:r>
              <a:rPr b="0" i="0" lang="en-US" sz="3200" u="none" cap="none" strike="noStrike">
                <a:solidFill>
                  <a:srgbClr val="3672A3"/>
                </a:solidFill>
                <a:latin typeface="Open Sans"/>
                <a:ea typeface="Open Sans"/>
                <a:cs typeface="Open Sans"/>
                <a:sym typeface="Open Sans"/>
              </a:rPr>
              <a:t>.</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3672A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Nella tipizzazione statica una variabile rimane  strettamente legata al tipo di valore assegnato</a:t>
            </a:r>
            <a:endParaRPr b="0" i="0" sz="2400" u="none" cap="none" strike="noStrike">
              <a:solidFill>
                <a:srgbClr val="5E5E5E"/>
              </a:solidFill>
              <a:latin typeface="Calibri"/>
              <a:ea typeface="Calibri"/>
              <a:cs typeface="Calibri"/>
              <a:sym typeface="Calibri"/>
            </a:endParaRPr>
          </a:p>
        </p:txBody>
      </p:sp>
      <p:sp>
        <p:nvSpPr>
          <p:cNvPr id="129" name="Google Shape;129;p13"/>
          <p:cNvSpPr txBox="1"/>
          <p:nvPr>
            <p:ph idx="12" type="sldNum"/>
          </p:nvPr>
        </p:nvSpPr>
        <p:spPr>
          <a:xfrm>
            <a:off x="23460264" y="12986237"/>
            <a:ext cx="458460" cy="441146"/>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Clr>
                <a:srgbClr val="000000"/>
              </a:buClr>
              <a:buSzPts val="2200"/>
              <a:buFont typeface="Poppins"/>
              <a:buNone/>
            </a:pPr>
            <a:fld id="{00000000-1234-1234-1234-123412341234}" type="slidenum">
              <a:rPr lang="en-US"/>
              <a:t>‹#›</a:t>
            </a:fld>
            <a:endParaRPr/>
          </a:p>
        </p:txBody>
      </p:sp>
      <p:sp>
        <p:nvSpPr>
          <p:cNvPr id="130" name="Google Shape;130;p13"/>
          <p:cNvSpPr/>
          <p:nvPr/>
        </p:nvSpPr>
        <p:spPr>
          <a:xfrm>
            <a:off x="5384800" y="1002170"/>
            <a:ext cx="18026865" cy="779701"/>
          </a:xfrm>
          <a:prstGeom prst="rect">
            <a:avLst/>
          </a:prstGeom>
          <a:noFill/>
          <a:ln>
            <a:noFill/>
          </a:ln>
        </p:spPr>
        <p:txBody>
          <a:bodyPr anchorCtr="0" anchor="ctr" bIns="50800" lIns="50800" spcFirstLastPara="1" rIns="50800" wrap="square" tIns="50800">
            <a:spAutoFit/>
          </a:bodyPr>
          <a:lstStyle/>
          <a:p>
            <a:pPr indent="0" lvl="3" marL="0" marR="0" rtl="0" algn="r">
              <a:lnSpc>
                <a:spcPct val="100000"/>
              </a:lnSpc>
              <a:spcBef>
                <a:spcPts val="0"/>
              </a:spcBef>
              <a:spcAft>
                <a:spcPts val="0"/>
              </a:spcAft>
              <a:buClr>
                <a:schemeClr val="lt1"/>
              </a:buClr>
              <a:buSzPts val="4400"/>
              <a:buFont typeface="Poppins"/>
              <a:buNone/>
            </a:pPr>
            <a:r>
              <a:rPr b="1" i="0" lang="en-US" sz="4400" u="none" cap="none" strike="noStrike">
                <a:solidFill>
                  <a:schemeClr val="lt1"/>
                </a:solidFill>
                <a:latin typeface="Poppins"/>
                <a:ea typeface="Poppins"/>
                <a:cs typeface="Poppins"/>
                <a:sym typeface="Poppins"/>
              </a:rPr>
              <a:t>Concetto di tipizzazione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nvSpPr>
        <p:spPr>
          <a:xfrm>
            <a:off x="961516" y="3363508"/>
            <a:ext cx="10652429" cy="1169545"/>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Nella tipizzazione dinamica una variabile nel corso del programma, può modificare il tipo di dato assegnato</a:t>
            </a:r>
            <a:endParaRPr b="0" i="0" sz="3200" u="none" cap="none" strike="noStrike">
              <a:solidFill>
                <a:srgbClr val="000000"/>
              </a:solidFill>
              <a:latin typeface="Open Sans"/>
              <a:ea typeface="Open Sans"/>
              <a:cs typeface="Open Sans"/>
              <a:sym typeface="Open Sans"/>
            </a:endParaRPr>
          </a:p>
        </p:txBody>
      </p:sp>
      <p:sp>
        <p:nvSpPr>
          <p:cNvPr id="136" name="Google Shape;136;p14"/>
          <p:cNvSpPr txBox="1"/>
          <p:nvPr/>
        </p:nvSpPr>
        <p:spPr>
          <a:xfrm>
            <a:off x="13307239" y="3363508"/>
            <a:ext cx="10018049" cy="1661987"/>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Nell’associare i valori di variabili diversamente tipizzate, JavaScript non segnala errori ma esegue una concatenazione:</a:t>
            </a:r>
            <a:endParaRPr b="0" i="0" sz="2400" u="none" cap="none" strike="noStrike">
              <a:solidFill>
                <a:srgbClr val="5E5E5E"/>
              </a:solidFill>
              <a:latin typeface="Calibri"/>
              <a:ea typeface="Calibri"/>
              <a:cs typeface="Calibri"/>
              <a:sym typeface="Calibri"/>
            </a:endParaRPr>
          </a:p>
        </p:txBody>
      </p:sp>
      <p:sp>
        <p:nvSpPr>
          <p:cNvPr id="137" name="Google Shape;137;p14"/>
          <p:cNvSpPr txBox="1"/>
          <p:nvPr/>
        </p:nvSpPr>
        <p:spPr>
          <a:xfrm>
            <a:off x="961516" y="4963355"/>
            <a:ext cx="10335218" cy="3631757"/>
          </a:xfrm>
          <a:prstGeom prst="rect">
            <a:avLst/>
          </a:prstGeom>
          <a:solidFill>
            <a:srgbClr val="F2F2F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var numero = 20;</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console.log(numero); =&gt; 20</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numero = 34;</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numero = “parola”;</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console.log(numero); =&gt; parola</a:t>
            </a:r>
            <a:endParaRPr/>
          </a:p>
        </p:txBody>
      </p:sp>
      <p:sp>
        <p:nvSpPr>
          <p:cNvPr id="138" name="Google Shape;138;p14"/>
          <p:cNvSpPr txBox="1"/>
          <p:nvPr>
            <p:ph idx="12" type="sldNum"/>
          </p:nvPr>
        </p:nvSpPr>
        <p:spPr>
          <a:xfrm>
            <a:off x="23460264" y="12986237"/>
            <a:ext cx="458460" cy="441146"/>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Clr>
                <a:srgbClr val="000000"/>
              </a:buClr>
              <a:buSzPts val="2200"/>
              <a:buFont typeface="Poppins"/>
              <a:buNone/>
            </a:pPr>
            <a:fld id="{00000000-1234-1234-1234-123412341234}" type="slidenum">
              <a:rPr lang="en-US"/>
              <a:t>‹#›</a:t>
            </a:fld>
            <a:endParaRPr/>
          </a:p>
        </p:txBody>
      </p:sp>
      <p:sp>
        <p:nvSpPr>
          <p:cNvPr id="139" name="Google Shape;139;p14"/>
          <p:cNvSpPr txBox="1"/>
          <p:nvPr/>
        </p:nvSpPr>
        <p:spPr>
          <a:xfrm>
            <a:off x="944584" y="9052432"/>
            <a:ext cx="10018049" cy="2646872"/>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JavaScript non è un linguaggio a tipizzazione forte, infatti, per la corretta interpretazione del codice, non abbiamo bisogno di specificare il tipo di dato.</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Inoltre ammette la tipizzazione dinamica.</a:t>
            </a:r>
            <a:endParaRPr/>
          </a:p>
        </p:txBody>
      </p:sp>
      <p:sp>
        <p:nvSpPr>
          <p:cNvPr id="140" name="Google Shape;140;p14"/>
          <p:cNvSpPr txBox="1"/>
          <p:nvPr/>
        </p:nvSpPr>
        <p:spPr>
          <a:xfrm>
            <a:off x="13393616" y="5355465"/>
            <a:ext cx="10018049" cy="3631757"/>
          </a:xfrm>
          <a:prstGeom prst="rect">
            <a:avLst/>
          </a:prstGeom>
          <a:solidFill>
            <a:srgbClr val="F2F2F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var numero =  13;</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var numero1 = 7;</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var anno = “5”;</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console.log(numero + anno); =&gt; 135</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console.log(numero + numero1);</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console.log(anno + numero + numero1); =&gt; 5137</a:t>
            </a:r>
            <a:endParaRPr/>
          </a:p>
        </p:txBody>
      </p:sp>
      <p:sp>
        <p:nvSpPr>
          <p:cNvPr id="141" name="Google Shape;141;p14"/>
          <p:cNvSpPr/>
          <p:nvPr/>
        </p:nvSpPr>
        <p:spPr>
          <a:xfrm>
            <a:off x="5384800" y="1002170"/>
            <a:ext cx="18026865" cy="779701"/>
          </a:xfrm>
          <a:prstGeom prst="rect">
            <a:avLst/>
          </a:prstGeom>
          <a:noFill/>
          <a:ln>
            <a:noFill/>
          </a:ln>
        </p:spPr>
        <p:txBody>
          <a:bodyPr anchorCtr="0" anchor="ctr" bIns="50800" lIns="50800" spcFirstLastPara="1" rIns="50800" wrap="square" tIns="50800">
            <a:spAutoFit/>
          </a:bodyPr>
          <a:lstStyle/>
          <a:p>
            <a:pPr indent="0" lvl="3" marL="0" marR="0" rtl="0" algn="r">
              <a:lnSpc>
                <a:spcPct val="100000"/>
              </a:lnSpc>
              <a:spcBef>
                <a:spcPts val="0"/>
              </a:spcBef>
              <a:spcAft>
                <a:spcPts val="0"/>
              </a:spcAft>
              <a:buClr>
                <a:schemeClr val="lt1"/>
              </a:buClr>
              <a:buSzPts val="4400"/>
              <a:buFont typeface="Poppins"/>
              <a:buNone/>
            </a:pPr>
            <a:r>
              <a:rPr b="1" i="0" lang="en-US" sz="4400" u="none" cap="none" strike="noStrike">
                <a:solidFill>
                  <a:schemeClr val="lt1"/>
                </a:solidFill>
                <a:latin typeface="Poppins"/>
                <a:ea typeface="Poppins"/>
                <a:cs typeface="Poppins"/>
                <a:sym typeface="Poppins"/>
              </a:rPr>
              <a:t>Tipizzazione dinamica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nvSpPr>
        <p:spPr>
          <a:xfrm>
            <a:off x="976249" y="3564794"/>
            <a:ext cx="10361616" cy="7078855"/>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Dato </a:t>
            </a:r>
            <a:r>
              <a:rPr b="0" i="0" lang="en-US" sz="3200" u="none" cap="none" strike="noStrike">
                <a:solidFill>
                  <a:srgbClr val="FF2751"/>
                </a:solidFill>
                <a:latin typeface="Open Sans"/>
                <a:ea typeface="Open Sans"/>
                <a:cs typeface="Open Sans"/>
                <a:sym typeface="Open Sans"/>
              </a:rPr>
              <a:t>Stringa</a:t>
            </a:r>
            <a:r>
              <a:rPr b="0" i="0" lang="en-US" sz="3200" u="none" cap="none" strike="noStrike">
                <a:solidFill>
                  <a:srgbClr val="000000"/>
                </a:solidFill>
                <a:latin typeface="Open Sans"/>
                <a:ea typeface="Open Sans"/>
                <a:cs typeface="Open Sans"/>
                <a:sym typeface="Open Sans"/>
              </a:rPr>
              <a:t> in Javascript indica sia il singolo carattere che la sequenza finita di caratteri. Le stringhe possono essere manipolate tramite metodi predefiniti che impareremo a conoscere e usare.</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Dato </a:t>
            </a:r>
            <a:r>
              <a:rPr b="0" i="0" lang="en-US" sz="3200" u="none" cap="none" strike="noStrike">
                <a:solidFill>
                  <a:srgbClr val="FF2751"/>
                </a:solidFill>
                <a:latin typeface="Open Sans"/>
                <a:ea typeface="Open Sans"/>
                <a:cs typeface="Open Sans"/>
                <a:sym typeface="Open Sans"/>
              </a:rPr>
              <a:t>Numerico</a:t>
            </a:r>
            <a:r>
              <a:rPr b="0" i="0" lang="en-US" sz="3200" u="none" cap="none" strike="noStrike">
                <a:solidFill>
                  <a:srgbClr val="000000"/>
                </a:solidFill>
                <a:latin typeface="Open Sans"/>
                <a:ea typeface="Open Sans"/>
                <a:cs typeface="Open Sans"/>
                <a:sym typeface="Open Sans"/>
              </a:rPr>
              <a:t> in Javascript viene indicato senza distinzione fra intero e decimale. Il decimale si esprime con il punto.</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var numero = 21.23;</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Dato </a:t>
            </a:r>
            <a:r>
              <a:rPr b="0" i="0" lang="en-US" sz="3200" u="none" cap="none" strike="noStrike">
                <a:solidFill>
                  <a:srgbClr val="FF2751"/>
                </a:solidFill>
                <a:latin typeface="Open Sans"/>
                <a:ea typeface="Open Sans"/>
                <a:cs typeface="Open Sans"/>
                <a:sym typeface="Open Sans"/>
              </a:rPr>
              <a:t>Booleano</a:t>
            </a:r>
            <a:r>
              <a:rPr b="0" i="0" lang="en-US" sz="3200" u="none" cap="none" strike="noStrike">
                <a:solidFill>
                  <a:srgbClr val="000000"/>
                </a:solidFill>
                <a:latin typeface="Open Sans"/>
                <a:ea typeface="Open Sans"/>
                <a:cs typeface="Open Sans"/>
                <a:sym typeface="Open Sans"/>
              </a:rPr>
              <a:t> ammette due soli valore: true e false. Questo tipo di dato è tipico dei controlli condizionali, come poi vedremo.</a:t>
            </a:r>
            <a:endParaRPr b="0" i="0" sz="2400" u="none" cap="none" strike="noStrike">
              <a:solidFill>
                <a:srgbClr val="5E5E5E"/>
              </a:solidFill>
              <a:latin typeface="Calibri"/>
              <a:ea typeface="Calibri"/>
              <a:cs typeface="Calibri"/>
              <a:sym typeface="Calibri"/>
            </a:endParaRPr>
          </a:p>
        </p:txBody>
      </p:sp>
      <p:sp>
        <p:nvSpPr>
          <p:cNvPr id="147" name="Google Shape;147;p15"/>
          <p:cNvSpPr txBox="1"/>
          <p:nvPr/>
        </p:nvSpPr>
        <p:spPr>
          <a:xfrm>
            <a:off x="12525570" y="3564794"/>
            <a:ext cx="10360220" cy="6586412"/>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Caratteri escape e di nuova linea</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Uso di apici interni alla stringa:</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var stringa = “Mario ha detto: ‘Ciao’!”;</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Gestione dell’apostrofo:</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var stringa = “l’ apice doppio”; =&gt; sintassi corretta</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var stringa = ‘l’ apice doppio’; =&gt; sintassi non corretta</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stringa = ‘l</a:t>
            </a:r>
            <a:r>
              <a:rPr b="0" i="0" lang="en-US" sz="3200" u="none" cap="none" strike="noStrike">
                <a:solidFill>
                  <a:srgbClr val="FF2751"/>
                </a:solidFill>
                <a:latin typeface="Open Sans"/>
                <a:ea typeface="Open Sans"/>
                <a:cs typeface="Open Sans"/>
                <a:sym typeface="Open Sans"/>
              </a:rPr>
              <a:t>\</a:t>
            </a:r>
            <a:r>
              <a:rPr b="0" i="0" lang="en-US" sz="3200" u="none" cap="none" strike="noStrike">
                <a:solidFill>
                  <a:srgbClr val="000000"/>
                </a:solidFill>
                <a:latin typeface="Open Sans"/>
                <a:ea typeface="Open Sans"/>
                <a:cs typeface="Open Sans"/>
                <a:sym typeface="Open Sans"/>
              </a:rPr>
              <a:t>'apice doppio’; =&gt; sintassi non corretta con carattere escape</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Il carattere escape \ può essere usato anche per creare una nuova riga.</a:t>
            </a:r>
            <a:endParaRPr/>
          </a:p>
        </p:txBody>
      </p:sp>
      <p:sp>
        <p:nvSpPr>
          <p:cNvPr id="148" name="Google Shape;148;p15"/>
          <p:cNvSpPr txBox="1"/>
          <p:nvPr>
            <p:ph idx="12" type="sldNum"/>
          </p:nvPr>
        </p:nvSpPr>
        <p:spPr>
          <a:xfrm>
            <a:off x="23460264" y="12986237"/>
            <a:ext cx="458460" cy="441146"/>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Clr>
                <a:srgbClr val="000000"/>
              </a:buClr>
              <a:buSzPts val="2200"/>
              <a:buFont typeface="Poppins"/>
              <a:buNone/>
            </a:pPr>
            <a:fld id="{00000000-1234-1234-1234-123412341234}" type="slidenum">
              <a:rPr lang="en-US"/>
              <a:t>‹#›</a:t>
            </a:fld>
            <a:endParaRPr/>
          </a:p>
        </p:txBody>
      </p:sp>
      <p:sp>
        <p:nvSpPr>
          <p:cNvPr id="149" name="Google Shape;149;p15"/>
          <p:cNvSpPr/>
          <p:nvPr/>
        </p:nvSpPr>
        <p:spPr>
          <a:xfrm>
            <a:off x="5384800" y="1002170"/>
            <a:ext cx="18026865" cy="779701"/>
          </a:xfrm>
          <a:prstGeom prst="rect">
            <a:avLst/>
          </a:prstGeom>
          <a:noFill/>
          <a:ln>
            <a:noFill/>
          </a:ln>
        </p:spPr>
        <p:txBody>
          <a:bodyPr anchorCtr="0" anchor="ctr" bIns="50800" lIns="50800" spcFirstLastPara="1" rIns="50800" wrap="square" tIns="50800">
            <a:spAutoFit/>
          </a:bodyPr>
          <a:lstStyle/>
          <a:p>
            <a:pPr indent="0" lvl="3" marL="0" marR="0" rtl="0" algn="r">
              <a:lnSpc>
                <a:spcPct val="100000"/>
              </a:lnSpc>
              <a:spcBef>
                <a:spcPts val="0"/>
              </a:spcBef>
              <a:spcAft>
                <a:spcPts val="0"/>
              </a:spcAft>
              <a:buClr>
                <a:schemeClr val="lt1"/>
              </a:buClr>
              <a:buSzPts val="4400"/>
              <a:buFont typeface="Poppins"/>
              <a:buNone/>
            </a:pPr>
            <a:r>
              <a:rPr b="1" i="0" lang="en-US" sz="4400" u="none" cap="none" strike="noStrike">
                <a:solidFill>
                  <a:schemeClr val="lt1"/>
                </a:solidFill>
                <a:latin typeface="Poppins"/>
                <a:ea typeface="Poppins"/>
                <a:cs typeface="Poppins"/>
                <a:sym typeface="Poppins"/>
              </a:rPr>
              <a:t>Stringhe, numeri, booleani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nvSpPr>
        <p:spPr>
          <a:xfrm>
            <a:off x="891583" y="3901574"/>
            <a:ext cx="10361616" cy="5109085"/>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FF2751"/>
              </a:buClr>
              <a:buSzPts val="3200"/>
              <a:buFont typeface="Open Sans"/>
              <a:buNone/>
            </a:pPr>
            <a:r>
              <a:rPr b="0" i="0" lang="en-US" sz="3200" u="none" cap="none" strike="noStrike">
                <a:solidFill>
                  <a:srgbClr val="FF2751"/>
                </a:solidFill>
                <a:latin typeface="Open Sans"/>
                <a:ea typeface="Open Sans"/>
                <a:cs typeface="Open Sans"/>
                <a:sym typeface="Open Sans"/>
              </a:rPr>
              <a:t>Null</a:t>
            </a:r>
            <a:r>
              <a:rPr b="0" i="0" lang="en-US" sz="3200" u="none" cap="none" strike="noStrike">
                <a:solidFill>
                  <a:srgbClr val="000000"/>
                </a:solidFill>
                <a:latin typeface="Open Sans"/>
                <a:ea typeface="Open Sans"/>
                <a:cs typeface="Open Sans"/>
                <a:sym typeface="Open Sans"/>
              </a:rPr>
              <a:t> è una  keyword utilizza che segnala l’assenza intenzionale di un oggetto. </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E’ diverso dal valore numerico 0 in quanto indica una mancanza di identificazione. </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Nella logica booleana (vero/falso) indica una condizione false</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var nome = null;</a:t>
            </a:r>
            <a:endParaRPr/>
          </a:p>
        </p:txBody>
      </p:sp>
      <p:sp>
        <p:nvSpPr>
          <p:cNvPr id="155" name="Google Shape;155;p16"/>
          <p:cNvSpPr txBox="1"/>
          <p:nvPr/>
        </p:nvSpPr>
        <p:spPr>
          <a:xfrm>
            <a:off x="12927603" y="3938762"/>
            <a:ext cx="10360220" cy="3631757"/>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Indefined è una proprietà che indica che una variabile non ha un valore assegnato oppure non è affatto definita.</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Per esempio, usare una variabile non precedentemente definita all’interno di una funzione, genera un avviso di indefined.</a:t>
            </a:r>
            <a:endParaRPr b="0" i="0" sz="2400" u="none" cap="none" strike="noStrike">
              <a:solidFill>
                <a:srgbClr val="5E5E5E"/>
              </a:solidFill>
              <a:latin typeface="Calibri"/>
              <a:ea typeface="Calibri"/>
              <a:cs typeface="Calibri"/>
              <a:sym typeface="Calibri"/>
            </a:endParaRPr>
          </a:p>
        </p:txBody>
      </p:sp>
      <p:sp>
        <p:nvSpPr>
          <p:cNvPr id="156" name="Google Shape;156;p16"/>
          <p:cNvSpPr txBox="1"/>
          <p:nvPr>
            <p:ph idx="12" type="sldNum"/>
          </p:nvPr>
        </p:nvSpPr>
        <p:spPr>
          <a:xfrm>
            <a:off x="23460264" y="12986237"/>
            <a:ext cx="458460" cy="441146"/>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Clr>
                <a:srgbClr val="000000"/>
              </a:buClr>
              <a:buSzPts val="2200"/>
              <a:buFont typeface="Poppins"/>
              <a:buNone/>
            </a:pPr>
            <a:fld id="{00000000-1234-1234-1234-123412341234}" type="slidenum">
              <a:rPr lang="en-US"/>
              <a:t>‹#›</a:t>
            </a:fld>
            <a:endParaRPr/>
          </a:p>
        </p:txBody>
      </p:sp>
      <p:sp>
        <p:nvSpPr>
          <p:cNvPr id="157" name="Google Shape;157;p16"/>
          <p:cNvSpPr/>
          <p:nvPr/>
        </p:nvSpPr>
        <p:spPr>
          <a:xfrm>
            <a:off x="5384800" y="1002170"/>
            <a:ext cx="18026865" cy="779701"/>
          </a:xfrm>
          <a:prstGeom prst="rect">
            <a:avLst/>
          </a:prstGeom>
          <a:noFill/>
          <a:ln>
            <a:noFill/>
          </a:ln>
        </p:spPr>
        <p:txBody>
          <a:bodyPr anchorCtr="0" anchor="ctr" bIns="50800" lIns="50800" spcFirstLastPara="1" rIns="50800" wrap="square" tIns="50800">
            <a:spAutoFit/>
          </a:bodyPr>
          <a:lstStyle/>
          <a:p>
            <a:pPr indent="0" lvl="3" marL="0" marR="0" rtl="0" algn="r">
              <a:lnSpc>
                <a:spcPct val="100000"/>
              </a:lnSpc>
              <a:spcBef>
                <a:spcPts val="0"/>
              </a:spcBef>
              <a:spcAft>
                <a:spcPts val="0"/>
              </a:spcAft>
              <a:buClr>
                <a:schemeClr val="lt1"/>
              </a:buClr>
              <a:buSzPts val="4400"/>
              <a:buFont typeface="Poppins"/>
              <a:buNone/>
            </a:pPr>
            <a:r>
              <a:rPr b="1" i="0" lang="en-US" sz="4400" u="none" cap="none" strike="noStrike">
                <a:solidFill>
                  <a:schemeClr val="lt1"/>
                </a:solidFill>
                <a:latin typeface="Poppins"/>
                <a:ea typeface="Poppins"/>
                <a:cs typeface="Poppins"/>
                <a:sym typeface="Poppins"/>
              </a:rPr>
              <a:t>Nulled e indefined</a:t>
            </a:r>
            <a:endParaRPr b="1" i="0" sz="4400" u="none" cap="none" strike="noStrike">
              <a:solidFill>
                <a:schemeClr val="lt1"/>
              </a:solidFill>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nvSpPr>
        <p:spPr>
          <a:xfrm>
            <a:off x="17832533" y="960000"/>
            <a:ext cx="5591200" cy="5728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5E5E5E"/>
              </a:buClr>
              <a:buSzPts val="800"/>
              <a:buFont typeface="Calibri"/>
              <a:buNone/>
            </a:pPr>
            <a:r>
              <a:t/>
            </a:r>
            <a:endParaRPr b="0" i="0" sz="2133" u="none" cap="none" strike="noStrike">
              <a:solidFill>
                <a:srgbClr val="EF0055"/>
              </a:solidFill>
              <a:latin typeface="Open Sans"/>
              <a:ea typeface="Open Sans"/>
              <a:cs typeface="Open Sans"/>
              <a:sym typeface="Open Sans"/>
            </a:endParaRPr>
          </a:p>
        </p:txBody>
      </p:sp>
      <p:sp>
        <p:nvSpPr>
          <p:cNvPr id="163" name="Google Shape;163;p17"/>
          <p:cNvSpPr txBox="1"/>
          <p:nvPr/>
        </p:nvSpPr>
        <p:spPr>
          <a:xfrm>
            <a:off x="3285733" y="6216404"/>
            <a:ext cx="17812533" cy="1276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400"/>
              <a:buFont typeface="Poppins"/>
              <a:buNone/>
            </a:pPr>
            <a:r>
              <a:rPr b="1" i="0" lang="en-US" sz="6600" u="none" cap="none" strike="noStrike">
                <a:solidFill>
                  <a:srgbClr val="FFFFFF"/>
                </a:solidFill>
                <a:latin typeface="Poppins"/>
                <a:ea typeface="Poppins"/>
                <a:cs typeface="Poppins"/>
                <a:sym typeface="Poppins"/>
              </a:rPr>
              <a:t>Operatori di assegnazione e logici</a:t>
            </a:r>
            <a:endParaRPr/>
          </a:p>
        </p:txBody>
      </p:sp>
      <p:pic>
        <p:nvPicPr>
          <p:cNvPr id="164" name="Google Shape;164;p17"/>
          <p:cNvPicPr preferRelativeResize="0"/>
          <p:nvPr/>
        </p:nvPicPr>
        <p:blipFill rotWithShape="1">
          <a:blip r:embed="rId3">
            <a:alphaModFix/>
          </a:blip>
          <a:srcRect b="0" l="0" r="0" t="0"/>
          <a:stretch/>
        </p:blipFill>
        <p:spPr>
          <a:xfrm>
            <a:off x="3285733" y="5958004"/>
            <a:ext cx="1077585" cy="896400"/>
          </a:xfrm>
          <a:prstGeom prst="rect">
            <a:avLst/>
          </a:prstGeom>
          <a:noFill/>
          <a:ln>
            <a:noFill/>
          </a:ln>
        </p:spPr>
      </p:pic>
      <p:pic>
        <p:nvPicPr>
          <p:cNvPr id="165" name="Google Shape;165;p17"/>
          <p:cNvPicPr preferRelativeResize="0"/>
          <p:nvPr/>
        </p:nvPicPr>
        <p:blipFill rotWithShape="1">
          <a:blip r:embed="rId3">
            <a:alphaModFix/>
          </a:blip>
          <a:srcRect b="0" l="0" r="0" t="0"/>
          <a:stretch/>
        </p:blipFill>
        <p:spPr>
          <a:xfrm rot="10800000">
            <a:off x="20016351" y="6854404"/>
            <a:ext cx="1081915" cy="900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nvSpPr>
        <p:spPr>
          <a:xfrm>
            <a:off x="924494" y="3781579"/>
            <a:ext cx="10361616" cy="5109085"/>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Gli </a:t>
            </a:r>
            <a:r>
              <a:rPr b="0" i="0" lang="en-US" sz="3200" u="none" cap="none" strike="noStrike">
                <a:solidFill>
                  <a:srgbClr val="FF2751"/>
                </a:solidFill>
                <a:latin typeface="Open Sans"/>
                <a:ea typeface="Open Sans"/>
                <a:cs typeface="Open Sans"/>
                <a:sym typeface="Open Sans"/>
              </a:rPr>
              <a:t>operatori</a:t>
            </a:r>
            <a:r>
              <a:rPr b="0" i="0" lang="en-US" sz="3200" u="none" cap="none" strike="noStrike">
                <a:solidFill>
                  <a:srgbClr val="000000"/>
                </a:solidFill>
                <a:latin typeface="Open Sans"/>
                <a:ea typeface="Open Sans"/>
                <a:cs typeface="Open Sans"/>
                <a:sym typeface="Open Sans"/>
              </a:rPr>
              <a:t> i programmazione rappresentano uno dei maggiori ausili nello sviluppo.</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Determinano quale regola applicare relativamente ad una condizione in una porzione di codice.</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Esempio: assegnare il simbolo + agli elementi di una variabile indica che vogliamo attribuire o una regola di concatenazione o una regola matematica di somma.</a:t>
            </a:r>
            <a:endParaRPr/>
          </a:p>
        </p:txBody>
      </p:sp>
      <p:sp>
        <p:nvSpPr>
          <p:cNvPr id="171" name="Google Shape;171;p18"/>
          <p:cNvSpPr txBox="1"/>
          <p:nvPr/>
        </p:nvSpPr>
        <p:spPr>
          <a:xfrm>
            <a:off x="14456353" y="3781579"/>
            <a:ext cx="7389597" cy="3139315"/>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Tipi di operatori:</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457200" lvl="0" marL="45720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Open Sans"/>
                <a:ea typeface="Open Sans"/>
                <a:cs typeface="Open Sans"/>
                <a:sym typeface="Open Sans"/>
              </a:rPr>
              <a:t>Assegnazione</a:t>
            </a:r>
            <a:endParaRPr b="0" i="0" sz="2400" u="none" cap="none" strike="noStrike">
              <a:solidFill>
                <a:srgbClr val="5E5E5E"/>
              </a:solidFill>
              <a:latin typeface="Calibri"/>
              <a:ea typeface="Calibri"/>
              <a:cs typeface="Calibri"/>
              <a:sym typeface="Calibri"/>
            </a:endParaRPr>
          </a:p>
          <a:p>
            <a:pPr indent="-457200" lvl="0" marL="45720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Open Sans"/>
                <a:ea typeface="Open Sans"/>
                <a:cs typeface="Open Sans"/>
                <a:sym typeface="Open Sans"/>
              </a:rPr>
              <a:t>Aritmetici</a:t>
            </a:r>
            <a:endParaRPr b="0" i="0" sz="2400" u="none" cap="none" strike="noStrike">
              <a:solidFill>
                <a:srgbClr val="5E5E5E"/>
              </a:solidFill>
              <a:latin typeface="Calibri"/>
              <a:ea typeface="Calibri"/>
              <a:cs typeface="Calibri"/>
              <a:sym typeface="Calibri"/>
            </a:endParaRPr>
          </a:p>
          <a:p>
            <a:pPr indent="-457200" lvl="0" marL="45720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Open Sans"/>
                <a:ea typeface="Open Sans"/>
                <a:cs typeface="Open Sans"/>
                <a:sym typeface="Open Sans"/>
              </a:rPr>
              <a:t>Comparazione</a:t>
            </a:r>
            <a:endParaRPr b="0" i="0" sz="2400" u="none" cap="none" strike="noStrike">
              <a:solidFill>
                <a:srgbClr val="5E5E5E"/>
              </a:solidFill>
              <a:latin typeface="Calibri"/>
              <a:ea typeface="Calibri"/>
              <a:cs typeface="Calibri"/>
              <a:sym typeface="Calibri"/>
            </a:endParaRPr>
          </a:p>
          <a:p>
            <a:pPr indent="-457200" lvl="0" marL="45720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Open Sans"/>
                <a:ea typeface="Open Sans"/>
                <a:cs typeface="Open Sans"/>
                <a:sym typeface="Open Sans"/>
              </a:rPr>
              <a:t>Logici</a:t>
            </a:r>
            <a:endParaRPr b="0" i="0" sz="2400" u="none" cap="none" strike="noStrike">
              <a:solidFill>
                <a:srgbClr val="5E5E5E"/>
              </a:solidFill>
              <a:latin typeface="Calibri"/>
              <a:ea typeface="Calibri"/>
              <a:cs typeface="Calibri"/>
              <a:sym typeface="Calibri"/>
            </a:endParaRPr>
          </a:p>
        </p:txBody>
      </p:sp>
      <p:sp>
        <p:nvSpPr>
          <p:cNvPr id="172" name="Google Shape;172;p18"/>
          <p:cNvSpPr txBox="1"/>
          <p:nvPr>
            <p:ph idx="12" type="sldNum"/>
          </p:nvPr>
        </p:nvSpPr>
        <p:spPr>
          <a:xfrm>
            <a:off x="23460264" y="12986237"/>
            <a:ext cx="458460" cy="441146"/>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Clr>
                <a:srgbClr val="000000"/>
              </a:buClr>
              <a:buSzPts val="2200"/>
              <a:buFont typeface="Poppins"/>
              <a:buNone/>
            </a:pPr>
            <a:fld id="{00000000-1234-1234-1234-123412341234}" type="slidenum">
              <a:rPr lang="en-US"/>
              <a:t>‹#›</a:t>
            </a:fld>
            <a:endParaRPr/>
          </a:p>
        </p:txBody>
      </p:sp>
      <p:sp>
        <p:nvSpPr>
          <p:cNvPr id="173" name="Google Shape;173;p18"/>
          <p:cNvSpPr/>
          <p:nvPr/>
        </p:nvSpPr>
        <p:spPr>
          <a:xfrm>
            <a:off x="5384800" y="1002170"/>
            <a:ext cx="18026865" cy="779701"/>
          </a:xfrm>
          <a:prstGeom prst="rect">
            <a:avLst/>
          </a:prstGeom>
          <a:noFill/>
          <a:ln>
            <a:noFill/>
          </a:ln>
        </p:spPr>
        <p:txBody>
          <a:bodyPr anchorCtr="0" anchor="ctr" bIns="50800" lIns="50800" spcFirstLastPara="1" rIns="50800" wrap="square" tIns="50800">
            <a:spAutoFit/>
          </a:bodyPr>
          <a:lstStyle/>
          <a:p>
            <a:pPr indent="0" lvl="3" marL="0" marR="0" rtl="0" algn="r">
              <a:lnSpc>
                <a:spcPct val="100000"/>
              </a:lnSpc>
              <a:spcBef>
                <a:spcPts val="0"/>
              </a:spcBef>
              <a:spcAft>
                <a:spcPts val="0"/>
              </a:spcAft>
              <a:buClr>
                <a:schemeClr val="lt1"/>
              </a:buClr>
              <a:buSzPts val="4400"/>
              <a:buFont typeface="Poppins"/>
              <a:buNone/>
            </a:pPr>
            <a:r>
              <a:rPr b="1" i="0" lang="en-US" sz="4400" u="none" cap="none" strike="noStrike">
                <a:solidFill>
                  <a:schemeClr val="lt1"/>
                </a:solidFill>
                <a:latin typeface="Poppins"/>
                <a:ea typeface="Poppins"/>
                <a:cs typeface="Poppins"/>
                <a:sym typeface="Poppins"/>
              </a:rPr>
              <a:t>Gli operatori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graphicFrame>
        <p:nvGraphicFramePr>
          <p:cNvPr id="178" name="Google Shape;178;p19"/>
          <p:cNvGraphicFramePr/>
          <p:nvPr/>
        </p:nvGraphicFramePr>
        <p:xfrm>
          <a:off x="976249" y="3679714"/>
          <a:ext cx="3000000" cy="3000000"/>
        </p:xfrm>
        <a:graphic>
          <a:graphicData uri="http://schemas.openxmlformats.org/drawingml/2006/table">
            <a:tbl>
              <a:tblPr>
                <a:noFill/>
                <a:tableStyleId>{696AD72B-141D-434C-90FC-AF8C11D9A4E2}</a:tableStyleId>
              </a:tblPr>
              <a:tblGrid>
                <a:gridCol w="2376550"/>
                <a:gridCol w="7636925"/>
                <a:gridCol w="6959600"/>
              </a:tblGrid>
              <a:tr h="1318675">
                <a:tc>
                  <a:txBody>
                    <a:bodyPr/>
                    <a:lstStyle/>
                    <a:p>
                      <a:pPr indent="0" lvl="0" marL="0" marR="0" rtl="0" algn="l">
                        <a:spcBef>
                          <a:spcPts val="0"/>
                        </a:spcBef>
                        <a:spcAft>
                          <a:spcPts val="0"/>
                        </a:spcAft>
                        <a:buNone/>
                      </a:pPr>
                      <a:r>
                        <a:rPr b="1" i="0" lang="en-US" sz="2700" u="none" cap="none" strike="noStrike">
                          <a:latin typeface="Poppins SemiBold"/>
                          <a:ea typeface="Poppins SemiBold"/>
                          <a:cs typeface="Poppins SemiBold"/>
                          <a:sym typeface="Poppins SemiBold"/>
                        </a:rPr>
                        <a:t>OPERATORE</a:t>
                      </a:r>
                      <a:endParaRPr/>
                    </a:p>
                  </a:txBody>
                  <a:tcPr marT="50800" marB="50800" marR="50800" marL="50800" anchor="ctr"/>
                </a:tc>
                <a:tc>
                  <a:txBody>
                    <a:bodyPr/>
                    <a:lstStyle/>
                    <a:p>
                      <a:pPr indent="0" lvl="0" marL="0" marR="0" rtl="0" algn="l">
                        <a:spcBef>
                          <a:spcPts val="0"/>
                        </a:spcBef>
                        <a:spcAft>
                          <a:spcPts val="0"/>
                        </a:spcAft>
                        <a:buNone/>
                      </a:pPr>
                      <a:r>
                        <a:rPr b="1" i="0" lang="en-US" sz="2800" u="none" cap="none" strike="noStrike">
                          <a:latin typeface="Poppins SemiBold"/>
                          <a:ea typeface="Poppins SemiBold"/>
                          <a:cs typeface="Poppins SemiBold"/>
                          <a:sym typeface="Poppins SemiBold"/>
                        </a:rPr>
                        <a:t>ESEMPIO</a:t>
                      </a:r>
                      <a:endParaRPr/>
                    </a:p>
                  </a:txBody>
                  <a:tcPr marT="50800" marB="50800" marR="50800" marL="50800" anchor="ctr"/>
                </a:tc>
                <a:tc>
                  <a:txBody>
                    <a:bodyPr/>
                    <a:lstStyle/>
                    <a:p>
                      <a:pPr indent="0" lvl="0" marL="0" marR="0" rtl="0" algn="l">
                        <a:spcBef>
                          <a:spcPts val="0"/>
                        </a:spcBef>
                        <a:spcAft>
                          <a:spcPts val="0"/>
                        </a:spcAft>
                        <a:buNone/>
                      </a:pPr>
                      <a:r>
                        <a:rPr b="1" i="0" lang="en-US" sz="2800" u="none" cap="none" strike="noStrike">
                          <a:latin typeface="Poppins SemiBold"/>
                          <a:ea typeface="Poppins SemiBold"/>
                          <a:cs typeface="Poppins SemiBold"/>
                          <a:sym typeface="Poppins SemiBold"/>
                        </a:rPr>
                        <a:t>E’ UGUALE A</a:t>
                      </a:r>
                      <a:endParaRPr/>
                    </a:p>
                  </a:txBody>
                  <a:tcPr marT="50800" marB="50800" marR="50800" marL="50800" anchor="ctr"/>
                </a:tc>
              </a:tr>
              <a:tr h="1318675">
                <a:tc>
                  <a:txBody>
                    <a:bodyPr/>
                    <a:lstStyle/>
                    <a:p>
                      <a:pPr indent="0" lvl="0" marL="0" marR="0" rtl="0" algn="l">
                        <a:spcBef>
                          <a:spcPts val="0"/>
                        </a:spcBef>
                        <a:spcAft>
                          <a:spcPts val="0"/>
                        </a:spcAft>
                        <a:buNone/>
                      </a:pPr>
                      <a:r>
                        <a:rPr b="1" i="0" lang="en-US" sz="2700" u="none" cap="none" strike="noStrike">
                          <a:latin typeface="Poppins SemiBold"/>
                          <a:ea typeface="Poppins SemiBold"/>
                          <a:cs typeface="Poppins SemiBold"/>
                          <a:sym typeface="Poppins SemiBold"/>
                        </a:rPr>
                        <a:t>=</a:t>
                      </a:r>
                      <a:endParaRPr/>
                    </a:p>
                  </a:txBody>
                  <a:tcPr marT="50800" marB="50800" marR="50800" marL="50800" anchor="ctr"/>
                </a:tc>
                <a:tc>
                  <a:txBody>
                    <a:bodyPr/>
                    <a:lstStyle/>
                    <a:p>
                      <a:pPr indent="0" lvl="0" marL="0" marR="0" rtl="0" algn="l">
                        <a:spcBef>
                          <a:spcPts val="0"/>
                        </a:spcBef>
                        <a:spcAft>
                          <a:spcPts val="0"/>
                        </a:spcAft>
                        <a:buNone/>
                      </a:pPr>
                      <a:r>
                        <a:rPr lang="en-US" sz="3200" u="none" cap="none" strike="noStrike"/>
                        <a:t>numero = numero1;</a:t>
                      </a:r>
                      <a:endParaRPr/>
                    </a:p>
                  </a:txBody>
                  <a:tcPr marT="50800" marB="50800" marR="50800" marL="50800" anchor="ctr"/>
                </a:tc>
                <a:tc>
                  <a:txBody>
                    <a:bodyPr/>
                    <a:lstStyle/>
                    <a:p>
                      <a:pPr indent="0" lvl="0" marL="0" marR="0" rtl="0" algn="l">
                        <a:spcBef>
                          <a:spcPts val="0"/>
                        </a:spcBef>
                        <a:spcAft>
                          <a:spcPts val="0"/>
                        </a:spcAft>
                        <a:buNone/>
                      </a:pPr>
                      <a:r>
                        <a:t/>
                      </a:r>
                      <a:endParaRPr sz="1800" u="none" cap="none" strike="noStrike"/>
                    </a:p>
                  </a:txBody>
                  <a:tcPr marT="50800" marB="50800" marR="50800" marL="50800" anchor="ctr"/>
                </a:tc>
              </a:tr>
              <a:tr h="1318675">
                <a:tc>
                  <a:txBody>
                    <a:bodyPr/>
                    <a:lstStyle/>
                    <a:p>
                      <a:pPr indent="0" lvl="0" marL="0" marR="0" rtl="0" algn="l">
                        <a:spcBef>
                          <a:spcPts val="0"/>
                        </a:spcBef>
                        <a:spcAft>
                          <a:spcPts val="0"/>
                        </a:spcAft>
                        <a:buNone/>
                      </a:pPr>
                      <a:r>
                        <a:rPr b="1" i="0" lang="en-US" sz="2700" u="none" cap="none" strike="noStrike">
                          <a:latin typeface="Poppins SemiBold"/>
                          <a:ea typeface="Poppins SemiBold"/>
                          <a:cs typeface="Poppins SemiBold"/>
                          <a:sym typeface="Poppins SemiBold"/>
                        </a:rPr>
                        <a:t>+=</a:t>
                      </a:r>
                      <a:endParaRPr/>
                    </a:p>
                  </a:txBody>
                  <a:tcPr marT="50800" marB="50800" marR="50800" marL="50800" anchor="ctr"/>
                </a:tc>
                <a:tc>
                  <a:txBody>
                    <a:bodyPr/>
                    <a:lstStyle/>
                    <a:p>
                      <a:pPr indent="0" lvl="0" marL="0" marR="0" rtl="0" algn="l">
                        <a:spcBef>
                          <a:spcPts val="0"/>
                        </a:spcBef>
                        <a:spcAft>
                          <a:spcPts val="0"/>
                        </a:spcAft>
                        <a:buNone/>
                      </a:pPr>
                      <a:r>
                        <a:rPr lang="en-US" sz="3200" u="none" cap="none" strike="noStrike"/>
                        <a:t>var numero1 += numero; =&gt; 12</a:t>
                      </a:r>
                      <a:endParaRPr/>
                    </a:p>
                  </a:txBody>
                  <a:tcPr marT="50800" marB="50800" marR="50800" marL="50800" anchor="ctr"/>
                </a:tc>
                <a:tc>
                  <a:txBody>
                    <a:bodyPr/>
                    <a:lstStyle/>
                    <a:p>
                      <a:pPr indent="0" lvl="0" marL="0" marR="0" rtl="0" algn="l">
                        <a:spcBef>
                          <a:spcPts val="0"/>
                        </a:spcBef>
                        <a:spcAft>
                          <a:spcPts val="0"/>
                        </a:spcAft>
                        <a:buNone/>
                      </a:pPr>
                      <a:r>
                        <a:rPr lang="en-US" sz="3200" u="none" cap="none" strike="noStrike"/>
                        <a:t>var numero1 = numero + numero1;</a:t>
                      </a:r>
                      <a:endParaRPr/>
                    </a:p>
                  </a:txBody>
                  <a:tcPr marT="50800" marB="50800" marR="50800" marL="50800" anchor="ctr"/>
                </a:tc>
              </a:tr>
              <a:tr h="1318675">
                <a:tc>
                  <a:txBody>
                    <a:bodyPr/>
                    <a:lstStyle/>
                    <a:p>
                      <a:pPr indent="0" lvl="0" marL="0" marR="0" rtl="0" algn="l">
                        <a:spcBef>
                          <a:spcPts val="0"/>
                        </a:spcBef>
                        <a:spcAft>
                          <a:spcPts val="0"/>
                        </a:spcAft>
                        <a:buNone/>
                      </a:pPr>
                      <a:r>
                        <a:rPr b="1" i="0" lang="en-US" sz="2700" u="none" cap="none" strike="noStrike">
                          <a:latin typeface="Poppins SemiBold"/>
                          <a:ea typeface="Poppins SemiBold"/>
                          <a:cs typeface="Poppins SemiBold"/>
                          <a:sym typeface="Poppins SemiBold"/>
                        </a:rPr>
                        <a:t>-=</a:t>
                      </a:r>
                      <a:endParaRPr/>
                    </a:p>
                  </a:txBody>
                  <a:tcPr marT="50800" marB="50800" marR="50800" marL="50800" anchor="ctr"/>
                </a:tc>
                <a:tc>
                  <a:txBody>
                    <a:bodyPr/>
                    <a:lstStyle/>
                    <a:p>
                      <a:pPr indent="0" lvl="0" marL="0" marR="0" rtl="0" algn="l">
                        <a:spcBef>
                          <a:spcPts val="0"/>
                        </a:spcBef>
                        <a:spcAft>
                          <a:spcPts val="0"/>
                        </a:spcAft>
                        <a:buNone/>
                      </a:pPr>
                      <a:r>
                        <a:rPr lang="en-US" sz="3200" u="none" cap="none" strike="noStrike"/>
                        <a:t>var numero1 -= numero; =&gt; 6</a:t>
                      </a:r>
                      <a:endParaRPr/>
                    </a:p>
                  </a:txBody>
                  <a:tcPr marT="50800" marB="50800" marR="50800" marL="50800" anchor="ctr"/>
                </a:tc>
                <a:tc>
                  <a:txBody>
                    <a:bodyPr/>
                    <a:lstStyle/>
                    <a:p>
                      <a:pPr indent="0" lvl="0" marL="0" marR="0" rtl="0" algn="l">
                        <a:spcBef>
                          <a:spcPts val="0"/>
                        </a:spcBef>
                        <a:spcAft>
                          <a:spcPts val="0"/>
                        </a:spcAft>
                        <a:buNone/>
                      </a:pPr>
                      <a:r>
                        <a:rPr lang="en-US" sz="3200" u="none" cap="none" strike="noStrike"/>
                        <a:t>var numero1 = numero1 - numero;</a:t>
                      </a:r>
                      <a:endParaRPr/>
                    </a:p>
                  </a:txBody>
                  <a:tcPr marT="50800" marB="50800" marR="50800" marL="50800" anchor="ctr"/>
                </a:tc>
              </a:tr>
              <a:tr h="1318675">
                <a:tc>
                  <a:txBody>
                    <a:bodyPr/>
                    <a:lstStyle/>
                    <a:p>
                      <a:pPr indent="0" lvl="0" marL="0" marR="0" rtl="0" algn="l">
                        <a:spcBef>
                          <a:spcPts val="0"/>
                        </a:spcBef>
                        <a:spcAft>
                          <a:spcPts val="0"/>
                        </a:spcAft>
                        <a:buNone/>
                      </a:pPr>
                      <a:r>
                        <a:rPr b="1" i="0" lang="en-US" sz="2700" u="none" cap="none" strike="noStrike">
                          <a:latin typeface="Poppins SemiBold"/>
                          <a:ea typeface="Poppins SemiBold"/>
                          <a:cs typeface="Poppins SemiBold"/>
                          <a:sym typeface="Poppins SemiBold"/>
                        </a:rPr>
                        <a:t>*=</a:t>
                      </a:r>
                      <a:endParaRPr/>
                    </a:p>
                  </a:txBody>
                  <a:tcPr marT="50800" marB="50800" marR="50800" marL="50800" anchor="ctr"/>
                </a:tc>
                <a:tc>
                  <a:txBody>
                    <a:bodyPr/>
                    <a:lstStyle/>
                    <a:p>
                      <a:pPr indent="0" lvl="0" marL="0" marR="0" rtl="0" algn="l">
                        <a:spcBef>
                          <a:spcPts val="0"/>
                        </a:spcBef>
                        <a:spcAft>
                          <a:spcPts val="0"/>
                        </a:spcAft>
                        <a:buNone/>
                      </a:pPr>
                      <a:r>
                        <a:rPr lang="en-US" sz="3200" u="none" cap="none" strike="noStrike"/>
                        <a:t>var numero1 *= numero; =&gt; 27</a:t>
                      </a:r>
                      <a:endParaRPr/>
                    </a:p>
                  </a:txBody>
                  <a:tcPr marT="50800" marB="50800" marR="50800" marL="50800" anchor="ctr"/>
                </a:tc>
                <a:tc>
                  <a:txBody>
                    <a:bodyPr/>
                    <a:lstStyle/>
                    <a:p>
                      <a:pPr indent="0" lvl="0" marL="0" marR="0" rtl="0" algn="l">
                        <a:spcBef>
                          <a:spcPts val="0"/>
                        </a:spcBef>
                        <a:spcAft>
                          <a:spcPts val="0"/>
                        </a:spcAft>
                        <a:buNone/>
                      </a:pPr>
                      <a:r>
                        <a:rPr lang="en-US" sz="3200" u="none" cap="none" strike="noStrike"/>
                        <a:t>var numero1 = numero1 * numero;</a:t>
                      </a:r>
                      <a:endParaRPr/>
                    </a:p>
                  </a:txBody>
                  <a:tcPr marT="50800" marB="50800" marR="50800" marL="50800" anchor="ctr"/>
                </a:tc>
              </a:tr>
              <a:tr h="1318675">
                <a:tc>
                  <a:txBody>
                    <a:bodyPr/>
                    <a:lstStyle/>
                    <a:p>
                      <a:pPr indent="0" lvl="0" marL="0" marR="0" rtl="0" algn="l">
                        <a:spcBef>
                          <a:spcPts val="0"/>
                        </a:spcBef>
                        <a:spcAft>
                          <a:spcPts val="0"/>
                        </a:spcAft>
                        <a:buNone/>
                      </a:pPr>
                      <a:r>
                        <a:rPr b="1" i="0" lang="en-US" sz="2700" u="none" cap="none" strike="noStrike">
                          <a:latin typeface="Poppins SemiBold"/>
                          <a:ea typeface="Poppins SemiBold"/>
                          <a:cs typeface="Poppins SemiBold"/>
                          <a:sym typeface="Poppins SemiBold"/>
                        </a:rPr>
                        <a:t>/=</a:t>
                      </a:r>
                      <a:endParaRPr/>
                    </a:p>
                  </a:txBody>
                  <a:tcPr marT="50800" marB="50800" marR="50800" marL="50800" anchor="ctr"/>
                </a:tc>
                <a:tc>
                  <a:txBody>
                    <a:bodyPr/>
                    <a:lstStyle/>
                    <a:p>
                      <a:pPr indent="0" lvl="0" marL="0" marR="0" rtl="0" algn="l">
                        <a:spcBef>
                          <a:spcPts val="0"/>
                        </a:spcBef>
                        <a:spcAft>
                          <a:spcPts val="0"/>
                        </a:spcAft>
                        <a:buNone/>
                      </a:pPr>
                      <a:r>
                        <a:rPr lang="en-US" sz="3200" u="none" cap="none" strike="noStrike"/>
                        <a:t>var numero1 /= numero; =&gt; 3</a:t>
                      </a:r>
                      <a:endParaRPr/>
                    </a:p>
                  </a:txBody>
                  <a:tcPr marT="50800" marB="50800" marR="50800" marL="50800" anchor="ctr"/>
                </a:tc>
                <a:tc>
                  <a:txBody>
                    <a:bodyPr/>
                    <a:lstStyle/>
                    <a:p>
                      <a:pPr indent="0" lvl="0" marL="0" marR="0" rtl="0" algn="l">
                        <a:spcBef>
                          <a:spcPts val="0"/>
                        </a:spcBef>
                        <a:spcAft>
                          <a:spcPts val="0"/>
                        </a:spcAft>
                        <a:buNone/>
                      </a:pPr>
                      <a:r>
                        <a:rPr lang="en-US" sz="3200" u="none" cap="none" strike="noStrike"/>
                        <a:t>var numero1 = numero1 / numero;</a:t>
                      </a:r>
                      <a:endParaRPr/>
                    </a:p>
                  </a:txBody>
                  <a:tcPr marT="50800" marB="50800" marR="50800" marL="50800" anchor="ctr"/>
                </a:tc>
              </a:tr>
            </a:tbl>
          </a:graphicData>
        </a:graphic>
      </p:graphicFrame>
      <p:sp>
        <p:nvSpPr>
          <p:cNvPr id="179" name="Google Shape;179;p19"/>
          <p:cNvSpPr txBox="1"/>
          <p:nvPr/>
        </p:nvSpPr>
        <p:spPr>
          <a:xfrm>
            <a:off x="19231144" y="3688731"/>
            <a:ext cx="3369512" cy="1087477"/>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var numero = 3;</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var numero1 = 9;</a:t>
            </a:r>
            <a:endParaRPr/>
          </a:p>
        </p:txBody>
      </p:sp>
      <p:sp>
        <p:nvSpPr>
          <p:cNvPr id="180" name="Google Shape;180;p19"/>
          <p:cNvSpPr txBox="1"/>
          <p:nvPr>
            <p:ph idx="12" type="sldNum"/>
          </p:nvPr>
        </p:nvSpPr>
        <p:spPr>
          <a:xfrm>
            <a:off x="23460264" y="12986237"/>
            <a:ext cx="458460" cy="441146"/>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Clr>
                <a:srgbClr val="000000"/>
              </a:buClr>
              <a:buSzPts val="2200"/>
              <a:buFont typeface="Poppins"/>
              <a:buNone/>
            </a:pPr>
            <a:fld id="{00000000-1234-1234-1234-123412341234}" type="slidenum">
              <a:rPr lang="en-US"/>
              <a:t>‹#›</a:t>
            </a:fld>
            <a:endParaRPr/>
          </a:p>
        </p:txBody>
      </p:sp>
      <p:sp>
        <p:nvSpPr>
          <p:cNvPr id="181" name="Google Shape;181;p19"/>
          <p:cNvSpPr/>
          <p:nvPr/>
        </p:nvSpPr>
        <p:spPr>
          <a:xfrm>
            <a:off x="5384800" y="1002170"/>
            <a:ext cx="18026865" cy="779701"/>
          </a:xfrm>
          <a:prstGeom prst="rect">
            <a:avLst/>
          </a:prstGeom>
          <a:noFill/>
          <a:ln>
            <a:noFill/>
          </a:ln>
        </p:spPr>
        <p:txBody>
          <a:bodyPr anchorCtr="0" anchor="ctr" bIns="50800" lIns="50800" spcFirstLastPara="1" rIns="50800" wrap="square" tIns="50800">
            <a:spAutoFit/>
          </a:bodyPr>
          <a:lstStyle/>
          <a:p>
            <a:pPr indent="0" lvl="3" marL="0" marR="0" rtl="0" algn="r">
              <a:lnSpc>
                <a:spcPct val="100000"/>
              </a:lnSpc>
              <a:spcBef>
                <a:spcPts val="0"/>
              </a:spcBef>
              <a:spcAft>
                <a:spcPts val="0"/>
              </a:spcAft>
              <a:buClr>
                <a:schemeClr val="lt1"/>
              </a:buClr>
              <a:buSzPts val="4400"/>
              <a:buFont typeface="Poppins"/>
              <a:buNone/>
            </a:pPr>
            <a:r>
              <a:rPr b="1" i="0" lang="en-US" sz="4400" u="none" cap="none" strike="noStrike">
                <a:solidFill>
                  <a:schemeClr val="lt1"/>
                </a:solidFill>
                <a:latin typeface="Poppins"/>
                <a:ea typeface="Poppins"/>
                <a:cs typeface="Poppins"/>
                <a:sym typeface="Poppins"/>
              </a:rPr>
              <a:t>Gli operatori di assegnazione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2"/>
          <p:cNvSpPr txBox="1"/>
          <p:nvPr/>
        </p:nvSpPr>
        <p:spPr>
          <a:xfrm>
            <a:off x="17832533" y="960000"/>
            <a:ext cx="5591200" cy="5728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5E5E5E"/>
              </a:buClr>
              <a:buSzPts val="800"/>
              <a:buFont typeface="Calibri"/>
              <a:buNone/>
            </a:pPr>
            <a:r>
              <a:t/>
            </a:r>
            <a:endParaRPr b="0" i="0" sz="2133" u="none" cap="none" strike="noStrike">
              <a:solidFill>
                <a:srgbClr val="EF0055"/>
              </a:solidFill>
              <a:latin typeface="Open Sans"/>
              <a:ea typeface="Open Sans"/>
              <a:cs typeface="Open Sans"/>
              <a:sym typeface="Open Sans"/>
            </a:endParaRPr>
          </a:p>
        </p:txBody>
      </p:sp>
      <p:sp>
        <p:nvSpPr>
          <p:cNvPr id="28" name="Google Shape;28;p2"/>
          <p:cNvSpPr txBox="1"/>
          <p:nvPr/>
        </p:nvSpPr>
        <p:spPr>
          <a:xfrm>
            <a:off x="3285733" y="6216404"/>
            <a:ext cx="17812533" cy="1276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400"/>
              <a:buFont typeface="Poppins"/>
              <a:buNone/>
            </a:pPr>
            <a:r>
              <a:rPr b="1" i="0" lang="en-US" sz="6600" u="none" cap="none" strike="noStrike">
                <a:solidFill>
                  <a:srgbClr val="FFFFFF"/>
                </a:solidFill>
                <a:latin typeface="Poppins"/>
                <a:ea typeface="Poppins"/>
                <a:cs typeface="Poppins"/>
                <a:sym typeface="Poppins"/>
              </a:rPr>
              <a:t>Le variabili</a:t>
            </a:r>
            <a:endParaRPr/>
          </a:p>
        </p:txBody>
      </p:sp>
      <p:pic>
        <p:nvPicPr>
          <p:cNvPr id="29" name="Google Shape;29;p2"/>
          <p:cNvPicPr preferRelativeResize="0"/>
          <p:nvPr/>
        </p:nvPicPr>
        <p:blipFill rotWithShape="1">
          <a:blip r:embed="rId3">
            <a:alphaModFix/>
          </a:blip>
          <a:srcRect b="0" l="0" r="0" t="0"/>
          <a:stretch/>
        </p:blipFill>
        <p:spPr>
          <a:xfrm>
            <a:off x="8236139" y="5958004"/>
            <a:ext cx="1077585" cy="896400"/>
          </a:xfrm>
          <a:prstGeom prst="rect">
            <a:avLst/>
          </a:prstGeom>
          <a:noFill/>
          <a:ln>
            <a:noFill/>
          </a:ln>
        </p:spPr>
      </p:pic>
      <p:pic>
        <p:nvPicPr>
          <p:cNvPr id="30" name="Google Shape;30;p2"/>
          <p:cNvPicPr preferRelativeResize="0"/>
          <p:nvPr/>
        </p:nvPicPr>
        <p:blipFill rotWithShape="1">
          <a:blip r:embed="rId4">
            <a:alphaModFix/>
          </a:blip>
          <a:srcRect b="0" l="0" r="0" t="0"/>
          <a:stretch/>
        </p:blipFill>
        <p:spPr>
          <a:xfrm rot="10800000">
            <a:off x="15070279" y="6854404"/>
            <a:ext cx="1081915" cy="900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nvSpPr>
        <p:spPr>
          <a:xfrm>
            <a:off x="967735" y="3836707"/>
            <a:ext cx="4428415" cy="161351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3400"/>
              <a:buFont typeface="Calibri"/>
              <a:buNone/>
            </a:pPr>
            <a:r>
              <a:rPr b="0" i="0" lang="en-US" sz="3400" u="none" cap="none" strike="noStrike">
                <a:solidFill>
                  <a:srgbClr val="000000"/>
                </a:solidFill>
                <a:latin typeface="Calibri"/>
                <a:ea typeface="Calibri"/>
                <a:cs typeface="Calibri"/>
                <a:sym typeface="Calibri"/>
              </a:rPr>
              <a:t>var saluto = “Ciao”;</a:t>
            </a:r>
            <a:endParaRPr/>
          </a:p>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400"/>
              <a:buFont typeface="Calibri"/>
              <a:buNone/>
            </a:pPr>
            <a:r>
              <a:rPr b="0" i="0" lang="en-US" sz="3400" u="none" cap="none" strike="noStrike">
                <a:solidFill>
                  <a:srgbClr val="000000"/>
                </a:solidFill>
                <a:latin typeface="Calibri"/>
                <a:ea typeface="Calibri"/>
                <a:cs typeface="Calibri"/>
                <a:sym typeface="Calibri"/>
              </a:rPr>
              <a:t>var saluto1 = “a tutti!”;</a:t>
            </a:r>
            <a:endParaRPr/>
          </a:p>
        </p:txBody>
      </p:sp>
      <p:sp>
        <p:nvSpPr>
          <p:cNvPr id="187" name="Google Shape;187;p20"/>
          <p:cNvSpPr txBox="1"/>
          <p:nvPr/>
        </p:nvSpPr>
        <p:spPr>
          <a:xfrm>
            <a:off x="967735" y="6715373"/>
            <a:ext cx="10309723" cy="2646872"/>
          </a:xfrm>
          <a:prstGeom prst="rect">
            <a:avLst/>
          </a:prstGeom>
          <a:solidFill>
            <a:srgbClr val="F2F2F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Saluto3 = saluto + ‘  ‘ + saluto1; =&gt; Ciao a tutti!</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saluto = saluto + ‘  ‘ + saluto1; =&gt; Ciao a tutti!</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saluto +=  ‘  ‘ + saluto1; =&gt; Ciao a tutti!</a:t>
            </a:r>
            <a:endParaRPr/>
          </a:p>
        </p:txBody>
      </p:sp>
      <p:sp>
        <p:nvSpPr>
          <p:cNvPr id="188" name="Google Shape;188;p20"/>
          <p:cNvSpPr txBox="1"/>
          <p:nvPr>
            <p:ph idx="12" type="sldNum"/>
          </p:nvPr>
        </p:nvSpPr>
        <p:spPr>
          <a:xfrm>
            <a:off x="23460264" y="12986237"/>
            <a:ext cx="458460" cy="441146"/>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Clr>
                <a:srgbClr val="000000"/>
              </a:buClr>
              <a:buSzPts val="2200"/>
              <a:buFont typeface="Poppins"/>
              <a:buNone/>
            </a:pPr>
            <a:fld id="{00000000-1234-1234-1234-123412341234}" type="slidenum">
              <a:rPr lang="en-US"/>
              <a:t>‹#›</a:t>
            </a:fld>
            <a:endParaRPr/>
          </a:p>
        </p:txBody>
      </p:sp>
      <p:sp>
        <p:nvSpPr>
          <p:cNvPr id="189" name="Google Shape;189;p20"/>
          <p:cNvSpPr/>
          <p:nvPr/>
        </p:nvSpPr>
        <p:spPr>
          <a:xfrm>
            <a:off x="5384800" y="1002170"/>
            <a:ext cx="18026865" cy="779701"/>
          </a:xfrm>
          <a:prstGeom prst="rect">
            <a:avLst/>
          </a:prstGeom>
          <a:noFill/>
          <a:ln>
            <a:noFill/>
          </a:ln>
        </p:spPr>
        <p:txBody>
          <a:bodyPr anchorCtr="0" anchor="ctr" bIns="50800" lIns="50800" spcFirstLastPara="1" rIns="50800" wrap="square" tIns="50800">
            <a:spAutoFit/>
          </a:bodyPr>
          <a:lstStyle/>
          <a:p>
            <a:pPr indent="0" lvl="3" marL="0" marR="0" rtl="0" algn="r">
              <a:lnSpc>
                <a:spcPct val="100000"/>
              </a:lnSpc>
              <a:spcBef>
                <a:spcPts val="0"/>
              </a:spcBef>
              <a:spcAft>
                <a:spcPts val="0"/>
              </a:spcAft>
              <a:buClr>
                <a:schemeClr val="lt1"/>
              </a:buClr>
              <a:buSzPts val="4400"/>
              <a:buFont typeface="Poppins"/>
              <a:buNone/>
            </a:pPr>
            <a:r>
              <a:rPr b="1" i="0" lang="en-US" sz="4400" u="none" cap="none" strike="noStrike">
                <a:solidFill>
                  <a:schemeClr val="lt1"/>
                </a:solidFill>
                <a:latin typeface="Poppins"/>
                <a:ea typeface="Poppins"/>
                <a:cs typeface="Poppins"/>
                <a:sym typeface="Poppins"/>
              </a:rPr>
              <a:t>Gli operatori di assegnazione nelle stringhe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nvSpPr>
        <p:spPr>
          <a:xfrm>
            <a:off x="12979496" y="3686673"/>
            <a:ext cx="10309723" cy="5601527"/>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Gli operatori logici indicano le condizioni logiche tra due variabili o due valori</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FF2751"/>
              </a:buClr>
              <a:buSzPts val="3200"/>
              <a:buFont typeface="Open Sans"/>
              <a:buNone/>
            </a:pPr>
            <a:r>
              <a:rPr b="0" i="0" lang="en-US" sz="3200" u="none" cap="none" strike="noStrike">
                <a:solidFill>
                  <a:srgbClr val="FF2751"/>
                </a:solidFill>
                <a:latin typeface="Open Sans"/>
                <a:ea typeface="Open Sans"/>
                <a:cs typeface="Open Sans"/>
                <a:sym typeface="Open Sans"/>
              </a:rPr>
              <a:t>And</a:t>
            </a:r>
            <a:r>
              <a:rPr b="0" i="0" lang="en-US" sz="3200" u="none" cap="none" strike="noStrike">
                <a:solidFill>
                  <a:srgbClr val="000000"/>
                </a:solidFill>
                <a:latin typeface="Open Sans"/>
                <a:ea typeface="Open Sans"/>
                <a:cs typeface="Open Sans"/>
                <a:sym typeface="Open Sans"/>
              </a:rPr>
              <a:t> =&gt; tutte le condizioni indicate devono essere vere. Si esprime con il simbolo </a:t>
            </a:r>
            <a:r>
              <a:rPr b="0" i="0" lang="en-US" sz="3200" u="none" cap="none" strike="noStrike">
                <a:solidFill>
                  <a:srgbClr val="FF2751"/>
                </a:solidFill>
                <a:latin typeface="Open Sans"/>
                <a:ea typeface="Open Sans"/>
                <a:cs typeface="Open Sans"/>
                <a:sym typeface="Open Sans"/>
              </a:rPr>
              <a:t>&amp;&amp;</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3672A3"/>
              </a:solidFill>
              <a:latin typeface="Calibri"/>
              <a:ea typeface="Calibri"/>
              <a:cs typeface="Calibri"/>
              <a:sym typeface="Calibri"/>
            </a:endParaRPr>
          </a:p>
          <a:p>
            <a:pPr indent="0" lvl="0" marL="0" marR="0" rtl="0" algn="l">
              <a:lnSpc>
                <a:spcPct val="100000"/>
              </a:lnSpc>
              <a:spcBef>
                <a:spcPts val="0"/>
              </a:spcBef>
              <a:spcAft>
                <a:spcPts val="0"/>
              </a:spcAft>
              <a:buClr>
                <a:srgbClr val="FF2751"/>
              </a:buClr>
              <a:buSzPts val="3200"/>
              <a:buFont typeface="Open Sans"/>
              <a:buNone/>
            </a:pPr>
            <a:r>
              <a:rPr b="0" i="0" lang="en-US" sz="3200" u="none" cap="none" strike="noStrike">
                <a:solidFill>
                  <a:srgbClr val="FF2751"/>
                </a:solidFill>
                <a:latin typeface="Open Sans"/>
                <a:ea typeface="Open Sans"/>
                <a:cs typeface="Open Sans"/>
                <a:sym typeface="Open Sans"/>
              </a:rPr>
              <a:t>Or</a:t>
            </a:r>
            <a:r>
              <a:rPr b="0" i="0" lang="en-US" sz="3200" u="none" cap="none" strike="noStrike">
                <a:solidFill>
                  <a:srgbClr val="000000"/>
                </a:solidFill>
                <a:latin typeface="Open Sans"/>
                <a:ea typeface="Open Sans"/>
                <a:cs typeface="Open Sans"/>
                <a:sym typeface="Open Sans"/>
              </a:rPr>
              <a:t> o l’una o l’altra delle condizioni deve essere vera. Si esprime con il simbolo</a:t>
            </a:r>
            <a:r>
              <a:rPr b="0" i="0" lang="en-US" sz="3200" u="none" cap="none" strike="noStrike">
                <a:solidFill>
                  <a:srgbClr val="FF2751"/>
                </a:solidFill>
                <a:latin typeface="Open Sans"/>
                <a:ea typeface="Open Sans"/>
                <a:cs typeface="Open Sans"/>
                <a:sym typeface="Open Sans"/>
              </a:rPr>
              <a:t>||</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3672A3"/>
              </a:solidFill>
              <a:latin typeface="Calibri"/>
              <a:ea typeface="Calibri"/>
              <a:cs typeface="Calibri"/>
              <a:sym typeface="Calibri"/>
            </a:endParaRPr>
          </a:p>
          <a:p>
            <a:pPr indent="0" lvl="0" marL="0" marR="0" rtl="0" algn="l">
              <a:lnSpc>
                <a:spcPct val="100000"/>
              </a:lnSpc>
              <a:spcBef>
                <a:spcPts val="0"/>
              </a:spcBef>
              <a:spcAft>
                <a:spcPts val="0"/>
              </a:spcAft>
              <a:buClr>
                <a:srgbClr val="FF2751"/>
              </a:buClr>
              <a:buSzPts val="3200"/>
              <a:buFont typeface="Open Sans"/>
              <a:buNone/>
            </a:pPr>
            <a:r>
              <a:rPr b="0" i="0" lang="en-US" sz="3200" u="none" cap="none" strike="noStrike">
                <a:solidFill>
                  <a:srgbClr val="FF2751"/>
                </a:solidFill>
                <a:latin typeface="Open Sans"/>
                <a:ea typeface="Open Sans"/>
                <a:cs typeface="Open Sans"/>
                <a:sym typeface="Open Sans"/>
              </a:rPr>
              <a:t>Not</a:t>
            </a:r>
            <a:r>
              <a:rPr b="0" i="0" lang="en-US" sz="3200" u="none" cap="none" strike="noStrike">
                <a:solidFill>
                  <a:srgbClr val="000000"/>
                </a:solidFill>
                <a:latin typeface="Open Sans"/>
                <a:ea typeface="Open Sans"/>
                <a:cs typeface="Open Sans"/>
                <a:sym typeface="Open Sans"/>
              </a:rPr>
              <a:t> la condizione indicazione non deve essere vera. Si esprime con il simbolo</a:t>
            </a:r>
            <a:r>
              <a:rPr b="0" i="0" lang="en-US" sz="3200" u="none" cap="none" strike="noStrike">
                <a:solidFill>
                  <a:srgbClr val="3672A3"/>
                </a:solidFill>
                <a:latin typeface="Open Sans"/>
                <a:ea typeface="Open Sans"/>
                <a:cs typeface="Open Sans"/>
                <a:sym typeface="Open Sans"/>
              </a:rPr>
              <a:t> </a:t>
            </a:r>
            <a:r>
              <a:rPr b="0" i="0" lang="en-US" sz="3200" u="none" cap="none" strike="noStrike">
                <a:solidFill>
                  <a:srgbClr val="FF2751"/>
                </a:solidFill>
                <a:latin typeface="Open Sans"/>
                <a:ea typeface="Open Sans"/>
                <a:cs typeface="Open Sans"/>
                <a:sym typeface="Open Sans"/>
              </a:rPr>
              <a:t>!</a:t>
            </a:r>
            <a:endParaRPr/>
          </a:p>
        </p:txBody>
      </p:sp>
      <p:sp>
        <p:nvSpPr>
          <p:cNvPr id="195" name="Google Shape;195;p21"/>
          <p:cNvSpPr txBox="1"/>
          <p:nvPr/>
        </p:nvSpPr>
        <p:spPr>
          <a:xfrm>
            <a:off x="925448" y="3686673"/>
            <a:ext cx="10309723" cy="1871977"/>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Gli operatori logici sono utilizzati per regolare le condizioni in maniera strutturata, ottenendo una comparazione fra condizioni differenti.</a:t>
            </a:r>
            <a:endParaRPr/>
          </a:p>
        </p:txBody>
      </p:sp>
      <p:sp>
        <p:nvSpPr>
          <p:cNvPr id="196" name="Google Shape;196;p21"/>
          <p:cNvSpPr txBox="1"/>
          <p:nvPr/>
        </p:nvSpPr>
        <p:spPr>
          <a:xfrm>
            <a:off x="908516" y="6008787"/>
            <a:ext cx="10309723" cy="4056377"/>
          </a:xfrm>
          <a:prstGeom prst="rect">
            <a:avLst/>
          </a:prstGeom>
          <a:solidFill>
            <a:srgbClr val="F2F2F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numero == numero1; </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numero &lt; numero1 &amp;&amp; numero1 &gt; numero;</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numero &gt; numero1 || numero &lt; numero1;</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!(numero == numero1);</a:t>
            </a:r>
            <a:endParaRPr/>
          </a:p>
        </p:txBody>
      </p:sp>
      <p:sp>
        <p:nvSpPr>
          <p:cNvPr id="197" name="Google Shape;197;p21"/>
          <p:cNvSpPr txBox="1"/>
          <p:nvPr/>
        </p:nvSpPr>
        <p:spPr>
          <a:xfrm>
            <a:off x="13026630" y="10161461"/>
            <a:ext cx="3369512" cy="1087477"/>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var numero = 3;</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var numero1 = 9;</a:t>
            </a:r>
            <a:endParaRPr/>
          </a:p>
        </p:txBody>
      </p:sp>
      <p:sp>
        <p:nvSpPr>
          <p:cNvPr id="198" name="Google Shape;198;p21"/>
          <p:cNvSpPr txBox="1"/>
          <p:nvPr>
            <p:ph idx="12" type="sldNum"/>
          </p:nvPr>
        </p:nvSpPr>
        <p:spPr>
          <a:xfrm>
            <a:off x="23460264" y="12986237"/>
            <a:ext cx="458460" cy="441146"/>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Clr>
                <a:srgbClr val="000000"/>
              </a:buClr>
              <a:buSzPts val="2200"/>
              <a:buFont typeface="Poppins"/>
              <a:buNone/>
            </a:pPr>
            <a:fld id="{00000000-1234-1234-1234-123412341234}" type="slidenum">
              <a:rPr lang="en-US"/>
              <a:t>‹#›</a:t>
            </a:fld>
            <a:endParaRPr/>
          </a:p>
        </p:txBody>
      </p:sp>
      <p:sp>
        <p:nvSpPr>
          <p:cNvPr id="199" name="Google Shape;199;p21"/>
          <p:cNvSpPr/>
          <p:nvPr/>
        </p:nvSpPr>
        <p:spPr>
          <a:xfrm>
            <a:off x="5384800" y="1002170"/>
            <a:ext cx="18026865" cy="779701"/>
          </a:xfrm>
          <a:prstGeom prst="rect">
            <a:avLst/>
          </a:prstGeom>
          <a:noFill/>
          <a:ln>
            <a:noFill/>
          </a:ln>
        </p:spPr>
        <p:txBody>
          <a:bodyPr anchorCtr="0" anchor="ctr" bIns="50800" lIns="50800" spcFirstLastPara="1" rIns="50800" wrap="square" tIns="50800">
            <a:spAutoFit/>
          </a:bodyPr>
          <a:lstStyle/>
          <a:p>
            <a:pPr indent="0" lvl="3" marL="0" marR="0" rtl="0" algn="r">
              <a:lnSpc>
                <a:spcPct val="100000"/>
              </a:lnSpc>
              <a:spcBef>
                <a:spcPts val="0"/>
              </a:spcBef>
              <a:spcAft>
                <a:spcPts val="0"/>
              </a:spcAft>
              <a:buClr>
                <a:schemeClr val="lt1"/>
              </a:buClr>
              <a:buSzPts val="4400"/>
              <a:buFont typeface="Poppins"/>
              <a:buNone/>
            </a:pPr>
            <a:r>
              <a:rPr b="1" i="0" lang="en-US" sz="4400" u="none" cap="none" strike="noStrike">
                <a:solidFill>
                  <a:schemeClr val="lt1"/>
                </a:solidFill>
                <a:latin typeface="Poppins"/>
                <a:ea typeface="Poppins"/>
                <a:cs typeface="Poppins"/>
                <a:sym typeface="Poppins"/>
              </a:rPr>
              <a:t>Gli operatori logici</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descr="pittogramma.png" id="204" name="Google Shape;204;p22"/>
          <p:cNvPicPr preferRelativeResize="0"/>
          <p:nvPr/>
        </p:nvPicPr>
        <p:blipFill rotWithShape="1">
          <a:blip r:embed="rId3">
            <a:alphaModFix/>
          </a:blip>
          <a:srcRect b="0" l="0" r="0" t="0"/>
          <a:stretch/>
        </p:blipFill>
        <p:spPr>
          <a:xfrm>
            <a:off x="16991058" y="3684152"/>
            <a:ext cx="7653682" cy="6347696"/>
          </a:xfrm>
          <a:prstGeom prst="rect">
            <a:avLst/>
          </a:prstGeom>
          <a:noFill/>
          <a:ln>
            <a:noFill/>
          </a:ln>
        </p:spPr>
      </p:pic>
      <p:pic>
        <p:nvPicPr>
          <p:cNvPr descr="logo_epi.png" id="205" name="Google Shape;205;p22"/>
          <p:cNvPicPr preferRelativeResize="0"/>
          <p:nvPr/>
        </p:nvPicPr>
        <p:blipFill rotWithShape="1">
          <a:blip r:embed="rId4">
            <a:alphaModFix/>
          </a:blip>
          <a:srcRect b="0" l="0" r="0" t="0"/>
          <a:stretch/>
        </p:blipFill>
        <p:spPr>
          <a:xfrm>
            <a:off x="993600" y="777600"/>
            <a:ext cx="3599759" cy="1184400"/>
          </a:xfrm>
          <a:prstGeom prst="rect">
            <a:avLst/>
          </a:prstGeom>
          <a:noFill/>
          <a:ln>
            <a:noFill/>
          </a:ln>
        </p:spPr>
      </p:pic>
      <p:sp>
        <p:nvSpPr>
          <p:cNvPr id="206" name="Google Shape;206;p22"/>
          <p:cNvSpPr txBox="1"/>
          <p:nvPr/>
        </p:nvSpPr>
        <p:spPr>
          <a:xfrm>
            <a:off x="933804" y="10246362"/>
            <a:ext cx="3196703" cy="1200323"/>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FFFFFF"/>
              </a:buClr>
              <a:buSzPts val="6600"/>
              <a:buFont typeface="Poppins"/>
              <a:buNone/>
            </a:pPr>
            <a:r>
              <a:rPr b="1" i="0" lang="en-US" sz="6600" u="none" cap="none" strike="noStrike">
                <a:solidFill>
                  <a:srgbClr val="FFFFFF"/>
                </a:solidFill>
                <a:latin typeface="Poppins"/>
                <a:ea typeface="Poppins"/>
                <a:cs typeface="Poppins"/>
                <a:sym typeface="Poppins"/>
              </a:rPr>
              <a:t>Grazie.</a:t>
            </a:r>
            <a:endParaRPr b="1" i="0" sz="6600" u="none" cap="none" strike="noStrike">
              <a:solidFill>
                <a:srgbClr val="FFFFFF"/>
              </a:solidFill>
              <a:latin typeface="Poppins"/>
              <a:ea typeface="Poppins"/>
              <a:cs typeface="Poppins"/>
              <a:sym typeface="Poppins"/>
            </a:endParaRPr>
          </a:p>
        </p:txBody>
      </p:sp>
      <p:sp>
        <p:nvSpPr>
          <p:cNvPr id="207" name="Google Shape;207;p22"/>
          <p:cNvSpPr txBox="1"/>
          <p:nvPr/>
        </p:nvSpPr>
        <p:spPr>
          <a:xfrm>
            <a:off x="1059589" y="11842567"/>
            <a:ext cx="11945601" cy="1114792"/>
          </a:xfrm>
          <a:prstGeom prst="rect">
            <a:avLst/>
          </a:prstGeom>
          <a:noFill/>
          <a:ln>
            <a:noFill/>
          </a:ln>
        </p:spPr>
        <p:txBody>
          <a:bodyPr anchorCtr="0" anchor="b" bIns="0" lIns="0" spcFirstLastPara="1" rIns="0" wrap="square" tIns="0">
            <a:spAutoFit/>
          </a:bodyPr>
          <a:lstStyle/>
          <a:p>
            <a:pPr indent="0" lvl="0" marL="0" marR="0" rtl="0" algn="l">
              <a:lnSpc>
                <a:spcPct val="115000"/>
              </a:lnSpc>
              <a:spcBef>
                <a:spcPts val="0"/>
              </a:spcBef>
              <a:spcAft>
                <a:spcPts val="0"/>
              </a:spcAft>
              <a:buClr>
                <a:srgbClr val="FFFFFF"/>
              </a:buClr>
              <a:buSzPts val="1600"/>
              <a:buFont typeface="Open Sans"/>
              <a:buNone/>
            </a:pPr>
            <a:r>
              <a:rPr b="1" i="0" lang="en-US" sz="1600" u="none" cap="none" strike="noStrike">
                <a:solidFill>
                  <a:srgbClr val="FFFFFF"/>
                </a:solidFill>
                <a:latin typeface="Open Sans"/>
                <a:ea typeface="Open Sans"/>
                <a:cs typeface="Open Sans"/>
                <a:sym typeface="Open Sans"/>
              </a:rPr>
              <a:t>Epicode School</a:t>
            </a:r>
            <a:endParaRPr/>
          </a:p>
          <a:p>
            <a:pPr indent="0" lvl="0" marL="0" marR="0" rtl="0" algn="l">
              <a:lnSpc>
                <a:spcPct val="115000"/>
              </a:lnSpc>
              <a:spcBef>
                <a:spcPts val="0"/>
              </a:spcBef>
              <a:spcAft>
                <a:spcPts val="0"/>
              </a:spcAft>
              <a:buClr>
                <a:srgbClr val="FFFFFF"/>
              </a:buClr>
              <a:buSzPts val="1600"/>
              <a:buFont typeface="Open Sans"/>
              <a:buNone/>
            </a:pPr>
            <a:r>
              <a:rPr b="0" i="0" lang="en-US" sz="1600" u="none" cap="none" strike="noStrike">
                <a:solidFill>
                  <a:srgbClr val="FFFFFF"/>
                </a:solidFill>
                <a:latin typeface="Open Sans"/>
                <a:ea typeface="Open Sans"/>
                <a:cs typeface="Open Sans"/>
                <a:sym typeface="Open Sans"/>
              </a:rPr>
              <a:t>Via Baccio Baldini, 12 </a:t>
            </a:r>
            <a:endParaRPr/>
          </a:p>
          <a:p>
            <a:pPr indent="0" lvl="0" marL="0" marR="0" rtl="0" algn="l">
              <a:lnSpc>
                <a:spcPct val="115000"/>
              </a:lnSpc>
              <a:spcBef>
                <a:spcPts val="0"/>
              </a:spcBef>
              <a:spcAft>
                <a:spcPts val="0"/>
              </a:spcAft>
              <a:buClr>
                <a:srgbClr val="FFFFFF"/>
              </a:buClr>
              <a:buSzPts val="1600"/>
              <a:buFont typeface="Open Sans"/>
              <a:buNone/>
            </a:pPr>
            <a:r>
              <a:rPr b="0" i="0" lang="en-US" sz="1600" u="none" cap="none" strike="noStrike">
                <a:solidFill>
                  <a:srgbClr val="FFFFFF"/>
                </a:solidFill>
                <a:latin typeface="Open Sans"/>
                <a:ea typeface="Open Sans"/>
                <a:cs typeface="Open Sans"/>
                <a:sym typeface="Open Sans"/>
              </a:rPr>
              <a:t>00146 - Roma</a:t>
            </a:r>
            <a:endParaRPr/>
          </a:p>
          <a:p>
            <a:pPr indent="0" lvl="0" marL="0" marR="0" rtl="0" algn="l">
              <a:lnSpc>
                <a:spcPct val="115000"/>
              </a:lnSpc>
              <a:spcBef>
                <a:spcPts val="0"/>
              </a:spcBef>
              <a:spcAft>
                <a:spcPts val="0"/>
              </a:spcAft>
              <a:buClr>
                <a:srgbClr val="FFFFFF"/>
              </a:buClr>
              <a:buSzPts val="1600"/>
              <a:buFont typeface="Open Sans"/>
              <a:buNone/>
            </a:pPr>
            <a:r>
              <a:rPr b="0" i="0" lang="en-US" sz="1600" u="none" cap="none" strike="noStrike">
                <a:solidFill>
                  <a:srgbClr val="FFFFFF"/>
                </a:solidFill>
                <a:latin typeface="Open Sans"/>
                <a:ea typeface="Open Sans"/>
                <a:cs typeface="Open Sans"/>
                <a:sym typeface="Open Sans"/>
              </a:rPr>
              <a:t>ammissioni@epicode.school</a:t>
            </a:r>
            <a:endParaRPr b="0" i="0" sz="1600" u="none" cap="none" strike="noStrike">
              <a:solidFill>
                <a:srgbClr val="5E5E5E"/>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3"/>
          <p:cNvSpPr txBox="1"/>
          <p:nvPr/>
        </p:nvSpPr>
        <p:spPr>
          <a:xfrm>
            <a:off x="1010116" y="8754315"/>
            <a:ext cx="12113216" cy="2436751"/>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40000"/>
              </a:lnSpc>
              <a:spcBef>
                <a:spcPts val="0"/>
              </a:spcBef>
              <a:spcAft>
                <a:spcPts val="0"/>
              </a:spcAft>
              <a:buClr>
                <a:srgbClr val="000000"/>
              </a:buClr>
              <a:buSzPts val="3600"/>
              <a:buFont typeface="Open Sans"/>
              <a:buNone/>
            </a:pPr>
            <a:r>
              <a:rPr b="1" i="0" lang="en-US" sz="3600" u="none" cap="none" strike="noStrike">
                <a:solidFill>
                  <a:srgbClr val="000000"/>
                </a:solidFill>
                <a:latin typeface="Open Sans"/>
                <a:ea typeface="Open Sans"/>
                <a:cs typeface="Open Sans"/>
                <a:sym typeface="Open Sans"/>
              </a:rPr>
              <a:t>La keyword per la variabile è var</a:t>
            </a:r>
            <a:endParaRPr/>
          </a:p>
          <a:p>
            <a:pPr indent="0" lvl="0" marL="0" marR="0" rtl="0" algn="l">
              <a:lnSpc>
                <a:spcPct val="140000"/>
              </a:lnSpc>
              <a:spcBef>
                <a:spcPts val="0"/>
              </a:spcBef>
              <a:spcAft>
                <a:spcPts val="0"/>
              </a:spcAft>
              <a:buClr>
                <a:srgbClr val="000000"/>
              </a:buClr>
              <a:buSzPts val="3600"/>
              <a:buFont typeface="Open Sans"/>
              <a:buNone/>
            </a:pPr>
            <a:r>
              <a:rPr b="0" i="0" lang="en-US" sz="3600" u="none" cap="none" strike="noStrike">
                <a:solidFill>
                  <a:srgbClr val="000000"/>
                </a:solidFill>
                <a:latin typeface="Open Sans"/>
                <a:ea typeface="Open Sans"/>
                <a:cs typeface="Open Sans"/>
                <a:sym typeface="Open Sans"/>
              </a:rPr>
              <a:t>Vedremo però che il concetto e la funzione della variabile si può esprimere anche in altri modi.</a:t>
            </a:r>
            <a:endParaRPr b="0" i="0" sz="3600" u="none" cap="none" strike="noStrike">
              <a:solidFill>
                <a:srgbClr val="5E5E5E"/>
              </a:solidFill>
              <a:latin typeface="Calibri"/>
              <a:ea typeface="Calibri"/>
              <a:cs typeface="Calibri"/>
              <a:sym typeface="Calibri"/>
            </a:endParaRPr>
          </a:p>
        </p:txBody>
      </p:sp>
      <p:sp>
        <p:nvSpPr>
          <p:cNvPr id="36" name="Google Shape;36;p3"/>
          <p:cNvSpPr txBox="1"/>
          <p:nvPr/>
        </p:nvSpPr>
        <p:spPr>
          <a:xfrm>
            <a:off x="14051606" y="3830384"/>
            <a:ext cx="9291325" cy="2436751"/>
          </a:xfrm>
          <a:prstGeom prst="rect">
            <a:avLst/>
          </a:prstGeom>
          <a:solidFill>
            <a:srgbClr val="F2F2F2"/>
          </a:solidFill>
          <a:ln>
            <a:noFill/>
          </a:ln>
        </p:spPr>
        <p:txBody>
          <a:bodyPr anchorCtr="0" anchor="t" bIns="91425" lIns="91425" spcFirstLastPara="1" rIns="91425" wrap="square" tIns="91425">
            <a:spAutoFit/>
          </a:bodyPr>
          <a:lstStyle/>
          <a:p>
            <a:pPr indent="0" lvl="0" marL="0" marR="0" rtl="0" algn="l">
              <a:lnSpc>
                <a:spcPct val="140000"/>
              </a:lnSpc>
              <a:spcBef>
                <a:spcPts val="0"/>
              </a:spcBef>
              <a:spcAft>
                <a:spcPts val="0"/>
              </a:spcAft>
              <a:buClr>
                <a:srgbClr val="FF2751"/>
              </a:buClr>
              <a:buSzPts val="3600"/>
              <a:buFont typeface="Open Sans"/>
              <a:buNone/>
            </a:pPr>
            <a:r>
              <a:rPr b="0" i="0" lang="en-US" sz="3600" u="none" cap="none" strike="noStrike">
                <a:solidFill>
                  <a:srgbClr val="FF2751"/>
                </a:solidFill>
                <a:latin typeface="Open Sans"/>
                <a:ea typeface="Open Sans"/>
                <a:cs typeface="Open Sans"/>
                <a:sym typeface="Open Sans"/>
              </a:rPr>
              <a:t>var nome; </a:t>
            </a:r>
            <a:r>
              <a:rPr b="0" i="0" lang="en-US" sz="3600" u="none" cap="none" strike="noStrike">
                <a:solidFill>
                  <a:srgbClr val="000000"/>
                </a:solidFill>
                <a:latin typeface="Open Sans"/>
                <a:ea typeface="Open Sans"/>
                <a:cs typeface="Open Sans"/>
                <a:sym typeface="Open Sans"/>
              </a:rPr>
              <a:t>// variabile definita</a:t>
            </a:r>
            <a:endParaRPr b="0" i="0" sz="3600" u="none" cap="none" strike="noStrike">
              <a:solidFill>
                <a:srgbClr val="5E5E5E"/>
              </a:solidFill>
              <a:latin typeface="Calibri"/>
              <a:ea typeface="Calibri"/>
              <a:cs typeface="Calibri"/>
              <a:sym typeface="Calibri"/>
            </a:endParaRPr>
          </a:p>
          <a:p>
            <a:pPr indent="0" lvl="0" marL="0" marR="0" rtl="0" algn="l">
              <a:lnSpc>
                <a:spcPct val="140000"/>
              </a:lnSpc>
              <a:spcBef>
                <a:spcPts val="0"/>
              </a:spcBef>
              <a:spcAft>
                <a:spcPts val="0"/>
              </a:spcAft>
              <a:buClr>
                <a:srgbClr val="FF2751"/>
              </a:buClr>
              <a:buSzPts val="3600"/>
              <a:buFont typeface="Open Sans"/>
              <a:buNone/>
            </a:pPr>
            <a:r>
              <a:rPr b="0" i="0" lang="en-US" sz="3600" u="none" cap="none" strike="noStrike">
                <a:solidFill>
                  <a:srgbClr val="FF2751"/>
                </a:solidFill>
                <a:latin typeface="Open Sans"/>
                <a:ea typeface="Open Sans"/>
                <a:cs typeface="Open Sans"/>
                <a:sym typeface="Open Sans"/>
              </a:rPr>
              <a:t>var nome = ‘Mario’; </a:t>
            </a:r>
            <a:r>
              <a:rPr b="0" i="0" lang="en-US" sz="3600" u="none" cap="none" strike="noStrike">
                <a:solidFill>
                  <a:srgbClr val="000000"/>
                </a:solidFill>
                <a:latin typeface="Open Sans"/>
                <a:ea typeface="Open Sans"/>
                <a:cs typeface="Open Sans"/>
                <a:sym typeface="Open Sans"/>
              </a:rPr>
              <a:t>// variabile definita e assegnata</a:t>
            </a:r>
            <a:endParaRPr b="0" i="0" sz="3600" u="none" cap="none" strike="noStrike">
              <a:solidFill>
                <a:srgbClr val="5E5E5E"/>
              </a:solidFill>
              <a:latin typeface="Calibri"/>
              <a:ea typeface="Calibri"/>
              <a:cs typeface="Calibri"/>
              <a:sym typeface="Calibri"/>
            </a:endParaRPr>
          </a:p>
        </p:txBody>
      </p:sp>
      <p:sp>
        <p:nvSpPr>
          <p:cNvPr id="37" name="Google Shape;37;p3"/>
          <p:cNvSpPr txBox="1"/>
          <p:nvPr>
            <p:ph idx="12" type="sldNum"/>
          </p:nvPr>
        </p:nvSpPr>
        <p:spPr>
          <a:xfrm>
            <a:off x="23460264" y="12986237"/>
            <a:ext cx="458460" cy="441146"/>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Clr>
                <a:srgbClr val="000000"/>
              </a:buClr>
              <a:buSzPts val="2200"/>
              <a:buFont typeface="Poppins"/>
              <a:buNone/>
            </a:pPr>
            <a:fld id="{00000000-1234-1234-1234-123412341234}" type="slidenum">
              <a:rPr lang="en-US"/>
              <a:t>‹#›</a:t>
            </a:fld>
            <a:endParaRPr/>
          </a:p>
        </p:txBody>
      </p:sp>
      <p:sp>
        <p:nvSpPr>
          <p:cNvPr id="38" name="Google Shape;38;p3"/>
          <p:cNvSpPr txBox="1"/>
          <p:nvPr/>
        </p:nvSpPr>
        <p:spPr>
          <a:xfrm>
            <a:off x="922151" y="3661051"/>
            <a:ext cx="11269849" cy="3987945"/>
          </a:xfrm>
          <a:prstGeom prst="rect">
            <a:avLst/>
          </a:prstGeom>
          <a:solidFill>
            <a:srgbClr val="FFFFFF"/>
          </a:solidFill>
          <a:ln>
            <a:noFill/>
          </a:ln>
        </p:spPr>
        <p:txBody>
          <a:bodyPr anchorCtr="0" anchor="t" bIns="91425" lIns="91425" spcFirstLastPara="1" rIns="91425" wrap="square" tIns="91425">
            <a:spAutoFit/>
          </a:bodyPr>
          <a:lstStyle/>
          <a:p>
            <a:pPr indent="-571500" lvl="0" marL="571500" marR="0" rtl="0" algn="l">
              <a:lnSpc>
                <a:spcPct val="140000"/>
              </a:lnSpc>
              <a:spcBef>
                <a:spcPts val="0"/>
              </a:spcBef>
              <a:spcAft>
                <a:spcPts val="0"/>
              </a:spcAft>
              <a:buClr>
                <a:srgbClr val="000000"/>
              </a:buClr>
              <a:buSzPts val="3600"/>
              <a:buFont typeface="Arial"/>
              <a:buChar char="•"/>
            </a:pPr>
            <a:r>
              <a:rPr b="0" i="0" lang="en-US" sz="3600" u="none" cap="none" strike="noStrike">
                <a:solidFill>
                  <a:srgbClr val="000000"/>
                </a:solidFill>
                <a:latin typeface="Open Sans"/>
                <a:ea typeface="Open Sans"/>
                <a:cs typeface="Open Sans"/>
                <a:sym typeface="Open Sans"/>
              </a:rPr>
              <a:t>La variabile è una partizione di memoria dedicata alla conservazione di un valore.</a:t>
            </a:r>
            <a:endParaRPr/>
          </a:p>
          <a:p>
            <a:pPr indent="-571500" lvl="0" marL="571500" marR="0" rtl="0" algn="l">
              <a:lnSpc>
                <a:spcPct val="140000"/>
              </a:lnSpc>
              <a:spcBef>
                <a:spcPts val="0"/>
              </a:spcBef>
              <a:spcAft>
                <a:spcPts val="0"/>
              </a:spcAft>
              <a:buClr>
                <a:srgbClr val="000000"/>
              </a:buClr>
              <a:buSzPts val="3600"/>
              <a:buFont typeface="Arial"/>
              <a:buChar char="•"/>
            </a:pPr>
            <a:r>
              <a:rPr b="0" i="0" lang="en-US" sz="3600" u="none" cap="none" strike="noStrike">
                <a:solidFill>
                  <a:srgbClr val="000000"/>
                </a:solidFill>
                <a:latin typeface="Open Sans"/>
                <a:ea typeface="Open Sans"/>
                <a:cs typeface="Open Sans"/>
                <a:sym typeface="Open Sans"/>
              </a:rPr>
              <a:t>La variabile deve essere definita per essere utilizzata nel nostro codice. </a:t>
            </a:r>
            <a:endParaRPr/>
          </a:p>
          <a:p>
            <a:pPr indent="-571500" lvl="0" marL="571500" marR="0" rtl="0" algn="l">
              <a:lnSpc>
                <a:spcPct val="140000"/>
              </a:lnSpc>
              <a:spcBef>
                <a:spcPts val="0"/>
              </a:spcBef>
              <a:spcAft>
                <a:spcPts val="0"/>
              </a:spcAft>
              <a:buClr>
                <a:srgbClr val="000000"/>
              </a:buClr>
              <a:buSzPts val="3600"/>
              <a:buFont typeface="Arial"/>
              <a:buChar char="•"/>
            </a:pPr>
            <a:r>
              <a:rPr b="0" i="0" lang="en-US" sz="3600" u="none" cap="none" strike="noStrike">
                <a:solidFill>
                  <a:srgbClr val="000000"/>
                </a:solidFill>
                <a:latin typeface="Open Sans"/>
                <a:ea typeface="Open Sans"/>
                <a:cs typeface="Open Sans"/>
                <a:sym typeface="Open Sans"/>
              </a:rPr>
              <a:t>Il valore di una variabile può essere riassegnato.</a:t>
            </a:r>
            <a:endParaRPr b="0" i="0" sz="3600" u="none" cap="none" strike="noStrike">
              <a:solidFill>
                <a:srgbClr val="5E5E5E"/>
              </a:solidFill>
              <a:latin typeface="Open Sans"/>
              <a:ea typeface="Open Sans"/>
              <a:cs typeface="Open Sans"/>
              <a:sym typeface="Open Sans"/>
            </a:endParaRPr>
          </a:p>
        </p:txBody>
      </p:sp>
      <p:sp>
        <p:nvSpPr>
          <p:cNvPr id="39" name="Google Shape;39;p3"/>
          <p:cNvSpPr/>
          <p:nvPr/>
        </p:nvSpPr>
        <p:spPr>
          <a:xfrm>
            <a:off x="5384800" y="1002170"/>
            <a:ext cx="18026865" cy="779701"/>
          </a:xfrm>
          <a:prstGeom prst="rect">
            <a:avLst/>
          </a:prstGeom>
          <a:noFill/>
          <a:ln>
            <a:noFill/>
          </a:ln>
        </p:spPr>
        <p:txBody>
          <a:bodyPr anchorCtr="0" anchor="ctr" bIns="50800" lIns="50800" spcFirstLastPara="1" rIns="50800" wrap="square" tIns="50800">
            <a:spAutoFit/>
          </a:bodyPr>
          <a:lstStyle/>
          <a:p>
            <a:pPr indent="0" lvl="3" marL="0" marR="0" rtl="0" algn="r">
              <a:lnSpc>
                <a:spcPct val="100000"/>
              </a:lnSpc>
              <a:spcBef>
                <a:spcPts val="0"/>
              </a:spcBef>
              <a:spcAft>
                <a:spcPts val="0"/>
              </a:spcAft>
              <a:buClr>
                <a:schemeClr val="lt1"/>
              </a:buClr>
              <a:buSzPts val="4400"/>
              <a:buFont typeface="Poppins"/>
              <a:buNone/>
            </a:pPr>
            <a:r>
              <a:rPr b="1" i="0" lang="en-US" sz="4400" u="none" cap="none" strike="noStrike">
                <a:solidFill>
                  <a:schemeClr val="lt1"/>
                </a:solidFill>
                <a:latin typeface="Poppins"/>
                <a:ea typeface="Poppins"/>
                <a:cs typeface="Poppins"/>
                <a:sym typeface="Poppins"/>
              </a:rPr>
              <a:t>Le variabili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4"/>
          <p:cNvSpPr txBox="1"/>
          <p:nvPr/>
        </p:nvSpPr>
        <p:spPr>
          <a:xfrm>
            <a:off x="959932" y="3681436"/>
            <a:ext cx="10018048" cy="7114537"/>
          </a:xfrm>
          <a:prstGeom prst="rect">
            <a:avLst/>
          </a:prstGeom>
          <a:solidFill>
            <a:srgbClr val="F2F2F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La variabile è composta da:</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20000"/>
              </a:lnSpc>
              <a:spcBef>
                <a:spcPts val="0"/>
              </a:spcBef>
              <a:spcAft>
                <a:spcPts val="0"/>
              </a:spcAft>
              <a:buClr>
                <a:srgbClr val="3672A3"/>
              </a:buClr>
              <a:buSzPts val="3200"/>
              <a:buFont typeface="Open Sans"/>
              <a:buNone/>
            </a:pPr>
            <a:r>
              <a:rPr b="0" i="0" lang="en-US" sz="3200" u="none" cap="none" strike="noStrike">
                <a:solidFill>
                  <a:srgbClr val="3672A3"/>
                </a:solidFill>
                <a:latin typeface="Open Sans"/>
                <a:ea typeface="Open Sans"/>
                <a:cs typeface="Open Sans"/>
                <a:sym typeface="Open Sans"/>
              </a:rPr>
              <a:t>keyword</a:t>
            </a:r>
            <a:r>
              <a:rPr b="0" i="0" lang="en-US" sz="3200" u="none" cap="none" strike="noStrike">
                <a:solidFill>
                  <a:srgbClr val="000000"/>
                </a:solidFill>
                <a:latin typeface="Open Sans"/>
                <a:ea typeface="Open Sans"/>
                <a:cs typeface="Open Sans"/>
                <a:sym typeface="Open Sans"/>
              </a:rPr>
              <a:t> =&gt; </a:t>
            </a:r>
            <a:r>
              <a:rPr b="0" i="0" lang="en-US" sz="3200" u="none" cap="none" strike="noStrike">
                <a:solidFill>
                  <a:srgbClr val="3672A3"/>
                </a:solidFill>
                <a:latin typeface="Open Sans"/>
                <a:ea typeface="Open Sans"/>
                <a:cs typeface="Open Sans"/>
                <a:sym typeface="Open Sans"/>
              </a:rPr>
              <a:t>var</a:t>
            </a:r>
            <a:endParaRPr/>
          </a:p>
          <a:p>
            <a:pPr indent="0" lvl="0" marL="0" marR="0" rtl="0" algn="l">
              <a:lnSpc>
                <a:spcPct val="120000"/>
              </a:lnSpc>
              <a:spcBef>
                <a:spcPts val="0"/>
              </a:spcBef>
              <a:spcAft>
                <a:spcPts val="0"/>
              </a:spcAft>
              <a:buClr>
                <a:srgbClr val="713A3A"/>
              </a:buClr>
              <a:buSzPts val="3200"/>
              <a:buFont typeface="Open Sans"/>
              <a:buNone/>
            </a:pPr>
            <a:r>
              <a:rPr b="0" i="0" lang="en-US" sz="3200" u="none" cap="none" strike="noStrike">
                <a:solidFill>
                  <a:srgbClr val="713A3A"/>
                </a:solidFill>
                <a:latin typeface="Open Sans"/>
                <a:ea typeface="Open Sans"/>
                <a:cs typeface="Open Sans"/>
                <a:sym typeface="Open Sans"/>
              </a:rPr>
              <a:t>nome definitore</a:t>
            </a:r>
            <a:r>
              <a:rPr b="0" i="0" lang="en-US" sz="3200" u="none" cap="none" strike="noStrike">
                <a:solidFill>
                  <a:srgbClr val="000000"/>
                </a:solidFill>
                <a:latin typeface="Open Sans"/>
                <a:ea typeface="Open Sans"/>
                <a:cs typeface="Open Sans"/>
                <a:sym typeface="Open Sans"/>
              </a:rPr>
              <a:t> =&gt; </a:t>
            </a:r>
            <a:r>
              <a:rPr b="0" i="0" lang="en-US" sz="3200" u="none" cap="none" strike="noStrike">
                <a:solidFill>
                  <a:srgbClr val="713A3A"/>
                </a:solidFill>
                <a:latin typeface="Open Sans"/>
                <a:ea typeface="Open Sans"/>
                <a:cs typeface="Open Sans"/>
                <a:sym typeface="Open Sans"/>
              </a:rPr>
              <a:t>nome</a:t>
            </a:r>
            <a:endParaRPr b="0" i="0" sz="2400" u="none" cap="none" strike="noStrike">
              <a:solidFill>
                <a:srgbClr val="713A3A"/>
              </a:solidFill>
              <a:latin typeface="Calibri"/>
              <a:ea typeface="Calibri"/>
              <a:cs typeface="Calibri"/>
              <a:sym typeface="Calibri"/>
            </a:endParaRPr>
          </a:p>
          <a:p>
            <a:pPr indent="0" lvl="0" marL="0" marR="0" rtl="0" algn="l">
              <a:lnSpc>
                <a:spcPct val="120000"/>
              </a:lnSpc>
              <a:spcBef>
                <a:spcPts val="0"/>
              </a:spcBef>
              <a:spcAft>
                <a:spcPts val="0"/>
              </a:spcAft>
              <a:buClr>
                <a:srgbClr val="C04D00"/>
              </a:buClr>
              <a:buSzPts val="3200"/>
              <a:buFont typeface="Open Sans"/>
              <a:buNone/>
            </a:pPr>
            <a:r>
              <a:rPr b="0" i="0" lang="en-US" sz="3200" u="none" cap="none" strike="noStrike">
                <a:solidFill>
                  <a:srgbClr val="C04D00"/>
                </a:solidFill>
                <a:latin typeface="Open Sans"/>
                <a:ea typeface="Open Sans"/>
                <a:cs typeface="Open Sans"/>
                <a:sym typeface="Open Sans"/>
              </a:rPr>
              <a:t>operatore di assegnazione</a:t>
            </a:r>
            <a:r>
              <a:rPr b="0" i="0" lang="en-US" sz="3200" u="none" cap="none" strike="noStrike">
                <a:solidFill>
                  <a:srgbClr val="000000"/>
                </a:solidFill>
                <a:latin typeface="Open Sans"/>
                <a:ea typeface="Open Sans"/>
                <a:cs typeface="Open Sans"/>
                <a:sym typeface="Open Sans"/>
              </a:rPr>
              <a:t> =&gt; </a:t>
            </a:r>
            <a:r>
              <a:rPr b="0" i="0" lang="en-US" sz="3200" u="none" cap="none" strike="noStrike">
                <a:solidFill>
                  <a:srgbClr val="C04D00"/>
                </a:solidFill>
                <a:latin typeface="Open Sans"/>
                <a:ea typeface="Open Sans"/>
                <a:cs typeface="Open Sans"/>
                <a:sym typeface="Open Sans"/>
              </a:rPr>
              <a:t>= </a:t>
            </a:r>
            <a:endParaRPr/>
          </a:p>
          <a:p>
            <a:pPr indent="0" lvl="0" marL="0" marR="0" rtl="0" algn="l">
              <a:lnSpc>
                <a:spcPct val="120000"/>
              </a:lnSpc>
              <a:spcBef>
                <a:spcPts val="0"/>
              </a:spcBef>
              <a:spcAft>
                <a:spcPts val="0"/>
              </a:spcAft>
              <a:buClr>
                <a:srgbClr val="203766"/>
              </a:buClr>
              <a:buSzPts val="3200"/>
              <a:buFont typeface="Open Sans"/>
              <a:buNone/>
            </a:pPr>
            <a:r>
              <a:rPr b="0" i="0" lang="en-US" sz="3200" u="none" cap="none" strike="noStrike">
                <a:solidFill>
                  <a:srgbClr val="203766"/>
                </a:solidFill>
                <a:latin typeface="Open Sans"/>
                <a:ea typeface="Open Sans"/>
                <a:cs typeface="Open Sans"/>
                <a:sym typeface="Open Sans"/>
              </a:rPr>
              <a:t>valore</a:t>
            </a:r>
            <a:r>
              <a:rPr b="0" i="0" lang="en-US" sz="3200" u="none" cap="none" strike="noStrike">
                <a:solidFill>
                  <a:srgbClr val="000000"/>
                </a:solidFill>
                <a:latin typeface="Open Sans"/>
                <a:ea typeface="Open Sans"/>
                <a:cs typeface="Open Sans"/>
                <a:sym typeface="Open Sans"/>
              </a:rPr>
              <a:t> =&gt; </a:t>
            </a:r>
            <a:r>
              <a:rPr b="0" i="0" lang="en-US" sz="3200" u="none" cap="none" strike="noStrike">
                <a:solidFill>
                  <a:srgbClr val="203766"/>
                </a:solidFill>
                <a:latin typeface="Open Sans"/>
                <a:ea typeface="Open Sans"/>
                <a:cs typeface="Open Sans"/>
                <a:sym typeface="Open Sans"/>
              </a:rPr>
              <a:t>Mario</a:t>
            </a:r>
            <a:endParaRPr/>
          </a:p>
          <a:p>
            <a:pPr indent="0" lvl="0" marL="0" marR="0" rtl="0" algn="l">
              <a:lnSpc>
                <a:spcPct val="120000"/>
              </a:lnSpc>
              <a:spcBef>
                <a:spcPts val="0"/>
              </a:spcBef>
              <a:spcAft>
                <a:spcPts val="0"/>
              </a:spcAft>
              <a:buClr>
                <a:srgbClr val="000000"/>
              </a:buClr>
              <a:buSzPts val="2400"/>
              <a:buFont typeface="Open Sans"/>
              <a:buNone/>
            </a:pPr>
            <a:r>
              <a:t/>
            </a:r>
            <a:endParaRPr b="0" i="0" sz="2400" u="none" cap="none" strike="noStrike">
              <a:solidFill>
                <a:srgbClr val="203766"/>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var </a:t>
            </a:r>
            <a:r>
              <a:rPr b="0" i="0" lang="en-US" sz="3200" u="none" cap="none" strike="noStrike">
                <a:solidFill>
                  <a:srgbClr val="3672A3"/>
                </a:solidFill>
                <a:latin typeface="Open Sans"/>
                <a:ea typeface="Open Sans"/>
                <a:cs typeface="Open Sans"/>
                <a:sym typeface="Open Sans"/>
              </a:rPr>
              <a:t>nome</a:t>
            </a:r>
            <a:r>
              <a:rPr b="0" i="0" lang="en-US" sz="3200" u="none" cap="none" strike="noStrike">
                <a:solidFill>
                  <a:srgbClr val="000000"/>
                </a:solidFill>
                <a:latin typeface="Open Sans"/>
                <a:ea typeface="Open Sans"/>
                <a:cs typeface="Open Sans"/>
                <a:sym typeface="Open Sans"/>
              </a:rPr>
              <a:t> = ‘Mario’;</a:t>
            </a:r>
            <a:endParaRPr b="0" i="0" sz="2400" u="none" cap="none" strike="noStrike">
              <a:solidFill>
                <a:srgbClr val="203766"/>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2400"/>
              <a:buFont typeface="Open Sans"/>
              <a:buNone/>
            </a:pPr>
            <a:r>
              <a:t/>
            </a:r>
            <a:endParaRPr b="0" i="0" sz="2400" u="none" cap="none" strike="noStrike">
              <a:solidFill>
                <a:srgbClr val="203766"/>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Lo script deve essere chiuso da</a:t>
            </a:r>
            <a:r>
              <a:rPr b="0" i="0" lang="en-US" sz="3200" u="none" cap="none" strike="noStrike">
                <a:solidFill>
                  <a:srgbClr val="3672A3"/>
                </a:solidFill>
                <a:latin typeface="Open Sans"/>
                <a:ea typeface="Open Sans"/>
                <a:cs typeface="Open Sans"/>
                <a:sym typeface="Open Sans"/>
              </a:rPr>
              <a:t> ;</a:t>
            </a:r>
            <a:endParaRPr/>
          </a:p>
        </p:txBody>
      </p:sp>
      <p:sp>
        <p:nvSpPr>
          <p:cNvPr id="45" name="Google Shape;45;p4"/>
          <p:cNvSpPr txBox="1"/>
          <p:nvPr>
            <p:ph idx="12" type="sldNum"/>
          </p:nvPr>
        </p:nvSpPr>
        <p:spPr>
          <a:xfrm>
            <a:off x="23460264" y="12986237"/>
            <a:ext cx="458460" cy="441146"/>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Clr>
                <a:srgbClr val="000000"/>
              </a:buClr>
              <a:buSzPts val="2200"/>
              <a:buFont typeface="Poppins"/>
              <a:buNone/>
            </a:pPr>
            <a:fld id="{00000000-1234-1234-1234-123412341234}" type="slidenum">
              <a:rPr lang="en-US"/>
              <a:t>‹#›</a:t>
            </a:fld>
            <a:endParaRPr/>
          </a:p>
        </p:txBody>
      </p:sp>
      <p:sp>
        <p:nvSpPr>
          <p:cNvPr id="46" name="Google Shape;46;p4"/>
          <p:cNvSpPr txBox="1"/>
          <p:nvPr/>
        </p:nvSpPr>
        <p:spPr>
          <a:xfrm>
            <a:off x="12141816" y="3362233"/>
            <a:ext cx="11269849" cy="5082091"/>
          </a:xfrm>
          <a:prstGeom prst="rect">
            <a:avLst/>
          </a:prstGeom>
          <a:solidFill>
            <a:srgbClr val="FFFFFF"/>
          </a:solidFill>
          <a:ln>
            <a:noFill/>
          </a:ln>
        </p:spPr>
        <p:txBody>
          <a:bodyPr anchorCtr="0" anchor="t" bIns="91425" lIns="91425" spcFirstLastPara="1" rIns="91425" wrap="square" tIns="91425">
            <a:spAutoFit/>
          </a:bodyPr>
          <a:lstStyle/>
          <a:p>
            <a:pPr indent="-571500" lvl="0" marL="571500" marR="0" rtl="0" algn="l">
              <a:lnSpc>
                <a:spcPct val="150000"/>
              </a:lnSpc>
              <a:spcBef>
                <a:spcPts val="0"/>
              </a:spcBef>
              <a:spcAft>
                <a:spcPts val="0"/>
              </a:spcAft>
              <a:buClr>
                <a:srgbClr val="000000"/>
              </a:buClr>
              <a:buSzPts val="3600"/>
              <a:buFont typeface="Arial"/>
              <a:buChar char="•"/>
            </a:pPr>
            <a:r>
              <a:rPr b="0" i="0" lang="en-US" sz="3600" u="none" cap="none" strike="noStrike">
                <a:solidFill>
                  <a:srgbClr val="000000"/>
                </a:solidFill>
                <a:latin typeface="Open Sans"/>
                <a:ea typeface="Open Sans"/>
                <a:cs typeface="Open Sans"/>
                <a:sym typeface="Open Sans"/>
              </a:rPr>
              <a:t>Nelle variabili possiamo memorizzare valori di vario tipo: numeri, stringhe, booleani…</a:t>
            </a:r>
            <a:endParaRPr/>
          </a:p>
          <a:p>
            <a:pPr indent="-571500" lvl="0" marL="571500" marR="0" rtl="0" algn="l">
              <a:lnSpc>
                <a:spcPct val="150000"/>
              </a:lnSpc>
              <a:spcBef>
                <a:spcPts val="0"/>
              </a:spcBef>
              <a:spcAft>
                <a:spcPts val="0"/>
              </a:spcAft>
              <a:buClr>
                <a:srgbClr val="000000"/>
              </a:buClr>
              <a:buSzPts val="3600"/>
              <a:buFont typeface="Arial"/>
              <a:buChar char="•"/>
            </a:pPr>
            <a:r>
              <a:rPr b="0" i="0" lang="en-US" sz="3600" u="none" cap="none" strike="noStrike">
                <a:solidFill>
                  <a:srgbClr val="000000"/>
                </a:solidFill>
                <a:latin typeface="Open Sans"/>
                <a:ea typeface="Open Sans"/>
                <a:cs typeface="Open Sans"/>
                <a:sym typeface="Open Sans"/>
              </a:rPr>
              <a:t>I valori di tipo stringa (sequenza di caratteri), devono essere scritti fra apici, singoli o doppi.</a:t>
            </a:r>
            <a:endParaRPr/>
          </a:p>
          <a:p>
            <a:pPr indent="-571500" lvl="0" marL="571500" marR="0" rtl="0" algn="l">
              <a:lnSpc>
                <a:spcPct val="150000"/>
              </a:lnSpc>
              <a:spcBef>
                <a:spcPts val="0"/>
              </a:spcBef>
              <a:spcAft>
                <a:spcPts val="0"/>
              </a:spcAft>
              <a:buClr>
                <a:srgbClr val="000000"/>
              </a:buClr>
              <a:buSzPts val="3600"/>
              <a:buFont typeface="Arial"/>
              <a:buChar char="•"/>
            </a:pPr>
            <a:r>
              <a:rPr b="0" i="0" lang="en-US" sz="3600" u="none" cap="none" strike="noStrike">
                <a:solidFill>
                  <a:srgbClr val="000000"/>
                </a:solidFill>
                <a:latin typeface="Open Sans"/>
                <a:ea typeface="Open Sans"/>
                <a:cs typeface="Open Sans"/>
                <a:sym typeface="Open Sans"/>
              </a:rPr>
              <a:t>I valori di tipo numerico e booleani devono essere senza apici.</a:t>
            </a:r>
            <a:endParaRPr/>
          </a:p>
        </p:txBody>
      </p:sp>
      <p:sp>
        <p:nvSpPr>
          <p:cNvPr id="47" name="Google Shape;47;p4"/>
          <p:cNvSpPr/>
          <p:nvPr/>
        </p:nvSpPr>
        <p:spPr>
          <a:xfrm>
            <a:off x="5384800" y="1002170"/>
            <a:ext cx="18026865" cy="779701"/>
          </a:xfrm>
          <a:prstGeom prst="rect">
            <a:avLst/>
          </a:prstGeom>
          <a:noFill/>
          <a:ln>
            <a:noFill/>
          </a:ln>
        </p:spPr>
        <p:txBody>
          <a:bodyPr anchorCtr="0" anchor="ctr" bIns="50800" lIns="50800" spcFirstLastPara="1" rIns="50800" wrap="square" tIns="50800">
            <a:spAutoFit/>
          </a:bodyPr>
          <a:lstStyle/>
          <a:p>
            <a:pPr indent="0" lvl="3" marL="0" marR="0" rtl="0" algn="r">
              <a:lnSpc>
                <a:spcPct val="100000"/>
              </a:lnSpc>
              <a:spcBef>
                <a:spcPts val="0"/>
              </a:spcBef>
              <a:spcAft>
                <a:spcPts val="0"/>
              </a:spcAft>
              <a:buClr>
                <a:schemeClr val="lt1"/>
              </a:buClr>
              <a:buSzPts val="4400"/>
              <a:buFont typeface="Poppins"/>
              <a:buNone/>
            </a:pPr>
            <a:r>
              <a:rPr b="1" i="0" lang="en-US" sz="4400" u="none" cap="none" strike="noStrike">
                <a:solidFill>
                  <a:schemeClr val="lt1"/>
                </a:solidFill>
                <a:latin typeface="Poppins"/>
                <a:ea typeface="Poppins"/>
                <a:cs typeface="Poppins"/>
                <a:sym typeface="Poppins"/>
              </a:rPr>
              <a:t>Definire una variabile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5"/>
          <p:cNvSpPr txBox="1"/>
          <p:nvPr/>
        </p:nvSpPr>
        <p:spPr>
          <a:xfrm>
            <a:off x="8360907" y="3665336"/>
            <a:ext cx="10018048" cy="4082394"/>
          </a:xfrm>
          <a:prstGeom prst="rect">
            <a:avLst/>
          </a:prstGeom>
          <a:solidFill>
            <a:srgbClr val="F2F2F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La variabile</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20000"/>
              </a:lnSpc>
              <a:spcBef>
                <a:spcPts val="0"/>
              </a:spcBef>
              <a:spcAft>
                <a:spcPts val="0"/>
              </a:spcAft>
              <a:buClr>
                <a:srgbClr val="FF2751"/>
              </a:buClr>
              <a:buSzPts val="3200"/>
              <a:buFont typeface="Open Sans"/>
              <a:buNone/>
            </a:pPr>
            <a:r>
              <a:rPr b="0" i="0" lang="en-US" sz="3200" u="none" cap="none" strike="noStrike">
                <a:solidFill>
                  <a:srgbClr val="FF2751"/>
                </a:solidFill>
                <a:latin typeface="Open Sans"/>
                <a:ea typeface="Open Sans"/>
                <a:cs typeface="Open Sans"/>
                <a:sym typeface="Open Sans"/>
              </a:rPr>
              <a:t>var numero = “10”;</a:t>
            </a:r>
            <a:endParaRPr/>
          </a:p>
          <a:p>
            <a:pPr indent="0" lvl="0" marL="0" marR="0" rtl="0" algn="l">
              <a:lnSpc>
                <a:spcPct val="120000"/>
              </a:lnSpc>
              <a:spcBef>
                <a:spcPts val="0"/>
              </a:spcBef>
              <a:spcAft>
                <a:spcPts val="0"/>
              </a:spcAft>
              <a:buClr>
                <a:srgbClr val="3672A3"/>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sarà interpretata come una sequenza di carattere, quindi il valore non sarà di tipo numerico ma di tipo stringa</a:t>
            </a:r>
            <a:endParaRPr b="0" i="0" sz="2400" u="none" cap="none" strike="noStrike">
              <a:solidFill>
                <a:srgbClr val="5E5E5E"/>
              </a:solidFill>
              <a:latin typeface="Calibri"/>
              <a:ea typeface="Calibri"/>
              <a:cs typeface="Calibri"/>
              <a:sym typeface="Calibri"/>
            </a:endParaRPr>
          </a:p>
        </p:txBody>
      </p:sp>
      <p:sp>
        <p:nvSpPr>
          <p:cNvPr id="53" name="Google Shape;53;p5"/>
          <p:cNvSpPr txBox="1"/>
          <p:nvPr/>
        </p:nvSpPr>
        <p:spPr>
          <a:xfrm>
            <a:off x="959316" y="4178140"/>
            <a:ext cx="5782032" cy="157992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F2751"/>
              </a:buClr>
              <a:buSzPts val="3200"/>
              <a:buFont typeface="Open Sans"/>
              <a:buNone/>
            </a:pPr>
            <a:r>
              <a:rPr b="0" i="0" lang="en-US" sz="3200" u="none" cap="none" strike="noStrike">
                <a:solidFill>
                  <a:srgbClr val="FF2751"/>
                </a:solidFill>
                <a:latin typeface="Open Sans"/>
                <a:ea typeface="Open Sans"/>
                <a:cs typeface="Open Sans"/>
                <a:sym typeface="Open Sans"/>
              </a:rPr>
              <a:t>Variabili con valore numerico:</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var numeroIntero = 10;</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var numeroDecimale = 10.50;</a:t>
            </a:r>
            <a:endParaRPr/>
          </a:p>
        </p:txBody>
      </p:sp>
      <p:sp>
        <p:nvSpPr>
          <p:cNvPr id="54" name="Google Shape;54;p5"/>
          <p:cNvSpPr txBox="1"/>
          <p:nvPr/>
        </p:nvSpPr>
        <p:spPr>
          <a:xfrm>
            <a:off x="959316" y="6744445"/>
            <a:ext cx="5265865" cy="157992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F2751"/>
              </a:buClr>
              <a:buSzPts val="3200"/>
              <a:buFont typeface="Open Sans"/>
              <a:buNone/>
            </a:pPr>
            <a:r>
              <a:rPr b="0" i="0" lang="en-US" sz="3200" u="none" cap="none" strike="noStrike">
                <a:solidFill>
                  <a:srgbClr val="FF2751"/>
                </a:solidFill>
                <a:latin typeface="Open Sans"/>
                <a:ea typeface="Open Sans"/>
                <a:cs typeface="Open Sans"/>
                <a:sym typeface="Open Sans"/>
              </a:rPr>
              <a:t>Variabili con valore stringa:</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var nome = ‘Mario’;</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var cognome = “Rossi”;</a:t>
            </a:r>
            <a:endParaRPr/>
          </a:p>
        </p:txBody>
      </p:sp>
      <p:sp>
        <p:nvSpPr>
          <p:cNvPr id="55" name="Google Shape;55;p5"/>
          <p:cNvSpPr txBox="1"/>
          <p:nvPr/>
        </p:nvSpPr>
        <p:spPr>
          <a:xfrm>
            <a:off x="959316" y="9310749"/>
            <a:ext cx="5490286" cy="157992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F2751"/>
              </a:buClr>
              <a:buSzPts val="3200"/>
              <a:buFont typeface="Open Sans"/>
              <a:buNone/>
            </a:pPr>
            <a:r>
              <a:rPr b="0" i="0" lang="en-US" sz="3200" u="none" cap="none" strike="noStrike">
                <a:solidFill>
                  <a:srgbClr val="FF2751"/>
                </a:solidFill>
                <a:latin typeface="Open Sans"/>
                <a:ea typeface="Open Sans"/>
                <a:cs typeface="Open Sans"/>
                <a:sym typeface="Open Sans"/>
              </a:rPr>
              <a:t>Variabili con valori booleani:</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var altezza = true;</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var lunghezza = false;</a:t>
            </a:r>
            <a:endParaRPr/>
          </a:p>
        </p:txBody>
      </p:sp>
      <p:sp>
        <p:nvSpPr>
          <p:cNvPr id="56" name="Google Shape;56;p5"/>
          <p:cNvSpPr txBox="1"/>
          <p:nvPr/>
        </p:nvSpPr>
        <p:spPr>
          <a:xfrm>
            <a:off x="8360907" y="8373283"/>
            <a:ext cx="10018048" cy="3570202"/>
          </a:xfrm>
          <a:prstGeom prst="rect">
            <a:avLst/>
          </a:prstGeom>
          <a:solidFill>
            <a:srgbClr val="F2F2F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Ad una variabile possiamo assegnare anche il valore di una o più variabili:</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FF2751"/>
              </a:buClr>
              <a:buSzPts val="3200"/>
              <a:buFont typeface="Open Sans"/>
              <a:buNone/>
            </a:pPr>
            <a:r>
              <a:rPr b="0" i="0" lang="en-US" sz="3200" u="none" cap="none" strike="noStrike">
                <a:solidFill>
                  <a:srgbClr val="FF2751"/>
                </a:solidFill>
                <a:latin typeface="Open Sans"/>
                <a:ea typeface="Open Sans"/>
                <a:cs typeface="Open Sans"/>
                <a:sym typeface="Open Sans"/>
              </a:rPr>
              <a:t>var a = 10;</a:t>
            </a:r>
            <a:endParaRPr/>
          </a:p>
          <a:p>
            <a:pPr indent="0" lvl="0" marL="0" marR="0" rtl="0" algn="l">
              <a:lnSpc>
                <a:spcPct val="100000"/>
              </a:lnSpc>
              <a:spcBef>
                <a:spcPts val="0"/>
              </a:spcBef>
              <a:spcAft>
                <a:spcPts val="0"/>
              </a:spcAft>
              <a:buClr>
                <a:srgbClr val="FF2751"/>
              </a:buClr>
              <a:buSzPts val="3200"/>
              <a:buFont typeface="Open Sans"/>
              <a:buNone/>
            </a:pPr>
            <a:r>
              <a:rPr b="0" i="0" lang="en-US" sz="3200" u="none" cap="none" strike="noStrike">
                <a:solidFill>
                  <a:srgbClr val="FF2751"/>
                </a:solidFill>
                <a:latin typeface="Open Sans"/>
                <a:ea typeface="Open Sans"/>
                <a:cs typeface="Open Sans"/>
                <a:sym typeface="Open Sans"/>
              </a:rPr>
              <a:t>var b = a;</a:t>
            </a:r>
            <a:endParaRPr/>
          </a:p>
          <a:p>
            <a:pPr indent="0" lvl="0" marL="0" marR="0" rtl="0" algn="l">
              <a:lnSpc>
                <a:spcPct val="100000"/>
              </a:lnSpc>
              <a:spcBef>
                <a:spcPts val="0"/>
              </a:spcBef>
              <a:spcAft>
                <a:spcPts val="0"/>
              </a:spcAft>
              <a:buClr>
                <a:srgbClr val="FF2751"/>
              </a:buClr>
              <a:buSzPts val="3200"/>
              <a:buFont typeface="Open Sans"/>
              <a:buNone/>
            </a:pPr>
            <a:r>
              <a:rPr b="0" i="0" lang="en-US" sz="3200" u="none" cap="none" strike="noStrike">
                <a:solidFill>
                  <a:srgbClr val="FF2751"/>
                </a:solidFill>
                <a:latin typeface="Open Sans"/>
                <a:ea typeface="Open Sans"/>
                <a:cs typeface="Open Sans"/>
                <a:sym typeface="Open Sans"/>
              </a:rPr>
              <a:t>var c = a + b </a:t>
            </a:r>
            <a:r>
              <a:rPr b="0" i="0" lang="en-US" sz="2800" u="none" cap="none" strike="noStrike">
                <a:solidFill>
                  <a:srgbClr val="000000"/>
                </a:solidFill>
                <a:latin typeface="Open Sans"/>
                <a:ea typeface="Open Sans"/>
                <a:cs typeface="Open Sans"/>
                <a:sym typeface="Open Sans"/>
              </a:rPr>
              <a:t>// in questo caso alla variabile è assegnato il valore della somma di a e b cioè 20</a:t>
            </a:r>
            <a:endParaRPr/>
          </a:p>
        </p:txBody>
      </p:sp>
      <p:sp>
        <p:nvSpPr>
          <p:cNvPr id="57" name="Google Shape;57;p5"/>
          <p:cNvSpPr txBox="1"/>
          <p:nvPr>
            <p:ph idx="12" type="sldNum"/>
          </p:nvPr>
        </p:nvSpPr>
        <p:spPr>
          <a:xfrm>
            <a:off x="23460264" y="12986237"/>
            <a:ext cx="458460" cy="441146"/>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Clr>
                <a:srgbClr val="000000"/>
              </a:buClr>
              <a:buSzPts val="2200"/>
              <a:buFont typeface="Poppins"/>
              <a:buNone/>
            </a:pPr>
            <a:fld id="{00000000-1234-1234-1234-123412341234}" type="slidenum">
              <a:rPr lang="en-US"/>
              <a:t>‹#›</a:t>
            </a:fld>
            <a:endParaRPr/>
          </a:p>
        </p:txBody>
      </p:sp>
      <p:sp>
        <p:nvSpPr>
          <p:cNvPr id="58" name="Google Shape;58;p5"/>
          <p:cNvSpPr/>
          <p:nvPr/>
        </p:nvSpPr>
        <p:spPr>
          <a:xfrm>
            <a:off x="5384800" y="1002170"/>
            <a:ext cx="18026865" cy="779701"/>
          </a:xfrm>
          <a:prstGeom prst="rect">
            <a:avLst/>
          </a:prstGeom>
          <a:noFill/>
          <a:ln>
            <a:noFill/>
          </a:ln>
        </p:spPr>
        <p:txBody>
          <a:bodyPr anchorCtr="0" anchor="ctr" bIns="50800" lIns="50800" spcFirstLastPara="1" rIns="50800" wrap="square" tIns="50800">
            <a:spAutoFit/>
          </a:bodyPr>
          <a:lstStyle/>
          <a:p>
            <a:pPr indent="0" lvl="3" marL="0" marR="0" rtl="0" algn="r">
              <a:lnSpc>
                <a:spcPct val="100000"/>
              </a:lnSpc>
              <a:spcBef>
                <a:spcPts val="0"/>
              </a:spcBef>
              <a:spcAft>
                <a:spcPts val="0"/>
              </a:spcAft>
              <a:buClr>
                <a:schemeClr val="lt1"/>
              </a:buClr>
              <a:buSzPts val="4400"/>
              <a:buFont typeface="Poppins"/>
              <a:buNone/>
            </a:pPr>
            <a:r>
              <a:rPr b="1" i="0" lang="en-US" sz="4400" u="none" cap="none" strike="noStrike">
                <a:solidFill>
                  <a:schemeClr val="lt1"/>
                </a:solidFill>
                <a:latin typeface="Poppins"/>
                <a:ea typeface="Poppins"/>
                <a:cs typeface="Poppins"/>
                <a:sym typeface="Poppins"/>
              </a:rPr>
              <a:t>Le variabili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6"/>
          <p:cNvSpPr txBox="1"/>
          <p:nvPr/>
        </p:nvSpPr>
        <p:spPr>
          <a:xfrm>
            <a:off x="882225" y="10513039"/>
            <a:ext cx="11335010" cy="1569654"/>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Open Sans"/>
              <a:buNone/>
            </a:pPr>
            <a:r>
              <a:rPr b="0" i="0" lang="en-US" sz="3000" u="none" cap="none" strike="noStrike">
                <a:solidFill>
                  <a:srgbClr val="000000"/>
                </a:solidFill>
                <a:latin typeface="Open Sans"/>
                <a:ea typeface="Open Sans"/>
                <a:cs typeface="Open Sans"/>
                <a:sym typeface="Open Sans"/>
              </a:rPr>
              <a:t>E’ possibile mostrare il valore assegnato ad una variabile richiamandola all’interno di una direttiva di output oppure </a:t>
            </a:r>
            <a:endParaRPr/>
          </a:p>
          <a:p>
            <a:pPr indent="0" lvl="0" marL="0" marR="0" rtl="0" algn="l">
              <a:lnSpc>
                <a:spcPct val="100000"/>
              </a:lnSpc>
              <a:spcBef>
                <a:spcPts val="0"/>
              </a:spcBef>
              <a:spcAft>
                <a:spcPts val="0"/>
              </a:spcAft>
              <a:buClr>
                <a:srgbClr val="000000"/>
              </a:buClr>
              <a:buSzPts val="3000"/>
              <a:buFont typeface="Open Sans"/>
              <a:buNone/>
            </a:pPr>
            <a:r>
              <a:rPr b="0" i="0" lang="en-US" sz="3000" u="none" cap="none" strike="noStrike">
                <a:solidFill>
                  <a:srgbClr val="000000"/>
                </a:solidFill>
                <a:latin typeface="Open Sans"/>
                <a:ea typeface="Open Sans"/>
                <a:cs typeface="Open Sans"/>
                <a:sym typeface="Open Sans"/>
              </a:rPr>
              <a:t>all’interno di una funzione, come vedremo</a:t>
            </a:r>
            <a:endParaRPr b="0" i="0" sz="3000" u="none" cap="none" strike="noStrike">
              <a:solidFill>
                <a:srgbClr val="5E5E5E"/>
              </a:solidFill>
              <a:latin typeface="Calibri"/>
              <a:ea typeface="Calibri"/>
              <a:cs typeface="Calibri"/>
              <a:sym typeface="Calibri"/>
            </a:endParaRPr>
          </a:p>
        </p:txBody>
      </p:sp>
      <p:sp>
        <p:nvSpPr>
          <p:cNvPr id="64" name="Google Shape;64;p6"/>
          <p:cNvSpPr txBox="1"/>
          <p:nvPr/>
        </p:nvSpPr>
        <p:spPr>
          <a:xfrm>
            <a:off x="13246309" y="3668310"/>
            <a:ext cx="10018049" cy="5355306"/>
          </a:xfrm>
          <a:prstGeom prst="rect">
            <a:avLst/>
          </a:prstGeom>
          <a:solidFill>
            <a:srgbClr val="F2F2F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var </a:t>
            </a:r>
            <a:r>
              <a:rPr b="0" i="0" lang="en-US" sz="2800" u="none" cap="none" strike="noStrike">
                <a:solidFill>
                  <a:srgbClr val="FF2751"/>
                </a:solidFill>
                <a:latin typeface="Open Sans"/>
                <a:ea typeface="Open Sans"/>
                <a:cs typeface="Open Sans"/>
                <a:sym typeface="Open Sans"/>
              </a:rPr>
              <a:t>nome</a:t>
            </a:r>
            <a:r>
              <a:rPr b="0" i="0" lang="en-US" sz="2800" u="none" cap="none" strike="noStrike">
                <a:solidFill>
                  <a:srgbClr val="000000"/>
                </a:solidFill>
                <a:latin typeface="Open Sans"/>
                <a:ea typeface="Open Sans"/>
                <a:cs typeface="Open Sans"/>
                <a:sym typeface="Open Sans"/>
              </a:rPr>
              <a:t> = ‘Mario’;</a:t>
            </a:r>
            <a:endParaRPr/>
          </a:p>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var </a:t>
            </a:r>
            <a:r>
              <a:rPr b="0" i="0" lang="en-US" sz="2800" u="none" cap="none" strike="noStrike">
                <a:solidFill>
                  <a:srgbClr val="FF2751"/>
                </a:solidFill>
                <a:latin typeface="Open Sans"/>
                <a:ea typeface="Open Sans"/>
                <a:cs typeface="Open Sans"/>
                <a:sym typeface="Open Sans"/>
              </a:rPr>
              <a:t>anni</a:t>
            </a:r>
            <a:r>
              <a:rPr b="0" i="0" lang="en-US" sz="2800" u="none" cap="none" strike="noStrike">
                <a:solidFill>
                  <a:srgbClr val="000000"/>
                </a:solidFill>
                <a:latin typeface="Open Sans"/>
                <a:ea typeface="Open Sans"/>
                <a:cs typeface="Open Sans"/>
                <a:sym typeface="Open Sans"/>
              </a:rPr>
              <a:t> = 30;</a:t>
            </a:r>
            <a:endParaRPr/>
          </a:p>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var </a:t>
            </a:r>
            <a:r>
              <a:rPr b="0" i="0" lang="en-US" sz="2800" u="none" cap="none" strike="noStrike">
                <a:solidFill>
                  <a:srgbClr val="FF2751"/>
                </a:solidFill>
                <a:latin typeface="Open Sans"/>
                <a:ea typeface="Open Sans"/>
                <a:cs typeface="Open Sans"/>
                <a:sym typeface="Open Sans"/>
              </a:rPr>
              <a:t>luogo</a:t>
            </a:r>
            <a:r>
              <a:rPr b="0" i="0" lang="en-US" sz="2800" u="none" cap="none" strike="noStrike">
                <a:solidFill>
                  <a:srgbClr val="000000"/>
                </a:solidFill>
                <a:latin typeface="Open Sans"/>
                <a:ea typeface="Open Sans"/>
                <a:cs typeface="Open Sans"/>
                <a:sym typeface="Open Sans"/>
              </a:rPr>
              <a:t> = ‘Roma’;</a:t>
            </a:r>
            <a:endParaRPr/>
          </a:p>
          <a:p>
            <a:pPr indent="0" lvl="0" marL="0" marR="0" rtl="0" algn="l">
              <a:lnSpc>
                <a:spcPct val="100000"/>
              </a:lnSpc>
              <a:spcBef>
                <a:spcPts val="0"/>
              </a:spcBef>
              <a:spcAft>
                <a:spcPts val="0"/>
              </a:spcAft>
              <a:buClr>
                <a:srgbClr val="000000"/>
              </a:buClr>
              <a:buSzPts val="2800"/>
              <a:buFont typeface="Open Sans"/>
              <a:buNone/>
            </a:pPr>
            <a:r>
              <a:t/>
            </a:r>
            <a:endParaRPr b="0" i="0" sz="28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window.alert(</a:t>
            </a:r>
            <a:r>
              <a:rPr b="0" i="0" lang="en-US" sz="2800" u="none" cap="none" strike="noStrike">
                <a:solidFill>
                  <a:srgbClr val="FF2751"/>
                </a:solidFill>
                <a:latin typeface="Open Sans"/>
                <a:ea typeface="Open Sans"/>
                <a:cs typeface="Open Sans"/>
                <a:sym typeface="Open Sans"/>
              </a:rPr>
              <a:t>nome</a:t>
            </a:r>
            <a:r>
              <a:rPr b="0" i="0" lang="en-US" sz="2800" u="none" cap="none" strike="noStrike">
                <a:solidFill>
                  <a:srgbClr val="000000"/>
                </a:solidFill>
                <a:latin typeface="Open Sans"/>
                <a:ea typeface="Open Sans"/>
                <a:cs typeface="Open Sans"/>
                <a:sym typeface="Open Sans"/>
              </a:rPr>
              <a:t>); // sarà mostrato in una finestra il valore della variabile nome che è Mario</a:t>
            </a:r>
            <a:endParaRPr/>
          </a:p>
          <a:p>
            <a:pPr indent="0" lvl="0" marL="0" marR="0" rtl="0" algn="l">
              <a:lnSpc>
                <a:spcPct val="100000"/>
              </a:lnSpc>
              <a:spcBef>
                <a:spcPts val="0"/>
              </a:spcBef>
              <a:spcAft>
                <a:spcPts val="0"/>
              </a:spcAft>
              <a:buClr>
                <a:srgbClr val="000000"/>
              </a:buClr>
              <a:buSzPts val="2800"/>
              <a:buFont typeface="Open Sans"/>
              <a:buNone/>
            </a:pPr>
            <a:r>
              <a:t/>
            </a:r>
            <a:endParaRPr b="0" i="0" sz="28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document.write(</a:t>
            </a:r>
            <a:r>
              <a:rPr b="0" i="0" lang="en-US" sz="2800" u="none" cap="none" strike="noStrike">
                <a:solidFill>
                  <a:srgbClr val="FF2751"/>
                </a:solidFill>
                <a:latin typeface="Open Sans"/>
                <a:ea typeface="Open Sans"/>
                <a:cs typeface="Open Sans"/>
                <a:sym typeface="Open Sans"/>
              </a:rPr>
              <a:t>anni</a:t>
            </a:r>
            <a:r>
              <a:rPr b="0" i="0" lang="en-US" sz="2800" u="none" cap="none" strike="noStrike">
                <a:solidFill>
                  <a:srgbClr val="000000"/>
                </a:solidFill>
                <a:latin typeface="Open Sans"/>
                <a:ea typeface="Open Sans"/>
                <a:cs typeface="Open Sans"/>
                <a:sym typeface="Open Sans"/>
              </a:rPr>
              <a:t>); // sarà mostrato a schermo il valore della variabile anno che è 30</a:t>
            </a:r>
            <a:endParaRPr/>
          </a:p>
          <a:p>
            <a:pPr indent="0" lvl="0" marL="0" marR="0" rtl="0" algn="l">
              <a:lnSpc>
                <a:spcPct val="100000"/>
              </a:lnSpc>
              <a:spcBef>
                <a:spcPts val="0"/>
              </a:spcBef>
              <a:spcAft>
                <a:spcPts val="0"/>
              </a:spcAft>
              <a:buClr>
                <a:srgbClr val="000000"/>
              </a:buClr>
              <a:buSzPts val="2800"/>
              <a:buFont typeface="Open Sans"/>
              <a:buNone/>
            </a:pPr>
            <a:r>
              <a:t/>
            </a:r>
            <a:endParaRPr b="0" i="0" sz="28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console.log(</a:t>
            </a:r>
            <a:r>
              <a:rPr b="0" i="0" lang="en-US" sz="2800" u="none" cap="none" strike="noStrike">
                <a:solidFill>
                  <a:srgbClr val="FF2751"/>
                </a:solidFill>
                <a:latin typeface="Open Sans"/>
                <a:ea typeface="Open Sans"/>
                <a:cs typeface="Open Sans"/>
                <a:sym typeface="Open Sans"/>
              </a:rPr>
              <a:t>luogo</a:t>
            </a:r>
            <a:r>
              <a:rPr b="0" i="0" lang="en-US" sz="2800" u="none" cap="none" strike="noStrike">
                <a:solidFill>
                  <a:srgbClr val="000000"/>
                </a:solidFill>
                <a:latin typeface="Open Sans"/>
                <a:ea typeface="Open Sans"/>
                <a:cs typeface="Open Sans"/>
                <a:sym typeface="Open Sans"/>
              </a:rPr>
              <a:t>); // sarà mostrato in console il valore della variabile luogo che è Roma</a:t>
            </a:r>
            <a:endParaRPr/>
          </a:p>
        </p:txBody>
      </p:sp>
      <p:sp>
        <p:nvSpPr>
          <p:cNvPr id="65" name="Google Shape;65;p6"/>
          <p:cNvSpPr txBox="1"/>
          <p:nvPr/>
        </p:nvSpPr>
        <p:spPr>
          <a:xfrm>
            <a:off x="882225" y="3662955"/>
            <a:ext cx="10018049" cy="1325877"/>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Possiamo eseguire operazioni matematiche utilizzando i valori di variabile:</a:t>
            </a:r>
            <a:endParaRPr/>
          </a:p>
        </p:txBody>
      </p:sp>
      <p:sp>
        <p:nvSpPr>
          <p:cNvPr id="66" name="Google Shape;66;p6"/>
          <p:cNvSpPr txBox="1"/>
          <p:nvPr/>
        </p:nvSpPr>
        <p:spPr>
          <a:xfrm>
            <a:off x="882225" y="5504169"/>
            <a:ext cx="10018049" cy="4493532"/>
          </a:xfrm>
          <a:prstGeom prst="rect">
            <a:avLst/>
          </a:prstGeom>
          <a:solidFill>
            <a:srgbClr val="F2F2F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var </a:t>
            </a:r>
            <a:r>
              <a:rPr b="0" i="0" lang="en-US" sz="2800" u="none" cap="none" strike="noStrike">
                <a:solidFill>
                  <a:srgbClr val="FF2751"/>
                </a:solidFill>
                <a:latin typeface="Open Sans"/>
                <a:ea typeface="Open Sans"/>
                <a:cs typeface="Open Sans"/>
                <a:sym typeface="Open Sans"/>
              </a:rPr>
              <a:t>numero1</a:t>
            </a:r>
            <a:r>
              <a:rPr b="0" i="0" lang="en-US" sz="2800" u="none" cap="none" strike="noStrike">
                <a:solidFill>
                  <a:srgbClr val="000000"/>
                </a:solidFill>
                <a:latin typeface="Open Sans"/>
                <a:ea typeface="Open Sans"/>
                <a:cs typeface="Open Sans"/>
                <a:sym typeface="Open Sans"/>
              </a:rPr>
              <a:t> = 5;</a:t>
            </a:r>
            <a:endParaRPr/>
          </a:p>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var </a:t>
            </a:r>
            <a:r>
              <a:rPr b="0" i="0" lang="en-US" sz="2800" u="none" cap="none" strike="noStrike">
                <a:solidFill>
                  <a:srgbClr val="FF2751"/>
                </a:solidFill>
                <a:latin typeface="Open Sans"/>
                <a:ea typeface="Open Sans"/>
                <a:cs typeface="Open Sans"/>
                <a:sym typeface="Open Sans"/>
              </a:rPr>
              <a:t>numero2</a:t>
            </a:r>
            <a:r>
              <a:rPr b="0" i="0" lang="en-US" sz="2800" u="none" cap="none" strike="noStrike">
                <a:solidFill>
                  <a:srgbClr val="000000"/>
                </a:solidFill>
                <a:latin typeface="Open Sans"/>
                <a:ea typeface="Open Sans"/>
                <a:cs typeface="Open Sans"/>
                <a:sym typeface="Open Sans"/>
              </a:rPr>
              <a:t> = 7;</a:t>
            </a:r>
            <a:endParaRPr/>
          </a:p>
          <a:p>
            <a:pPr indent="0" lvl="0" marL="0" marR="0" rtl="0" algn="l">
              <a:lnSpc>
                <a:spcPct val="100000"/>
              </a:lnSpc>
              <a:spcBef>
                <a:spcPts val="0"/>
              </a:spcBef>
              <a:spcAft>
                <a:spcPts val="0"/>
              </a:spcAft>
              <a:buClr>
                <a:srgbClr val="000000"/>
              </a:buClr>
              <a:buSzPts val="2800"/>
              <a:buFont typeface="Open Sans"/>
              <a:buNone/>
            </a:pPr>
            <a:r>
              <a:t/>
            </a:r>
            <a:endParaRPr b="0" i="0" sz="28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Alcuni esempi:</a:t>
            </a:r>
            <a:endParaRPr/>
          </a:p>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console.log(numero1 + numero2); =&gt; 12</a:t>
            </a:r>
            <a:endParaRPr/>
          </a:p>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console.log(numero1 - numero2); =&gt; -2</a:t>
            </a:r>
            <a:endParaRPr/>
          </a:p>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Console.log(numero2 + 4); =&gt; 11</a:t>
            </a:r>
            <a:endParaRPr/>
          </a:p>
          <a:p>
            <a:pPr indent="0" lvl="0" marL="0" marR="0" rtl="0" algn="l">
              <a:lnSpc>
                <a:spcPct val="100000"/>
              </a:lnSpc>
              <a:spcBef>
                <a:spcPts val="0"/>
              </a:spcBef>
              <a:spcAft>
                <a:spcPts val="0"/>
              </a:spcAft>
              <a:buClr>
                <a:srgbClr val="000000"/>
              </a:buClr>
              <a:buSzPts val="2800"/>
              <a:buFont typeface="Open Sans"/>
              <a:buNone/>
            </a:pPr>
            <a:r>
              <a:t/>
            </a:r>
            <a:endParaRPr b="0" i="0" sz="28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In questo caso, + e - sono interpretati come usuali operatori matematici. </a:t>
            </a:r>
            <a:endParaRPr/>
          </a:p>
        </p:txBody>
      </p:sp>
      <p:sp>
        <p:nvSpPr>
          <p:cNvPr id="67" name="Google Shape;67;p6"/>
          <p:cNvSpPr txBox="1"/>
          <p:nvPr>
            <p:ph idx="12" type="sldNum"/>
          </p:nvPr>
        </p:nvSpPr>
        <p:spPr>
          <a:xfrm>
            <a:off x="23460264" y="12986237"/>
            <a:ext cx="458460" cy="441146"/>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Clr>
                <a:srgbClr val="000000"/>
              </a:buClr>
              <a:buSzPts val="2200"/>
              <a:buFont typeface="Poppins"/>
              <a:buNone/>
            </a:pPr>
            <a:fld id="{00000000-1234-1234-1234-123412341234}" type="slidenum">
              <a:rPr lang="en-US"/>
              <a:t>‹#›</a:t>
            </a:fld>
            <a:endParaRPr/>
          </a:p>
        </p:txBody>
      </p:sp>
      <p:sp>
        <p:nvSpPr>
          <p:cNvPr id="68" name="Google Shape;68;p6"/>
          <p:cNvSpPr/>
          <p:nvPr/>
        </p:nvSpPr>
        <p:spPr>
          <a:xfrm>
            <a:off x="5384800" y="1002170"/>
            <a:ext cx="18026865" cy="779701"/>
          </a:xfrm>
          <a:prstGeom prst="rect">
            <a:avLst/>
          </a:prstGeom>
          <a:noFill/>
          <a:ln>
            <a:noFill/>
          </a:ln>
        </p:spPr>
        <p:txBody>
          <a:bodyPr anchorCtr="0" anchor="ctr" bIns="50800" lIns="50800" spcFirstLastPara="1" rIns="50800" wrap="square" tIns="50800">
            <a:spAutoFit/>
          </a:bodyPr>
          <a:lstStyle/>
          <a:p>
            <a:pPr indent="0" lvl="3" marL="0" marR="0" rtl="0" algn="r">
              <a:lnSpc>
                <a:spcPct val="100000"/>
              </a:lnSpc>
              <a:spcBef>
                <a:spcPts val="0"/>
              </a:spcBef>
              <a:spcAft>
                <a:spcPts val="0"/>
              </a:spcAft>
              <a:buClr>
                <a:schemeClr val="lt1"/>
              </a:buClr>
              <a:buSzPts val="4400"/>
              <a:buFont typeface="Poppins"/>
              <a:buNone/>
            </a:pPr>
            <a:r>
              <a:rPr b="1" i="0" lang="en-US" sz="4400" u="none" cap="none" strike="noStrike">
                <a:solidFill>
                  <a:schemeClr val="lt1"/>
                </a:solidFill>
                <a:latin typeface="Poppins"/>
                <a:ea typeface="Poppins"/>
                <a:cs typeface="Poppins"/>
                <a:sym typeface="Poppins"/>
              </a:rPr>
              <a:t>Le variabili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7"/>
          <p:cNvSpPr txBox="1"/>
          <p:nvPr/>
        </p:nvSpPr>
        <p:spPr>
          <a:xfrm>
            <a:off x="13393617" y="3783207"/>
            <a:ext cx="10018048" cy="4616642"/>
          </a:xfrm>
          <a:prstGeom prst="rect">
            <a:avLst/>
          </a:prstGeom>
          <a:solidFill>
            <a:srgbClr val="F2F2F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var numero2 = 10;</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numero2 = 15;</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document.write(</a:t>
            </a:r>
            <a:r>
              <a:rPr b="0" i="0" lang="en-US" sz="3200" u="none" cap="none" strike="noStrike">
                <a:solidFill>
                  <a:srgbClr val="FF2751"/>
                </a:solidFill>
                <a:latin typeface="Open Sans"/>
                <a:ea typeface="Open Sans"/>
                <a:cs typeface="Open Sans"/>
                <a:sym typeface="Open Sans"/>
              </a:rPr>
              <a:t>numero2</a:t>
            </a:r>
            <a:r>
              <a:rPr b="0" i="0" lang="en-US" sz="3200" u="none" cap="none" strike="noStrike">
                <a:solidFill>
                  <a:srgbClr val="000000"/>
                </a:solidFill>
                <a:latin typeface="Open Sans"/>
                <a:ea typeface="Open Sans"/>
                <a:cs typeface="Open Sans"/>
                <a:sym typeface="Open Sans"/>
              </a:rPr>
              <a:t>);</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L’ output non sarà 10 ma 15 poiché il codice  leggerà l’ultimo valore della variabile aggiornando </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l’output</a:t>
            </a:r>
            <a:endParaRPr/>
          </a:p>
        </p:txBody>
      </p:sp>
      <p:sp>
        <p:nvSpPr>
          <p:cNvPr id="74" name="Google Shape;74;p7"/>
          <p:cNvSpPr txBox="1"/>
          <p:nvPr/>
        </p:nvSpPr>
        <p:spPr>
          <a:xfrm>
            <a:off x="980164" y="3687152"/>
            <a:ext cx="10018049" cy="1325877"/>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La possibilità della riassegnazione è una delle caratteristiche principali nell’uso delle variabili</a:t>
            </a:r>
            <a:endParaRPr b="0" i="0" sz="3200" u="none" cap="none" strike="noStrike">
              <a:solidFill>
                <a:srgbClr val="000000"/>
              </a:solidFill>
              <a:latin typeface="Open Sans"/>
              <a:ea typeface="Open Sans"/>
              <a:cs typeface="Open Sans"/>
              <a:sym typeface="Open Sans"/>
            </a:endParaRPr>
          </a:p>
        </p:txBody>
      </p:sp>
      <p:sp>
        <p:nvSpPr>
          <p:cNvPr id="75" name="Google Shape;75;p7"/>
          <p:cNvSpPr txBox="1"/>
          <p:nvPr/>
        </p:nvSpPr>
        <p:spPr>
          <a:xfrm>
            <a:off x="1014030" y="5615516"/>
            <a:ext cx="10018049" cy="4616642"/>
          </a:xfrm>
          <a:prstGeom prst="rect">
            <a:avLst/>
          </a:prstGeom>
          <a:solidFill>
            <a:srgbClr val="F2F2F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var </a:t>
            </a:r>
            <a:r>
              <a:rPr b="0" i="0" lang="en-US" sz="3200" u="none" cap="none" strike="noStrike">
                <a:solidFill>
                  <a:srgbClr val="FF2751"/>
                </a:solidFill>
                <a:latin typeface="Open Sans"/>
                <a:ea typeface="Open Sans"/>
                <a:cs typeface="Open Sans"/>
                <a:sym typeface="Open Sans"/>
              </a:rPr>
              <a:t>numero1</a:t>
            </a:r>
            <a:r>
              <a:rPr b="0" i="0" lang="en-US" sz="3200" u="none" cap="none" strike="noStrike">
                <a:solidFill>
                  <a:srgbClr val="000000"/>
                </a:solidFill>
                <a:latin typeface="Open Sans"/>
                <a:ea typeface="Open Sans"/>
                <a:cs typeface="Open Sans"/>
                <a:sym typeface="Open Sans"/>
              </a:rPr>
              <a:t> = 5;</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document.write(</a:t>
            </a:r>
            <a:r>
              <a:rPr b="0" i="0" lang="en-US" sz="3200" u="none" cap="none" strike="noStrike">
                <a:solidFill>
                  <a:srgbClr val="FF2751"/>
                </a:solidFill>
                <a:latin typeface="Open Sans"/>
                <a:ea typeface="Open Sans"/>
                <a:cs typeface="Open Sans"/>
                <a:sym typeface="Open Sans"/>
              </a:rPr>
              <a:t>numero1</a:t>
            </a:r>
            <a:r>
              <a:rPr b="0" i="0" lang="en-US" sz="3200" u="none" cap="none" strike="noStrike">
                <a:solidFill>
                  <a:srgbClr val="000000"/>
                </a:solidFill>
                <a:latin typeface="Open Sans"/>
                <a:ea typeface="Open Sans"/>
                <a:cs typeface="Open Sans"/>
                <a:sym typeface="Open Sans"/>
              </a:rPr>
              <a:t>);</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Output =&gt; 5</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numero1 = 3;</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document.write(</a:t>
            </a:r>
            <a:r>
              <a:rPr b="0" i="0" lang="en-US" sz="3200" u="none" cap="none" strike="noStrike">
                <a:solidFill>
                  <a:srgbClr val="FF2751"/>
                </a:solidFill>
                <a:latin typeface="Open Sans"/>
                <a:ea typeface="Open Sans"/>
                <a:cs typeface="Open Sans"/>
                <a:sym typeface="Open Sans"/>
              </a:rPr>
              <a:t>numero1</a:t>
            </a:r>
            <a:r>
              <a:rPr b="0" i="0" lang="en-US" sz="3200" u="none" cap="none" strike="noStrike">
                <a:solidFill>
                  <a:srgbClr val="000000"/>
                </a:solidFill>
                <a:latin typeface="Open Sans"/>
                <a:ea typeface="Open Sans"/>
                <a:cs typeface="Open Sans"/>
                <a:sym typeface="Open Sans"/>
              </a:rPr>
              <a:t>);</a:t>
            </a:r>
            <a:endParaRPr/>
          </a:p>
          <a:p>
            <a:pPr indent="0" lvl="0" marL="0" marR="0" rtl="0" algn="l">
              <a:lnSpc>
                <a:spcPct val="100000"/>
              </a:lnSpc>
              <a:spcBef>
                <a:spcPts val="0"/>
              </a:spcBef>
              <a:spcAft>
                <a:spcPts val="0"/>
              </a:spcAft>
              <a:buClr>
                <a:srgbClr val="000000"/>
              </a:buClr>
              <a:buSzPts val="3200"/>
              <a:buFont typeface="Open Sans"/>
              <a:buNone/>
            </a:pPr>
            <a:r>
              <a:rPr b="0" i="0" lang="en-US" sz="3200" u="none" cap="none" strike="noStrike">
                <a:solidFill>
                  <a:srgbClr val="000000"/>
                </a:solidFill>
                <a:latin typeface="Open Sans"/>
                <a:ea typeface="Open Sans"/>
                <a:cs typeface="Open Sans"/>
                <a:sym typeface="Open Sans"/>
              </a:rPr>
              <a:t>Output =&gt; 3</a:t>
            </a:r>
            <a:endParaRPr/>
          </a:p>
          <a:p>
            <a:pPr indent="0" lvl="0" marL="0" marR="0" rtl="0" algn="l">
              <a:lnSpc>
                <a:spcPct val="100000"/>
              </a:lnSpc>
              <a:spcBef>
                <a:spcPts val="0"/>
              </a:spcBef>
              <a:spcAft>
                <a:spcPts val="0"/>
              </a:spcAft>
              <a:buClr>
                <a:srgbClr val="000000"/>
              </a:buClr>
              <a:buSzPts val="2400"/>
              <a:buFont typeface="Open Sans"/>
              <a:buNone/>
            </a:pPr>
            <a:r>
              <a:t/>
            </a:r>
            <a:endParaRPr b="0" i="0" sz="2400" u="none" cap="none" strike="noStrike">
              <a:solidFill>
                <a:srgbClr val="5E5E5E"/>
              </a:solidFill>
              <a:latin typeface="Calibri"/>
              <a:ea typeface="Calibri"/>
              <a:cs typeface="Calibri"/>
              <a:sym typeface="Calibri"/>
            </a:endParaRPr>
          </a:p>
        </p:txBody>
      </p:sp>
      <p:sp>
        <p:nvSpPr>
          <p:cNvPr id="76" name="Google Shape;76;p7"/>
          <p:cNvSpPr txBox="1"/>
          <p:nvPr>
            <p:ph idx="12" type="sldNum"/>
          </p:nvPr>
        </p:nvSpPr>
        <p:spPr>
          <a:xfrm>
            <a:off x="23460264" y="12986237"/>
            <a:ext cx="458460" cy="441146"/>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Clr>
                <a:srgbClr val="000000"/>
              </a:buClr>
              <a:buSzPts val="2200"/>
              <a:buFont typeface="Poppins"/>
              <a:buNone/>
            </a:pPr>
            <a:fld id="{00000000-1234-1234-1234-123412341234}" type="slidenum">
              <a:rPr lang="en-US"/>
              <a:t>‹#›</a:t>
            </a:fld>
            <a:endParaRPr/>
          </a:p>
        </p:txBody>
      </p:sp>
      <p:sp>
        <p:nvSpPr>
          <p:cNvPr id="77" name="Google Shape;77;p7"/>
          <p:cNvSpPr/>
          <p:nvPr/>
        </p:nvSpPr>
        <p:spPr>
          <a:xfrm>
            <a:off x="5384800" y="1002170"/>
            <a:ext cx="18026865" cy="779701"/>
          </a:xfrm>
          <a:prstGeom prst="rect">
            <a:avLst/>
          </a:prstGeom>
          <a:noFill/>
          <a:ln>
            <a:noFill/>
          </a:ln>
        </p:spPr>
        <p:txBody>
          <a:bodyPr anchorCtr="0" anchor="ctr" bIns="50800" lIns="50800" spcFirstLastPara="1" rIns="50800" wrap="square" tIns="50800">
            <a:spAutoFit/>
          </a:bodyPr>
          <a:lstStyle/>
          <a:p>
            <a:pPr indent="0" lvl="3" marL="0" marR="0" rtl="0" algn="r">
              <a:lnSpc>
                <a:spcPct val="100000"/>
              </a:lnSpc>
              <a:spcBef>
                <a:spcPts val="0"/>
              </a:spcBef>
              <a:spcAft>
                <a:spcPts val="0"/>
              </a:spcAft>
              <a:buClr>
                <a:schemeClr val="lt1"/>
              </a:buClr>
              <a:buSzPts val="4400"/>
              <a:buFont typeface="Poppins"/>
              <a:buNone/>
            </a:pPr>
            <a:r>
              <a:rPr b="1" i="0" lang="en-US" sz="4400" u="none" cap="none" strike="noStrike">
                <a:solidFill>
                  <a:schemeClr val="lt1"/>
                </a:solidFill>
                <a:latin typeface="Poppins"/>
                <a:ea typeface="Poppins"/>
                <a:cs typeface="Poppins"/>
                <a:sym typeface="Poppins"/>
              </a:rPr>
              <a:t>Le variabili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8"/>
          <p:cNvSpPr txBox="1"/>
          <p:nvPr/>
        </p:nvSpPr>
        <p:spPr>
          <a:xfrm>
            <a:off x="918928" y="3534647"/>
            <a:ext cx="10018049" cy="1046434"/>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Le variabili possono essere concatenate, unendo nell’ output i valori assegnati</a:t>
            </a:r>
            <a:endParaRPr b="0" i="0" sz="2800" u="none" cap="none" strike="noStrike">
              <a:solidFill>
                <a:srgbClr val="000000"/>
              </a:solidFill>
              <a:latin typeface="Open Sans"/>
              <a:ea typeface="Open Sans"/>
              <a:cs typeface="Open Sans"/>
              <a:sym typeface="Open Sans"/>
            </a:endParaRPr>
          </a:p>
        </p:txBody>
      </p:sp>
      <p:sp>
        <p:nvSpPr>
          <p:cNvPr id="83" name="Google Shape;83;p8"/>
          <p:cNvSpPr txBox="1"/>
          <p:nvPr/>
        </p:nvSpPr>
        <p:spPr>
          <a:xfrm>
            <a:off x="993183" y="4896555"/>
            <a:ext cx="10018049" cy="5786193"/>
          </a:xfrm>
          <a:prstGeom prst="rect">
            <a:avLst/>
          </a:prstGeom>
          <a:solidFill>
            <a:srgbClr val="F2F2F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var </a:t>
            </a:r>
            <a:r>
              <a:rPr b="0" i="0" lang="en-US" sz="2800" u="none" cap="none" strike="noStrike">
                <a:solidFill>
                  <a:srgbClr val="FF2751"/>
                </a:solidFill>
                <a:latin typeface="Open Sans"/>
                <a:ea typeface="Open Sans"/>
                <a:cs typeface="Open Sans"/>
                <a:sym typeface="Open Sans"/>
              </a:rPr>
              <a:t>nome</a:t>
            </a:r>
            <a:r>
              <a:rPr b="0" i="0" lang="en-US" sz="2800" u="none" cap="none" strike="noStrike">
                <a:solidFill>
                  <a:srgbClr val="000000"/>
                </a:solidFill>
                <a:latin typeface="Open Sans"/>
                <a:ea typeface="Open Sans"/>
                <a:cs typeface="Open Sans"/>
                <a:sym typeface="Open Sans"/>
              </a:rPr>
              <a:t> = ‘Mario’;</a:t>
            </a:r>
            <a:endParaRPr/>
          </a:p>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var </a:t>
            </a:r>
            <a:r>
              <a:rPr b="0" i="0" lang="en-US" sz="2800" u="none" cap="none" strike="noStrike">
                <a:solidFill>
                  <a:srgbClr val="FF2751"/>
                </a:solidFill>
                <a:latin typeface="Open Sans"/>
                <a:ea typeface="Open Sans"/>
                <a:cs typeface="Open Sans"/>
                <a:sym typeface="Open Sans"/>
              </a:rPr>
              <a:t>anni</a:t>
            </a:r>
            <a:r>
              <a:rPr b="0" i="0" lang="en-US" sz="2800" u="none" cap="none" strike="noStrike">
                <a:solidFill>
                  <a:srgbClr val="000000"/>
                </a:solidFill>
                <a:latin typeface="Open Sans"/>
                <a:ea typeface="Open Sans"/>
                <a:cs typeface="Open Sans"/>
                <a:sym typeface="Open Sans"/>
              </a:rPr>
              <a:t> = 30;</a:t>
            </a:r>
            <a:endParaRPr/>
          </a:p>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var </a:t>
            </a:r>
            <a:r>
              <a:rPr b="0" i="0" lang="en-US" sz="2800" u="none" cap="none" strike="noStrike">
                <a:solidFill>
                  <a:srgbClr val="FF2751"/>
                </a:solidFill>
                <a:latin typeface="Open Sans"/>
                <a:ea typeface="Open Sans"/>
                <a:cs typeface="Open Sans"/>
                <a:sym typeface="Open Sans"/>
              </a:rPr>
              <a:t>luogo</a:t>
            </a:r>
            <a:r>
              <a:rPr b="0" i="0" lang="en-US" sz="2800" u="none" cap="none" strike="noStrike">
                <a:solidFill>
                  <a:srgbClr val="000000"/>
                </a:solidFill>
                <a:latin typeface="Open Sans"/>
                <a:ea typeface="Open Sans"/>
                <a:cs typeface="Open Sans"/>
                <a:sym typeface="Open Sans"/>
              </a:rPr>
              <a:t> = ‘Roma’;</a:t>
            </a:r>
            <a:endParaRPr/>
          </a:p>
          <a:p>
            <a:pPr indent="0" lvl="0" marL="0" marR="0" rtl="0" algn="l">
              <a:lnSpc>
                <a:spcPct val="100000"/>
              </a:lnSpc>
              <a:spcBef>
                <a:spcPts val="0"/>
              </a:spcBef>
              <a:spcAft>
                <a:spcPts val="0"/>
              </a:spcAft>
              <a:buClr>
                <a:srgbClr val="000000"/>
              </a:buClr>
              <a:buSzPts val="2800"/>
              <a:buFont typeface="Open Sans"/>
              <a:buNone/>
            </a:pPr>
            <a:r>
              <a:t/>
            </a:r>
            <a:endParaRPr b="0" i="0" sz="28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Esempio di concatenazione:</a:t>
            </a:r>
            <a:endParaRPr/>
          </a:p>
          <a:p>
            <a:pPr indent="0" lvl="0" marL="0" marR="0" rtl="0" algn="l">
              <a:lnSpc>
                <a:spcPct val="100000"/>
              </a:lnSpc>
              <a:spcBef>
                <a:spcPts val="0"/>
              </a:spcBef>
              <a:spcAft>
                <a:spcPts val="0"/>
              </a:spcAft>
              <a:buClr>
                <a:srgbClr val="000000"/>
              </a:buClr>
              <a:buSzPts val="2800"/>
              <a:buFont typeface="Open Sans"/>
              <a:buNone/>
            </a:pPr>
            <a:r>
              <a:t/>
            </a:r>
            <a:endParaRPr b="0" i="0" sz="28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document.write(</a:t>
            </a:r>
            <a:r>
              <a:rPr b="0" i="0" lang="en-US" sz="2800" u="none" cap="none" strike="noStrike">
                <a:solidFill>
                  <a:srgbClr val="FF2751"/>
                </a:solidFill>
                <a:latin typeface="Open Sans"/>
                <a:ea typeface="Open Sans"/>
                <a:cs typeface="Open Sans"/>
                <a:sym typeface="Open Sans"/>
              </a:rPr>
              <a:t>nome</a:t>
            </a:r>
            <a:r>
              <a:rPr b="0" i="0" lang="en-US" sz="2800" u="none" cap="none" strike="noStrike">
                <a:solidFill>
                  <a:srgbClr val="000000"/>
                </a:solidFill>
                <a:latin typeface="Open Sans"/>
                <a:ea typeface="Open Sans"/>
                <a:cs typeface="Open Sans"/>
                <a:sym typeface="Open Sans"/>
              </a:rPr>
              <a:t>+</a:t>
            </a:r>
            <a:r>
              <a:rPr b="0" i="0" lang="en-US" sz="2800" u="none" cap="none" strike="noStrike">
                <a:solidFill>
                  <a:srgbClr val="FF2751"/>
                </a:solidFill>
                <a:latin typeface="Open Sans"/>
                <a:ea typeface="Open Sans"/>
                <a:cs typeface="Open Sans"/>
                <a:sym typeface="Open Sans"/>
              </a:rPr>
              <a:t>anni</a:t>
            </a:r>
            <a:r>
              <a:rPr b="0" i="0" lang="en-US" sz="2800" u="none" cap="none" strike="noStrike">
                <a:solidFill>
                  <a:srgbClr val="000000"/>
                </a:solidFill>
                <a:latin typeface="Open Sans"/>
                <a:ea typeface="Open Sans"/>
                <a:cs typeface="Open Sans"/>
                <a:sym typeface="Open Sans"/>
              </a:rPr>
              <a:t>+</a:t>
            </a:r>
            <a:r>
              <a:rPr b="0" i="0" lang="en-US" sz="2800" u="none" cap="none" strike="noStrike">
                <a:solidFill>
                  <a:srgbClr val="FF2751"/>
                </a:solidFill>
                <a:latin typeface="Open Sans"/>
                <a:ea typeface="Open Sans"/>
                <a:cs typeface="Open Sans"/>
                <a:sym typeface="Open Sans"/>
              </a:rPr>
              <a:t>luogo</a:t>
            </a:r>
            <a:r>
              <a:rPr b="0" i="0" lang="en-US" sz="2800" u="none" cap="none" strike="noStrike">
                <a:solidFill>
                  <a:srgbClr val="000000"/>
                </a:solidFill>
                <a:latin typeface="Open Sans"/>
                <a:ea typeface="Open Sans"/>
                <a:cs typeface="Open Sans"/>
                <a:sym typeface="Open Sans"/>
              </a:rPr>
              <a:t>);</a:t>
            </a:r>
            <a:endParaRPr/>
          </a:p>
          <a:p>
            <a:pPr indent="0" lvl="0" marL="0" marR="0" rtl="0" algn="l">
              <a:lnSpc>
                <a:spcPct val="100000"/>
              </a:lnSpc>
              <a:spcBef>
                <a:spcPts val="0"/>
              </a:spcBef>
              <a:spcAft>
                <a:spcPts val="0"/>
              </a:spcAft>
              <a:buClr>
                <a:srgbClr val="000000"/>
              </a:buClr>
              <a:buSzPts val="2800"/>
              <a:buFont typeface="Open Sans"/>
              <a:buNone/>
            </a:pPr>
            <a:r>
              <a:t/>
            </a:r>
            <a:endParaRPr b="0" i="0" sz="28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L’output visualizzerà Mario30Roma</a:t>
            </a:r>
            <a:endParaRPr/>
          </a:p>
          <a:p>
            <a:pPr indent="0" lvl="0" marL="0" marR="0" rtl="0" algn="l">
              <a:lnSpc>
                <a:spcPct val="100000"/>
              </a:lnSpc>
              <a:spcBef>
                <a:spcPts val="0"/>
              </a:spcBef>
              <a:spcAft>
                <a:spcPts val="0"/>
              </a:spcAft>
              <a:buClr>
                <a:srgbClr val="000000"/>
              </a:buClr>
              <a:buSzPts val="2800"/>
              <a:buFont typeface="Open Sans"/>
              <a:buNone/>
            </a:pPr>
            <a:r>
              <a:t/>
            </a:r>
            <a:endParaRPr b="0" i="0" sz="28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In questo caso + non è interpretato come operatore matematico ma come operatore di concatenazione dei diversi elementi </a:t>
            </a:r>
            <a:endParaRPr/>
          </a:p>
        </p:txBody>
      </p:sp>
      <p:sp>
        <p:nvSpPr>
          <p:cNvPr id="84" name="Google Shape;84;p8"/>
          <p:cNvSpPr txBox="1"/>
          <p:nvPr/>
        </p:nvSpPr>
        <p:spPr>
          <a:xfrm>
            <a:off x="12660812" y="3638178"/>
            <a:ext cx="5537200" cy="8371516"/>
          </a:xfrm>
          <a:prstGeom prst="rect">
            <a:avLst/>
          </a:prstGeom>
          <a:solidFill>
            <a:srgbClr val="F2F2F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document.write(</a:t>
            </a:r>
            <a:r>
              <a:rPr b="0" i="0" lang="en-US" sz="2800" u="none" cap="none" strike="noStrike">
                <a:solidFill>
                  <a:srgbClr val="FF2751"/>
                </a:solidFill>
                <a:latin typeface="Open Sans"/>
                <a:ea typeface="Open Sans"/>
                <a:cs typeface="Open Sans"/>
                <a:sym typeface="Open Sans"/>
              </a:rPr>
              <a:t>nome</a:t>
            </a:r>
            <a:r>
              <a:rPr b="0" i="0" lang="en-US" sz="2800" u="none" cap="none" strike="noStrike">
                <a:solidFill>
                  <a:srgbClr val="3672A3"/>
                </a:solidFill>
                <a:latin typeface="Open Sans"/>
                <a:ea typeface="Open Sans"/>
                <a:cs typeface="Open Sans"/>
                <a:sym typeface="Open Sans"/>
              </a:rPr>
              <a:t> </a:t>
            </a:r>
            <a:r>
              <a:rPr b="0" i="0" lang="en-US" sz="2800" u="none" cap="none" strike="noStrike">
                <a:solidFill>
                  <a:srgbClr val="000000"/>
                </a:solidFill>
                <a:latin typeface="Open Sans"/>
                <a:ea typeface="Open Sans"/>
                <a:cs typeface="Open Sans"/>
                <a:sym typeface="Open Sans"/>
              </a:rPr>
              <a:t>+ “ ” + </a:t>
            </a:r>
            <a:r>
              <a:rPr b="0" i="0" lang="en-US" sz="2800" u="none" cap="none" strike="noStrike">
                <a:solidFill>
                  <a:srgbClr val="3672A3"/>
                </a:solidFill>
                <a:latin typeface="Open Sans"/>
                <a:ea typeface="Open Sans"/>
                <a:cs typeface="Open Sans"/>
                <a:sym typeface="Open Sans"/>
              </a:rPr>
              <a:t>anni</a:t>
            </a:r>
            <a:r>
              <a:rPr b="0" i="0" lang="en-US" sz="2800" u="none" cap="none" strike="noStrike">
                <a:solidFill>
                  <a:srgbClr val="000000"/>
                </a:solidFill>
                <a:latin typeface="Open Sans"/>
                <a:ea typeface="Open Sans"/>
                <a:cs typeface="Open Sans"/>
                <a:sym typeface="Open Sans"/>
              </a:rPr>
              <a:t> + “ ” + </a:t>
            </a:r>
            <a:r>
              <a:rPr b="0" i="0" lang="en-US" sz="2800" u="none" cap="none" strike="noStrike">
                <a:solidFill>
                  <a:srgbClr val="FF2751"/>
                </a:solidFill>
                <a:latin typeface="Open Sans"/>
                <a:ea typeface="Open Sans"/>
                <a:cs typeface="Open Sans"/>
                <a:sym typeface="Open Sans"/>
              </a:rPr>
              <a:t>luogo</a:t>
            </a:r>
            <a:r>
              <a:rPr b="0" i="0" lang="en-US" sz="2800" u="none" cap="none" strike="noStrike">
                <a:solidFill>
                  <a:srgbClr val="000000"/>
                </a:solidFill>
                <a:latin typeface="Open Sans"/>
                <a:ea typeface="Open Sans"/>
                <a:cs typeface="Open Sans"/>
                <a:sym typeface="Open Sans"/>
              </a:rPr>
              <a:t>);</a:t>
            </a:r>
            <a:endParaRPr/>
          </a:p>
          <a:p>
            <a:pPr indent="0" lvl="0" marL="0" marR="0" rtl="0" algn="l">
              <a:lnSpc>
                <a:spcPct val="100000"/>
              </a:lnSpc>
              <a:spcBef>
                <a:spcPts val="0"/>
              </a:spcBef>
              <a:spcAft>
                <a:spcPts val="0"/>
              </a:spcAft>
              <a:buClr>
                <a:srgbClr val="000000"/>
              </a:buClr>
              <a:buSzPts val="2800"/>
              <a:buFont typeface="Open Sans"/>
              <a:buNone/>
            </a:pPr>
            <a:r>
              <a:t/>
            </a:r>
            <a:endParaRPr b="0" i="0" sz="28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In questo caso avremo come output: Mario 30 Roma</a:t>
            </a:r>
            <a:endParaRPr/>
          </a:p>
          <a:p>
            <a:pPr indent="0" lvl="0" marL="0" marR="0" rtl="0" algn="l">
              <a:lnSpc>
                <a:spcPct val="100000"/>
              </a:lnSpc>
              <a:spcBef>
                <a:spcPts val="0"/>
              </a:spcBef>
              <a:spcAft>
                <a:spcPts val="0"/>
              </a:spcAft>
              <a:buClr>
                <a:srgbClr val="000000"/>
              </a:buClr>
              <a:buSzPts val="2800"/>
              <a:buFont typeface="Open Sans"/>
              <a:buNone/>
            </a:pPr>
            <a:r>
              <a:t/>
            </a:r>
            <a:endParaRPr b="0" i="0" sz="28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Possiamo comporre frasi di senso compiuto: </a:t>
            </a:r>
            <a:endParaRPr/>
          </a:p>
          <a:p>
            <a:pPr indent="0" lvl="0" marL="0" marR="0" rtl="0" algn="l">
              <a:lnSpc>
                <a:spcPct val="100000"/>
              </a:lnSpc>
              <a:spcBef>
                <a:spcPts val="0"/>
              </a:spcBef>
              <a:spcAft>
                <a:spcPts val="0"/>
              </a:spcAft>
              <a:buClr>
                <a:srgbClr val="000000"/>
              </a:buClr>
              <a:buSzPts val="2800"/>
              <a:buFont typeface="Open Sans"/>
              <a:buNone/>
            </a:pPr>
            <a:r>
              <a:t/>
            </a:r>
            <a:endParaRPr b="0" i="0" sz="28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document.write(</a:t>
            </a:r>
            <a:endParaRPr/>
          </a:p>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“Nome utente: “ + </a:t>
            </a:r>
            <a:r>
              <a:rPr b="0" i="0" lang="en-US" sz="2800" u="none" cap="none" strike="noStrike">
                <a:solidFill>
                  <a:srgbClr val="FF2751"/>
                </a:solidFill>
                <a:latin typeface="Open Sans"/>
                <a:ea typeface="Open Sans"/>
                <a:cs typeface="Open Sans"/>
                <a:sym typeface="Open Sans"/>
              </a:rPr>
              <a:t>nome</a:t>
            </a:r>
            <a:r>
              <a:rPr b="0" i="0" lang="en-US" sz="2800" u="none" cap="none" strike="noStrike">
                <a:solidFill>
                  <a:srgbClr val="3672A3"/>
                </a:solidFill>
                <a:latin typeface="Open Sans"/>
                <a:ea typeface="Open Sans"/>
                <a:cs typeface="Open Sans"/>
                <a:sym typeface="Open Sans"/>
              </a:rPr>
              <a:t> </a:t>
            </a:r>
            <a:r>
              <a:rPr b="0" i="0" lang="en-US" sz="2800" u="none" cap="none" strike="noStrike">
                <a:solidFill>
                  <a:srgbClr val="000000"/>
                </a:solidFill>
                <a:latin typeface="Open Sans"/>
                <a:ea typeface="Open Sans"/>
                <a:cs typeface="Open Sans"/>
                <a:sym typeface="Open Sans"/>
              </a:rPr>
              <a:t>+ “, anni utente: ” + </a:t>
            </a:r>
            <a:r>
              <a:rPr b="0" i="0" lang="en-US" sz="2800" u="none" cap="none" strike="noStrike">
                <a:solidFill>
                  <a:srgbClr val="FF2751"/>
                </a:solidFill>
                <a:latin typeface="Open Sans"/>
                <a:ea typeface="Open Sans"/>
                <a:cs typeface="Open Sans"/>
                <a:sym typeface="Open Sans"/>
              </a:rPr>
              <a:t>anni</a:t>
            </a:r>
            <a:r>
              <a:rPr b="0" i="0" lang="en-US" sz="2800" u="none" cap="none" strike="noStrike">
                <a:solidFill>
                  <a:srgbClr val="000000"/>
                </a:solidFill>
                <a:latin typeface="Open Sans"/>
                <a:ea typeface="Open Sans"/>
                <a:cs typeface="Open Sans"/>
                <a:sym typeface="Open Sans"/>
              </a:rPr>
              <a:t> + “ , luogo di nascita utente:  ” + </a:t>
            </a:r>
            <a:r>
              <a:rPr b="0" i="0" lang="en-US" sz="2800" u="none" cap="none" strike="noStrike">
                <a:solidFill>
                  <a:srgbClr val="FF2751"/>
                </a:solidFill>
                <a:latin typeface="Open Sans"/>
                <a:ea typeface="Open Sans"/>
                <a:cs typeface="Open Sans"/>
                <a:sym typeface="Open Sans"/>
              </a:rPr>
              <a:t>luogo</a:t>
            </a:r>
            <a:endParaRPr b="0" i="0" sz="2800" u="none" cap="none" strike="noStrike">
              <a:solidFill>
                <a:srgbClr val="FF275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a:t>
            </a:r>
            <a:endParaRPr/>
          </a:p>
          <a:p>
            <a:pPr indent="0" lvl="0" marL="0" marR="0" rtl="0" algn="l">
              <a:lnSpc>
                <a:spcPct val="100000"/>
              </a:lnSpc>
              <a:spcBef>
                <a:spcPts val="0"/>
              </a:spcBef>
              <a:spcAft>
                <a:spcPts val="0"/>
              </a:spcAft>
              <a:buClr>
                <a:srgbClr val="000000"/>
              </a:buClr>
              <a:buSzPts val="2800"/>
              <a:buFont typeface="Open Sans"/>
              <a:buNone/>
            </a:pPr>
            <a:r>
              <a:t/>
            </a:r>
            <a:endParaRPr b="0" i="0" sz="2800" u="none" cap="none" strike="noStrike">
              <a:solidFill>
                <a:srgbClr val="5E5E5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In questo caso avremo come output: Nome utente: </a:t>
            </a:r>
            <a:r>
              <a:rPr b="0" i="0" lang="en-US" sz="2800" u="none" cap="none" strike="noStrike">
                <a:solidFill>
                  <a:srgbClr val="FF2751"/>
                </a:solidFill>
                <a:latin typeface="Open Sans"/>
                <a:ea typeface="Open Sans"/>
                <a:cs typeface="Open Sans"/>
                <a:sym typeface="Open Sans"/>
              </a:rPr>
              <a:t>Mario</a:t>
            </a:r>
            <a:r>
              <a:rPr b="0" i="0" lang="en-US" sz="2800" u="none" cap="none" strike="noStrike">
                <a:solidFill>
                  <a:srgbClr val="000000"/>
                </a:solidFill>
                <a:latin typeface="Open Sans"/>
                <a:ea typeface="Open Sans"/>
                <a:cs typeface="Open Sans"/>
                <a:sym typeface="Open Sans"/>
              </a:rPr>
              <a:t>, anni utente: </a:t>
            </a:r>
            <a:r>
              <a:rPr b="0" i="0" lang="en-US" sz="2800" u="none" cap="none" strike="noStrike">
                <a:solidFill>
                  <a:srgbClr val="FF2751"/>
                </a:solidFill>
                <a:latin typeface="Open Sans"/>
                <a:ea typeface="Open Sans"/>
                <a:cs typeface="Open Sans"/>
                <a:sym typeface="Open Sans"/>
              </a:rPr>
              <a:t>30</a:t>
            </a:r>
            <a:r>
              <a:rPr b="0" i="0" lang="en-US" sz="2800" u="none" cap="none" strike="noStrike">
                <a:solidFill>
                  <a:srgbClr val="000000"/>
                </a:solidFill>
                <a:latin typeface="Open Sans"/>
                <a:ea typeface="Open Sans"/>
                <a:cs typeface="Open Sans"/>
                <a:sym typeface="Open Sans"/>
              </a:rPr>
              <a:t>, luogo di nascita utente: </a:t>
            </a:r>
            <a:r>
              <a:rPr b="0" i="0" lang="en-US" sz="2800" u="none" cap="none" strike="noStrike">
                <a:solidFill>
                  <a:srgbClr val="FF2751"/>
                </a:solidFill>
                <a:latin typeface="Open Sans"/>
                <a:ea typeface="Open Sans"/>
                <a:cs typeface="Open Sans"/>
                <a:sym typeface="Open Sans"/>
              </a:rPr>
              <a:t>Roma</a:t>
            </a:r>
            <a:endParaRPr/>
          </a:p>
        </p:txBody>
      </p:sp>
      <p:sp>
        <p:nvSpPr>
          <p:cNvPr id="85" name="Google Shape;85;p8"/>
          <p:cNvSpPr txBox="1"/>
          <p:nvPr>
            <p:ph idx="12" type="sldNum"/>
          </p:nvPr>
        </p:nvSpPr>
        <p:spPr>
          <a:xfrm>
            <a:off x="23460264" y="12986237"/>
            <a:ext cx="458460" cy="441146"/>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Clr>
                <a:srgbClr val="000000"/>
              </a:buClr>
              <a:buSzPts val="2200"/>
              <a:buFont typeface="Poppins"/>
              <a:buNone/>
            </a:pPr>
            <a:fld id="{00000000-1234-1234-1234-123412341234}" type="slidenum">
              <a:rPr lang="en-US"/>
              <a:t>‹#›</a:t>
            </a:fld>
            <a:endParaRPr/>
          </a:p>
        </p:txBody>
      </p:sp>
      <p:sp>
        <p:nvSpPr>
          <p:cNvPr id="86" name="Google Shape;86;p8"/>
          <p:cNvSpPr txBox="1"/>
          <p:nvPr/>
        </p:nvSpPr>
        <p:spPr>
          <a:xfrm>
            <a:off x="993183" y="10963260"/>
            <a:ext cx="10018049" cy="1046434"/>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Open Sans"/>
              <a:buNone/>
            </a:pPr>
            <a:r>
              <a:rPr b="0" i="0" lang="en-US" sz="2800" u="none" cap="none" strike="noStrike">
                <a:solidFill>
                  <a:srgbClr val="000000"/>
                </a:solidFill>
                <a:latin typeface="Open Sans"/>
                <a:ea typeface="Open Sans"/>
                <a:cs typeface="Open Sans"/>
                <a:sym typeface="Open Sans"/>
              </a:rPr>
              <a:t>JS non tiene conto degli spazi quindi bisognerà indicarli nel codice. Per esempio:</a:t>
            </a:r>
            <a:endParaRPr/>
          </a:p>
        </p:txBody>
      </p:sp>
      <p:sp>
        <p:nvSpPr>
          <p:cNvPr id="87" name="Google Shape;87;p8"/>
          <p:cNvSpPr/>
          <p:nvPr/>
        </p:nvSpPr>
        <p:spPr>
          <a:xfrm>
            <a:off x="5384800" y="1002170"/>
            <a:ext cx="18026865" cy="779701"/>
          </a:xfrm>
          <a:prstGeom prst="rect">
            <a:avLst/>
          </a:prstGeom>
          <a:noFill/>
          <a:ln>
            <a:noFill/>
          </a:ln>
        </p:spPr>
        <p:txBody>
          <a:bodyPr anchorCtr="0" anchor="ctr" bIns="50800" lIns="50800" spcFirstLastPara="1" rIns="50800" wrap="square" tIns="50800">
            <a:spAutoFit/>
          </a:bodyPr>
          <a:lstStyle/>
          <a:p>
            <a:pPr indent="0" lvl="3" marL="0" marR="0" rtl="0" algn="r">
              <a:lnSpc>
                <a:spcPct val="100000"/>
              </a:lnSpc>
              <a:spcBef>
                <a:spcPts val="0"/>
              </a:spcBef>
              <a:spcAft>
                <a:spcPts val="0"/>
              </a:spcAft>
              <a:buClr>
                <a:schemeClr val="lt1"/>
              </a:buClr>
              <a:buSzPts val="4400"/>
              <a:buFont typeface="Poppins"/>
              <a:buNone/>
            </a:pPr>
            <a:r>
              <a:rPr b="1" i="0" lang="en-US" sz="4400" u="none" cap="none" strike="noStrike">
                <a:solidFill>
                  <a:schemeClr val="lt1"/>
                </a:solidFill>
                <a:latin typeface="Poppins"/>
                <a:ea typeface="Poppins"/>
                <a:cs typeface="Poppins"/>
                <a:sym typeface="Poppins"/>
              </a:rPr>
              <a:t>Le variabili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9"/>
          <p:cNvSpPr txBox="1"/>
          <p:nvPr/>
        </p:nvSpPr>
        <p:spPr>
          <a:xfrm>
            <a:off x="17832533" y="960000"/>
            <a:ext cx="5591200" cy="5728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5E5E5E"/>
              </a:buClr>
              <a:buSzPts val="800"/>
              <a:buFont typeface="Calibri"/>
              <a:buNone/>
            </a:pPr>
            <a:r>
              <a:t/>
            </a:r>
            <a:endParaRPr b="0" i="0" sz="2133" u="none" cap="none" strike="noStrike">
              <a:solidFill>
                <a:srgbClr val="EF0055"/>
              </a:solidFill>
              <a:latin typeface="Open Sans"/>
              <a:ea typeface="Open Sans"/>
              <a:cs typeface="Open Sans"/>
              <a:sym typeface="Open Sans"/>
            </a:endParaRPr>
          </a:p>
        </p:txBody>
      </p:sp>
      <p:sp>
        <p:nvSpPr>
          <p:cNvPr id="93" name="Google Shape;93;p9"/>
          <p:cNvSpPr txBox="1"/>
          <p:nvPr/>
        </p:nvSpPr>
        <p:spPr>
          <a:xfrm>
            <a:off x="3285733" y="6216404"/>
            <a:ext cx="17812533" cy="1276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400"/>
              <a:buFont typeface="Poppins"/>
              <a:buNone/>
            </a:pPr>
            <a:r>
              <a:rPr b="1" i="0" lang="en-US" sz="6600" u="none" cap="none" strike="noStrike">
                <a:solidFill>
                  <a:srgbClr val="FFFFFF"/>
                </a:solidFill>
                <a:latin typeface="Poppins"/>
                <a:ea typeface="Poppins"/>
                <a:cs typeface="Poppins"/>
                <a:sym typeface="Poppins"/>
              </a:rPr>
              <a:t>Let e const</a:t>
            </a:r>
            <a:endParaRPr b="1" i="0" sz="6600" u="none" cap="none" strike="noStrike">
              <a:solidFill>
                <a:srgbClr val="FFFFFF"/>
              </a:solidFill>
              <a:latin typeface="Poppins"/>
              <a:ea typeface="Poppins"/>
              <a:cs typeface="Poppins"/>
              <a:sym typeface="Poppins"/>
            </a:endParaRPr>
          </a:p>
        </p:txBody>
      </p:sp>
      <p:pic>
        <p:nvPicPr>
          <p:cNvPr id="94" name="Google Shape;94;p9"/>
          <p:cNvPicPr preferRelativeResize="0"/>
          <p:nvPr/>
        </p:nvPicPr>
        <p:blipFill rotWithShape="1">
          <a:blip r:embed="rId3">
            <a:alphaModFix/>
          </a:blip>
          <a:srcRect b="0" l="0" r="0" t="0"/>
          <a:stretch/>
        </p:blipFill>
        <p:spPr>
          <a:xfrm>
            <a:off x="8236139" y="5958004"/>
            <a:ext cx="1077585" cy="896400"/>
          </a:xfrm>
          <a:prstGeom prst="rect">
            <a:avLst/>
          </a:prstGeom>
          <a:noFill/>
          <a:ln>
            <a:noFill/>
          </a:ln>
        </p:spPr>
      </p:pic>
      <p:pic>
        <p:nvPicPr>
          <p:cNvPr id="95" name="Google Shape;95;p9"/>
          <p:cNvPicPr preferRelativeResize="0"/>
          <p:nvPr/>
        </p:nvPicPr>
        <p:blipFill rotWithShape="1">
          <a:blip r:embed="rId3">
            <a:alphaModFix/>
          </a:blip>
          <a:srcRect b="0" l="0" r="0" t="0"/>
          <a:stretch/>
        </p:blipFill>
        <p:spPr>
          <a:xfrm rot="10800000">
            <a:off x="15070279" y="6854404"/>
            <a:ext cx="1081915" cy="90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se DEF">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pertin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