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13716000" cx="24384000"/>
  <p:notesSz cx="6858000" cy="9144000"/>
  <p:embeddedFontLst>
    <p:embeddedFont>
      <p:font typeface="Poppins"/>
      <p:regular r:id="rId46"/>
      <p:bold r:id="rId47"/>
      <p:italic r:id="rId48"/>
      <p:boldItalic r:id="rId49"/>
    </p:embeddedFont>
    <p:embeddedFont>
      <p:font typeface="Inter"/>
      <p:regular r:id="rId50"/>
      <p:bold r:id="rId51"/>
    </p:embeddedFont>
    <p:embeddedFont>
      <p:font typeface="Helvetica Neue"/>
      <p:regular r:id="rId52"/>
      <p:bold r:id="rId53"/>
      <p:italic r:id="rId54"/>
      <p:boldItalic r:id="rId55"/>
    </p:embeddedFont>
    <p:embeddedFont>
      <p:font typeface="Open Sans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0" roundtripDataSignature="AMtx7mjQ+Gj4ydzNJVh9CzRQmSFaZ6Nq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7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Poppins-regular.fntdata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Poppins-italic.fntdata"/><Relationship Id="rId47" Type="http://schemas.openxmlformats.org/officeDocument/2006/relationships/font" Target="fonts/Poppins-bold.fntdata"/><Relationship Id="rId49" Type="http://schemas.openxmlformats.org/officeDocument/2006/relationships/font" Target="fonts/Poppi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customschemas.google.com/relationships/presentationmetadata" Target="meta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Inter-bold.fntdata"/><Relationship Id="rId50" Type="http://schemas.openxmlformats.org/officeDocument/2006/relationships/font" Target="fonts/Inter-regular.fntdata"/><Relationship Id="rId53" Type="http://schemas.openxmlformats.org/officeDocument/2006/relationships/font" Target="fonts/HelveticaNeue-bold.fntdata"/><Relationship Id="rId52" Type="http://schemas.openxmlformats.org/officeDocument/2006/relationships/font" Target="fonts/HelveticaNeue-regular.fntdata"/><Relationship Id="rId11" Type="http://schemas.openxmlformats.org/officeDocument/2006/relationships/slide" Target="slides/slide5.xml"/><Relationship Id="rId55" Type="http://schemas.openxmlformats.org/officeDocument/2006/relationships/font" Target="fonts/HelveticaNeue-boldItalic.fntdata"/><Relationship Id="rId10" Type="http://schemas.openxmlformats.org/officeDocument/2006/relationships/slide" Target="slides/slide4.xml"/><Relationship Id="rId54" Type="http://schemas.openxmlformats.org/officeDocument/2006/relationships/font" Target="fonts/HelveticaNeue-italic.fntdata"/><Relationship Id="rId13" Type="http://schemas.openxmlformats.org/officeDocument/2006/relationships/slide" Target="slides/slide7.xml"/><Relationship Id="rId57" Type="http://schemas.openxmlformats.org/officeDocument/2006/relationships/font" Target="fonts/OpenSans-bold.fntdata"/><Relationship Id="rId12" Type="http://schemas.openxmlformats.org/officeDocument/2006/relationships/slide" Target="slides/slide6.xml"/><Relationship Id="rId56" Type="http://schemas.openxmlformats.org/officeDocument/2006/relationships/font" Target="fonts/OpenSans-regular.fntdata"/><Relationship Id="rId15" Type="http://schemas.openxmlformats.org/officeDocument/2006/relationships/slide" Target="slides/slide9.xml"/><Relationship Id="rId59" Type="http://schemas.openxmlformats.org/officeDocument/2006/relationships/font" Target="fonts/OpenSans-boldItalic.fntdata"/><Relationship Id="rId14" Type="http://schemas.openxmlformats.org/officeDocument/2006/relationships/slide" Target="slides/slide8.xml"/><Relationship Id="rId58" Type="http://schemas.openxmlformats.org/officeDocument/2006/relationships/font" Target="fonts/Open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" name="Google Shape;1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10" name="Google Shape;11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21" name="Google Shape;12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32" name="Google Shape;13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49" name="Google Shape;14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61" name="Google Shape;16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71" name="Google Shape;17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81" name="Google Shape;18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90" name="Google Shape;19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99" name="Google Shape;19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" name="Google Shape;2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208" name="Google Shape;20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217" name="Google Shape;21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226" name="Google Shape;226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235" name="Google Shape;23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244" name="Google Shape;24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261" name="Google Shape;261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270" name="Google Shape;270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279" name="Google Shape;279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288" name="Google Shape;288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36" name="Google Shape;3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297" name="Google Shape;297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306" name="Google Shape;306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324" name="Google Shape;324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333" name="Google Shape;333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341" name="Google Shape;341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351" name="Google Shape;351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359" name="Google Shape;359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367" name="Google Shape;367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Google Shape;376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44" name="Google Shape;4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52" name="Google Shape;5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62" name="Google Shape;6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75" name="Google Shape;7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88" name="Google Shape;8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01" name="Google Shape;10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" type="tx">
  <p:cSld name="TITLE_AND_BODY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>
  <p:cSld name="Diapositiva titolo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titolo">
  <p:cSld name="1_Diapositiva titolo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>
  <p:cSld name="Diapositiva tito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6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_epi.png" id="6" name="Google Shape;6;p4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2335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5"/>
          <p:cNvSpPr/>
          <p:nvPr/>
        </p:nvSpPr>
        <p:spPr>
          <a:xfrm>
            <a:off x="-187569" y="511088"/>
            <a:ext cx="24759138" cy="172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_epi.png" id="12" name="Google Shape;12;p4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2335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5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45"/>
          <p:cNvCxnSpPr/>
          <p:nvPr/>
        </p:nvCxnSpPr>
        <p:spPr>
          <a:xfrm rot="10800000">
            <a:off x="22594530" y="13206809"/>
            <a:ext cx="648929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.png"/><Relationship Id="rId4" Type="http://schemas.openxmlformats.org/officeDocument/2006/relationships/image" Target="../media/image34.png"/><Relationship Id="rId5" Type="http://schemas.openxmlformats.org/officeDocument/2006/relationships/image" Target="../media/image3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ttogramma.png" id="21" name="Google Shape;2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1058" y="3684152"/>
            <a:ext cx="7653682" cy="6347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epi.png" id="22" name="Google Shape;2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3600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"/>
          <p:cNvSpPr txBox="1"/>
          <p:nvPr/>
        </p:nvSpPr>
        <p:spPr>
          <a:xfrm>
            <a:off x="726789" y="8955937"/>
            <a:ext cx="457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oppins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" name="Google Shape;24;p1"/>
          <p:cNvSpPr txBox="1"/>
          <p:nvPr/>
        </p:nvSpPr>
        <p:spPr>
          <a:xfrm>
            <a:off x="919516" y="10246362"/>
            <a:ext cx="5347933" cy="21852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Poppins"/>
              <a:buNone/>
            </a:pPr>
            <a:r>
              <a:rPr b="1" i="0" lang="en-US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JavaScript 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Poppins"/>
              <a:buNone/>
            </a:pPr>
            <a:r>
              <a:rPr b="0" i="0" lang="en-US" sz="6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Giorno 4</a:t>
            </a:r>
            <a:endParaRPr b="0" i="0" sz="64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" name="Google Shape;25;p1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b="0" i="0" lang="en-US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2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 txBox="1"/>
          <p:nvPr/>
        </p:nvSpPr>
        <p:spPr>
          <a:xfrm>
            <a:off x="920483" y="3385246"/>
            <a:ext cx="11085249" cy="157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All’ interno di un documento possiamo accedere agli elementi dell’array selezionando un elemento target nel quale visualizzare il nostro dato.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1"/>
          <p:cNvSpPr txBox="1"/>
          <p:nvPr/>
        </p:nvSpPr>
        <p:spPr>
          <a:xfrm>
            <a:off x="920483" y="5549919"/>
            <a:ext cx="4191959" cy="29423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animali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[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“gatto”, 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“cane”, 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];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1"/>
          <p:cNvSpPr txBox="1"/>
          <p:nvPr/>
        </p:nvSpPr>
        <p:spPr>
          <a:xfrm>
            <a:off x="920483" y="10990262"/>
            <a:ext cx="13298949" cy="15634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&lt;h1 id=“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test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”&gt;&lt;/h1&gt;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document.getElementById(“test”).innerHTML =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animali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[0];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1"/>
          <p:cNvSpPr txBox="1"/>
          <p:nvPr/>
        </p:nvSpPr>
        <p:spPr>
          <a:xfrm>
            <a:off x="2395222" y="9080615"/>
            <a:ext cx="1187351" cy="59503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500"/>
              <a:buFont typeface="Open Sans"/>
              <a:buNone/>
            </a:pP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gatto</a:t>
            </a:r>
            <a:endParaRPr b="0" i="0" sz="3200" u="none" cap="none" strike="noStrike">
              <a:solidFill>
                <a:srgbClr val="FF27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1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5384800" y="1002170"/>
            <a:ext cx="18026865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Array: accesso agli elementi singoli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11"/>
          <p:cNvCxnSpPr/>
          <p:nvPr/>
        </p:nvCxnSpPr>
        <p:spPr>
          <a:xfrm>
            <a:off x="2988898" y="9831629"/>
            <a:ext cx="0" cy="1025737"/>
          </a:xfrm>
          <a:prstGeom prst="straightConnector1">
            <a:avLst/>
          </a:prstGeom>
          <a:noFill/>
          <a:ln cap="flat" cmpd="sng" w="76200">
            <a:solidFill>
              <a:srgbClr val="FF275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/>
          <p:nvPr/>
        </p:nvSpPr>
        <p:spPr>
          <a:xfrm>
            <a:off x="1015052" y="3254033"/>
            <a:ext cx="9039027" cy="3057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Come abbiamo visto</a:t>
            </a:r>
            <a:r>
              <a:rPr b="0" i="0" lang="en-US" sz="2400" u="none" cap="none" strike="noStrike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l’indice numerico ci permette di</a:t>
            </a:r>
            <a:r>
              <a:rPr b="0" i="0" lang="en-US" sz="2400" u="none" cap="none" strike="noStrike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accedere facilmente al singolo elemento.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Possiamo però anche accedere a tutti gli 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elementi della lista usando il metodo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toString();</a:t>
            </a:r>
            <a:endParaRPr b="0" i="0" sz="2400" u="none" cap="none" strike="noStrike">
              <a:solidFill>
                <a:srgbClr val="FF27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3"/>
          <p:cNvSpPr txBox="1"/>
          <p:nvPr/>
        </p:nvSpPr>
        <p:spPr>
          <a:xfrm>
            <a:off x="5817295" y="8272453"/>
            <a:ext cx="5929120" cy="432115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&lt;h1 id=“test”&gt;&lt;/h1&gt;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document.getElementById(“test”).innerHTML = </a:t>
            </a:r>
            <a:r>
              <a:rPr b="0" i="0" lang="en-US" sz="3200" u="none" cap="none" strike="noStrike">
                <a:solidFill>
                  <a:srgbClr val="19D9DA"/>
                </a:solidFill>
                <a:latin typeface="Open Sans"/>
                <a:ea typeface="Open Sans"/>
                <a:cs typeface="Open Sans"/>
                <a:sym typeface="Open Sans"/>
              </a:rPr>
              <a:t>animali.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toString();</a:t>
            </a:r>
            <a:endParaRPr b="0" i="0" sz="3200" u="none" cap="none" strike="noStrike">
              <a:solidFill>
                <a:srgbClr val="FF27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“gatto, cane, coniglio”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1015052" y="8272453"/>
            <a:ext cx="4191959" cy="363173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</a:t>
            </a:r>
            <a:r>
              <a:rPr b="0" i="0" lang="en-US" sz="3200" u="none" cap="none" strike="noStrike">
                <a:solidFill>
                  <a:srgbClr val="19D9DA"/>
                </a:solidFill>
                <a:latin typeface="Open Sans"/>
                <a:ea typeface="Open Sans"/>
                <a:cs typeface="Open Sans"/>
                <a:sym typeface="Open Sans"/>
              </a:rPr>
              <a:t>animali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[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“gatto”, 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“cane”, 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“coniglio”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];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chermata 2021-06-16 alle 17.14.58.png" id="126" name="Google Shape;12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0" y="2634469"/>
            <a:ext cx="11828710" cy="563798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3"/>
          <p:cNvSpPr txBox="1"/>
          <p:nvPr/>
        </p:nvSpPr>
        <p:spPr>
          <a:xfrm>
            <a:off x="19180370" y="11926363"/>
            <a:ext cx="3625200" cy="596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Open Sans"/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console.log(animali);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3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3"/>
          <p:cNvSpPr/>
          <p:nvPr/>
        </p:nvSpPr>
        <p:spPr>
          <a:xfrm>
            <a:off x="5384800" y="1002170"/>
            <a:ext cx="18026865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Convertire una stringa in array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938823" y="3521296"/>
            <a:ext cx="9932377" cy="1087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Utilizzando il metodo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sort();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possiamo ordinare alfabeticamente la lista degli elementi di un array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938823" y="5926388"/>
            <a:ext cx="4191959" cy="432115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</a:t>
            </a:r>
            <a:r>
              <a:rPr b="0" i="0" lang="en-US" sz="3200" u="none" cap="none" strike="noStrike">
                <a:solidFill>
                  <a:srgbClr val="0076B9"/>
                </a:solidFill>
                <a:latin typeface="Open Sans"/>
                <a:ea typeface="Open Sans"/>
                <a:cs typeface="Open Sans"/>
                <a:sym typeface="Open Sans"/>
              </a:rPr>
              <a:t>animali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[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“gatto”, 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“elefante”,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“Zebra”,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“cane”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];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chermata 2021-06-16 alle 17.09.19.png" id="136" name="Google Shape;13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37118" y="3331512"/>
            <a:ext cx="12226581" cy="494684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5384800" y="1002170"/>
            <a:ext cx="18026865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Sorting di un array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/>
        </p:nvSpPr>
        <p:spPr>
          <a:xfrm>
            <a:off x="17832533" y="960000"/>
            <a:ext cx="55912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"/>
              <a:buFont typeface="Calibri"/>
              <a:buNone/>
            </a:pPr>
            <a:r>
              <a:t/>
            </a:r>
            <a:endParaRPr b="0" i="0" sz="2133" u="none" cap="none" strike="noStrike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3285733" y="6216404"/>
            <a:ext cx="17812533" cy="1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b="1" i="0" lang="en-US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Metodi delle stringhe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9520" y="5961600"/>
            <a:ext cx="1077585" cy="8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7106896" y="6847208"/>
            <a:ext cx="1081915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/>
        </p:nvSpPr>
        <p:spPr>
          <a:xfrm>
            <a:off x="895032" y="2840682"/>
            <a:ext cx="9493603" cy="3057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JS, come tutti i linguaggi di programmazione, possiede numerosi metodi predefiniti per la manipolazione dei tipi di dati.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Una serie di metodi interessano la manipolazione delle stringhe.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11726738" y="2840682"/>
            <a:ext cx="11762230" cy="21544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Metodo indexOf();</a:t>
            </a:r>
            <a:endParaRPr b="1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Ci permette di trovare la prima posizione della parte di stringa indicata.</a:t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1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Vediamo l’esempio</a:t>
            </a:r>
            <a:endParaRPr b="0" i="1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895032" y="11205882"/>
            <a:ext cx="11762230" cy="21544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Metodo lastIndexOf();</a:t>
            </a:r>
            <a:endParaRPr b="1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Ci permette di trovare l’ ultima posizione della parte di stringa indicata.</a:t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1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Vediamo l’esempio</a:t>
            </a:r>
            <a:endParaRPr b="0" i="1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chermata 2021-06-11 alle 18.06.48.png" id="154" name="Google Shape;15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1108" y="6289394"/>
            <a:ext cx="12163676" cy="362218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5384800" y="1002170"/>
            <a:ext cx="18026865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 metodi delle stringhe: cercare nelle stringhe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16"/>
          <p:cNvCxnSpPr/>
          <p:nvPr/>
        </p:nvCxnSpPr>
        <p:spPr>
          <a:xfrm>
            <a:off x="13910897" y="5141097"/>
            <a:ext cx="0" cy="1025737"/>
          </a:xfrm>
          <a:prstGeom prst="straightConnector1">
            <a:avLst/>
          </a:prstGeom>
          <a:noFill/>
          <a:ln cap="flat" cmpd="sng" w="76200">
            <a:solidFill>
              <a:srgbClr val="FF275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8" name="Google Shape;158;p16"/>
          <p:cNvCxnSpPr/>
          <p:nvPr/>
        </p:nvCxnSpPr>
        <p:spPr>
          <a:xfrm rot="10800000">
            <a:off x="7493162" y="10034136"/>
            <a:ext cx="0" cy="1025737"/>
          </a:xfrm>
          <a:prstGeom prst="straightConnector1">
            <a:avLst/>
          </a:prstGeom>
          <a:noFill/>
          <a:ln cap="flat" cmpd="sng" w="76200">
            <a:solidFill>
              <a:srgbClr val="FF275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/>
        </p:nvSpPr>
        <p:spPr>
          <a:xfrm>
            <a:off x="995545" y="9513484"/>
            <a:ext cx="11762229" cy="29423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Analogo a questi è il metodo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search()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che a differenza degli altri due metodi, non accetta un secondo parametro ma accetta le ricerche con espressioni regolari, quindi ha una capacità di ricerca di maggior dettaglio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995545" y="3240168"/>
            <a:ext cx="9202466" cy="4042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 metodi indexOf() e 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lastIndexOf(), accettano un secondo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parametro che indica a partire da quale posizione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iniziare la ricerca: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1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pos = saluto.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indexOf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(“saluto”,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);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pos = saluto.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lastIndexOf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(“saluto”,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);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chermata 2021-06-11 alle 18.19.45.png" id="165" name="Google Shape;16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87264" y="4183311"/>
            <a:ext cx="11629534" cy="309898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5384800" y="1002170"/>
            <a:ext cx="18026865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 metodi delle stringhe: cercare nelle stringhe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17"/>
          <p:cNvCxnSpPr/>
          <p:nvPr/>
        </p:nvCxnSpPr>
        <p:spPr>
          <a:xfrm rot="10800000">
            <a:off x="11811162" y="7866670"/>
            <a:ext cx="0" cy="1025737"/>
          </a:xfrm>
          <a:prstGeom prst="straightConnector1">
            <a:avLst/>
          </a:prstGeom>
          <a:noFill/>
          <a:ln cap="flat" cmpd="sng" w="76200">
            <a:solidFill>
              <a:srgbClr val="FF275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/>
        </p:nvSpPr>
        <p:spPr>
          <a:xfrm>
            <a:off x="957749" y="9771516"/>
            <a:ext cx="11762229" cy="29423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 lunghezza della stringa si intende il numero dei caratteri di cui è composto un elemento testo, compresi gli spazi.</a:t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Nell’esempio la stringa è composta da 21 caratteri e 4 spazi</a:t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957749" y="3171380"/>
            <a:ext cx="9492358" cy="2072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Particolarmente utilizzato è il metodo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length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con il quale possiamo ottenere la lunghezza degli elementi che costituiscono una stringa.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chermata 2021-06-11 alle 18.26.30.png" id="175" name="Google Shape;17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34127" y="4491623"/>
            <a:ext cx="11926137" cy="309558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8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5384800" y="1002170"/>
            <a:ext cx="18026865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 metodi delle stringhe: lunghezza delle stringhe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18"/>
          <p:cNvCxnSpPr/>
          <p:nvPr/>
        </p:nvCxnSpPr>
        <p:spPr>
          <a:xfrm rot="10800000">
            <a:off x="11828095" y="8171470"/>
            <a:ext cx="0" cy="1025737"/>
          </a:xfrm>
          <a:prstGeom prst="straightConnector1">
            <a:avLst/>
          </a:prstGeom>
          <a:noFill/>
          <a:ln cap="flat" cmpd="sng" w="76200">
            <a:solidFill>
              <a:srgbClr val="FF275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/>
        </p:nvSpPr>
        <p:spPr>
          <a:xfrm>
            <a:off x="995795" y="9575077"/>
            <a:ext cx="15927132" cy="363173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Il metodo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slice();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accetta due parametri: posizione di inizio e fine dell’estrazione, ammettendo diverse opzioni:</a:t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slice(10, 15);</a:t>
            </a:r>
            <a:endParaRPr b="0" i="0" sz="3200" u="none" cap="none" strike="noStrike">
              <a:solidFill>
                <a:srgbClr val="FF27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slice(-6 , -4);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=&gt; l’estrazione inizia dalla fine </a:t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slice(8);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=&gt; si estrae tutto fino alla posizione 8 e si restituisce tutto il resto</a:t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995795" y="3201212"/>
            <a:ext cx="9506391" cy="4042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 estrarre parte della stringa utilizziamo i metodi: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1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slice();</a:t>
            </a:r>
            <a:endParaRPr b="0" i="0" sz="3200" u="none" cap="none" strike="noStrike">
              <a:solidFill>
                <a:srgbClr val="FF27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54000" lvl="0" marL="5359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EB220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substring();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54000" lvl="0" marL="5359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substr();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chermata 2021-06-11 alle 18.56.51.png" id="185" name="Google Shape;18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32856" y="2937808"/>
            <a:ext cx="10978809" cy="592920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5384800" y="1002170"/>
            <a:ext cx="18026865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 metodi delle stringhe: estrazione di parte della stringa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/>
        </p:nvSpPr>
        <p:spPr>
          <a:xfrm>
            <a:off x="995795" y="9257971"/>
            <a:ext cx="11762229" cy="363173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Il metodo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substring(); 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è analogo al metodo slice(); ma non accetta l’indicazione di posizione negativa</a:t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substring(4 , 6);</a:t>
            </a:r>
            <a:endParaRPr b="0" i="0" sz="3200" u="none" cap="none" strike="noStrike">
              <a:solidFill>
                <a:srgbClr val="FF27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substring(8); =&gt; si estrae tutto fino alla posizione 8 e si restituisce tutto il resto</a:t>
            </a:r>
            <a:endParaRPr b="0" i="0" sz="3200" u="none" cap="none" strike="noStrike">
              <a:solidFill>
                <a:srgbClr val="FF275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chermata 2021-06-11 alle 19.03.46.png" id="193" name="Google Shape;19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25974" y="2987169"/>
            <a:ext cx="11534290" cy="506550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0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5384800" y="1002170"/>
            <a:ext cx="18026865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 metodi delle stringhe: estrazione di parte della stringa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995795" y="3201212"/>
            <a:ext cx="9506391" cy="4042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 estrarre parte della stringa utilizziamo i metodi: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60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1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slice();</a:t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54000" lvl="0" marL="5359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substring();</a:t>
            </a:r>
            <a:endParaRPr b="0" i="0" sz="3200" u="none" cap="none" strike="noStrike">
              <a:solidFill>
                <a:srgbClr val="FF27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54000" lvl="0" marL="5359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substr();</a:t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/>
        </p:nvSpPr>
        <p:spPr>
          <a:xfrm>
            <a:off x="995795" y="8768051"/>
            <a:ext cx="11762230" cy="432115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Il metodo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substr(); 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è analogo al metodo slice(); ma il secondo parametro indica la lunghezza della stringa estratta</a:t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substr(4 , 6);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=&gt; estrae a partire da 4 per una lunghezza di 6 caratteri</a:t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substr(-4);</a:t>
            </a:r>
            <a:endParaRPr b="0" i="0" sz="3200" u="none" cap="none" strike="noStrike">
              <a:solidFill>
                <a:srgbClr val="FF27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substr(8);</a:t>
            </a:r>
            <a:endParaRPr b="0" i="0" sz="3200" u="none" cap="none" strike="noStrike">
              <a:solidFill>
                <a:srgbClr val="FF275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chermata 2021-06-11 alle 19.16.20.png" id="202" name="Google Shape;20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7845" y="2783838"/>
            <a:ext cx="10550360" cy="604219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1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5384800" y="1002170"/>
            <a:ext cx="18026865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 metodi delle stringhe: estrazione di parte della stringa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995795" y="3201212"/>
            <a:ext cx="9506391" cy="4042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 estrarre parte della stringa utilizziamo i metodi: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60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1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slice();</a:t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54000" lvl="0" marL="5359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substring();</a:t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54000" lvl="0" marL="5359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substr();</a:t>
            </a:r>
            <a:endParaRPr b="0" i="0" sz="3200" u="none" cap="none" strike="noStrike">
              <a:solidFill>
                <a:srgbClr val="FF275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/>
          <p:nvPr/>
        </p:nvSpPr>
        <p:spPr>
          <a:xfrm>
            <a:off x="17832533" y="960000"/>
            <a:ext cx="55912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"/>
              <a:buFont typeface="Calibri"/>
              <a:buNone/>
            </a:pPr>
            <a:r>
              <a:t/>
            </a:r>
            <a:endParaRPr b="0" i="0" sz="2133" u="none" cap="none" strike="noStrike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Google Shape;31;p2"/>
          <p:cNvSpPr txBox="1"/>
          <p:nvPr/>
        </p:nvSpPr>
        <p:spPr>
          <a:xfrm>
            <a:off x="3285733" y="6216404"/>
            <a:ext cx="17812533" cy="1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b="1" i="0" lang="en-US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Gli array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34903" y="5961600"/>
            <a:ext cx="1077585" cy="8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4571515" y="6850804"/>
            <a:ext cx="1081915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/>
        </p:nvSpPr>
        <p:spPr>
          <a:xfrm>
            <a:off x="918247" y="8468107"/>
            <a:ext cx="11762230" cy="45181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Il metodo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replace()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 delle impostazioni di default: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 una nuova stringa con il carattere sostituito;</a:t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54000" lvl="0" marL="5359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è case sensitive; =&gt; vedi flag I</a:t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54000" lvl="0" marL="5359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sostituisce solo la prima occorrenza della parola specificata; =&gt; vedi metodo replaceAll();</a:t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918247" y="3481745"/>
            <a:ext cx="10195940" cy="2010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Il metodo fondamentale per la sostituzione di un carattere in una stringa è :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100"/>
              <a:buFont typeface="Open Sans"/>
              <a:buNone/>
            </a:pPr>
            <a:r>
              <a:t/>
            </a:r>
            <a:endParaRPr b="0" i="0" sz="3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100"/>
              <a:buFont typeface="Open Sans"/>
              <a:buNone/>
            </a:pPr>
            <a:r>
              <a:rPr b="0" i="0" lang="en-US" sz="31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replace(“</a:t>
            </a:r>
            <a:r>
              <a:rPr b="0" i="1" lang="en-US" sz="3100" u="none" cap="none" strike="noStrike">
                <a:solidFill>
                  <a:srgbClr val="0076B9"/>
                </a:solidFill>
                <a:latin typeface="Open Sans"/>
                <a:ea typeface="Open Sans"/>
                <a:cs typeface="Open Sans"/>
                <a:sym typeface="Open Sans"/>
              </a:rPr>
              <a:t>parola da sostituire</a:t>
            </a:r>
            <a:r>
              <a:rPr b="0" i="0" lang="en-US" sz="31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” , “</a:t>
            </a:r>
            <a:r>
              <a:rPr b="0" i="1" lang="en-US" sz="3100" u="none" cap="none" strike="noStrike">
                <a:solidFill>
                  <a:srgbClr val="0076B9"/>
                </a:solidFill>
                <a:latin typeface="Open Sans"/>
                <a:ea typeface="Open Sans"/>
                <a:cs typeface="Open Sans"/>
                <a:sym typeface="Open Sans"/>
              </a:rPr>
              <a:t>parola che sostituisce</a:t>
            </a:r>
            <a:r>
              <a:rPr b="0" i="0" lang="en-US" sz="31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”);</a:t>
            </a:r>
            <a:endParaRPr b="0" i="0" sz="2400" u="none" cap="none" strike="noStrike">
              <a:solidFill>
                <a:srgbClr val="FF27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hermata 2021-06-11 alle 19.45.07.png" id="212" name="Google Shape;21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6465" y="2851210"/>
            <a:ext cx="11813029" cy="604047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2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22"/>
          <p:cNvSpPr/>
          <p:nvPr/>
        </p:nvSpPr>
        <p:spPr>
          <a:xfrm>
            <a:off x="5384800" y="1002170"/>
            <a:ext cx="18026865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 metodi delle stringhe: sostituzione delle  stringhe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/>
        </p:nvSpPr>
        <p:spPr>
          <a:xfrm>
            <a:off x="987437" y="9662107"/>
            <a:ext cx="11762230" cy="22528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Il metodo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toUpperCase();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trasforma una stringa in maiuscolo</a:t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Il metodo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toLowerCase();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trasforma una stringa in minuscolo</a:t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987437" y="3302910"/>
            <a:ext cx="10195940" cy="3057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Due metodi: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60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1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toLowerCase();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toUpperCase();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1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Possono essere compresi nei metodi di sostituzione.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chermata 2021-06-11 alle 19.56.05.png" id="221" name="Google Shape;22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80795" y="2927446"/>
            <a:ext cx="12037929" cy="3808177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3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23"/>
          <p:cNvSpPr/>
          <p:nvPr/>
        </p:nvSpPr>
        <p:spPr>
          <a:xfrm>
            <a:off x="5384800" y="1002170"/>
            <a:ext cx="18026865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 metodi delle stringhe: sostituzione delle  stringhe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/>
        </p:nvSpPr>
        <p:spPr>
          <a:xfrm>
            <a:off x="970504" y="9410212"/>
            <a:ext cx="11762230" cy="29423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stringa = “Ciao a tutti”;</a:t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nuovaStringa = stringa.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concat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(“stringa da aggiungere”);</a:t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nuovaStringa = “Ciao a tutti”.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concat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(“Buon corso”);</a:t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970504" y="3371492"/>
            <a:ext cx="10195940" cy="2072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Abbiamo già visto come sia possibile concatenare due o stringhe o parti con l’ operatore +.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 metodo alternativo molto versatile, è l’uso del metodo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concat(); </a:t>
            </a:r>
            <a:endParaRPr b="0" i="0" sz="3200" u="none" cap="none" strike="noStrike">
              <a:solidFill>
                <a:srgbClr val="FF275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chermata 2021-06-14 alle 12.17.17.png" id="230" name="Google Shape;23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86452" y="3133803"/>
            <a:ext cx="11803042" cy="314747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4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" name="Google Shape;232;p24"/>
          <p:cNvSpPr/>
          <p:nvPr/>
        </p:nvSpPr>
        <p:spPr>
          <a:xfrm>
            <a:off x="5384800" y="1002170"/>
            <a:ext cx="18026865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 metodi delle stringhe: la concatenazione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/>
          <p:nvPr/>
        </p:nvSpPr>
        <p:spPr>
          <a:xfrm>
            <a:off x="845468" y="10691393"/>
            <a:ext cx="11762230" cy="22528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stringa = “         Ciao a tutti”;</a:t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stringaOttimizzata = stringa.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trim()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carattere = stringa.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charAt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(0); =&gt; C</a:t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25"/>
          <p:cNvSpPr txBox="1"/>
          <p:nvPr/>
        </p:nvSpPr>
        <p:spPr>
          <a:xfrm>
            <a:off x="970504" y="3116079"/>
            <a:ext cx="10195940" cy="2564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Il metodo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trim();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ci permette di eliminare gli eventuali spazi vuoti di una stringa.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1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Mentre con il metodo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charAt();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possiamo indicare un carattere relativo ad una posizione indicata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chermata 2021-06-14 alle 12.36.48.png" id="239" name="Google Shape;23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6464" y="2866133"/>
            <a:ext cx="11813030" cy="713703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5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1" name="Google Shape;241;p25"/>
          <p:cNvSpPr/>
          <p:nvPr/>
        </p:nvSpPr>
        <p:spPr>
          <a:xfrm>
            <a:off x="5384800" y="1002170"/>
            <a:ext cx="18026865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 metodi delle stringhe: trim e accesso per posizione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/>
          <p:nvPr/>
        </p:nvSpPr>
        <p:spPr>
          <a:xfrm>
            <a:off x="905769" y="9353697"/>
            <a:ext cx="5693848" cy="15634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stringa = “Ciao”;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lista = stringa.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split(“”)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Google Shape;247;p26"/>
          <p:cNvSpPr txBox="1"/>
          <p:nvPr/>
        </p:nvSpPr>
        <p:spPr>
          <a:xfrm>
            <a:off x="905769" y="3172014"/>
            <a:ext cx="10195940" cy="2564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Il metodo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split();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ci permette di suddividere la stringa nei suoi elementi.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1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questo modo possiamo facilmente ottenere un array composto dai singoli caratteri della stringa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chermata 2021-06-14 alle 12.54.24.png" id="248" name="Google Shape;24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0" y="2662824"/>
            <a:ext cx="7385884" cy="1054398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6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p26"/>
          <p:cNvSpPr/>
          <p:nvPr/>
        </p:nvSpPr>
        <p:spPr>
          <a:xfrm>
            <a:off x="5384800" y="1002170"/>
            <a:ext cx="18026865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 metodi delle stringhe: il metodo split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/>
          <p:nvPr/>
        </p:nvSpPr>
        <p:spPr>
          <a:xfrm>
            <a:off x="17832533" y="960000"/>
            <a:ext cx="55912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"/>
              <a:buFont typeface="Calibri"/>
              <a:buNone/>
            </a:pPr>
            <a:r>
              <a:t/>
            </a:r>
            <a:endParaRPr b="0" i="0" sz="2133" u="none" cap="none" strike="noStrike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3285733" y="6216404"/>
            <a:ext cx="17812533" cy="1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b="1" i="0" lang="en-US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Metodi degli array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0477" y="5958004"/>
            <a:ext cx="1077585" cy="8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6565940" y="6854404"/>
            <a:ext cx="1081915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/>
        </p:nvSpPr>
        <p:spPr>
          <a:xfrm>
            <a:off x="936638" y="7531074"/>
            <a:ext cx="10195940" cy="22528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fiori = [“rosa”, “geranio”, “tulipano”];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elimina = fiori.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pop(“</a:t>
            </a:r>
            <a:r>
              <a:rPr b="0" i="1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ultimo elemento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”)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aggiungi = fiori.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push(“</a:t>
            </a:r>
            <a:r>
              <a:rPr b="0" i="1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ultimo elemento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); 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28"/>
          <p:cNvSpPr txBox="1"/>
          <p:nvPr/>
        </p:nvSpPr>
        <p:spPr>
          <a:xfrm>
            <a:off x="936638" y="3127849"/>
            <a:ext cx="10195940" cy="3057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Il metodo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pop();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ci permette di estrarre l’ultimo elemento da una lista per eliminarlo;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1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Mentre con il metodo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push();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possiamo aggiungere un elemento alla lista. Il nuovo elemento è aggiunto alla fine.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chermata 2021-06-14 alle 15.00.46.png" id="265" name="Google Shape;26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82229" y="3127849"/>
            <a:ext cx="10195940" cy="8323217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8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28"/>
          <p:cNvSpPr/>
          <p:nvPr/>
        </p:nvSpPr>
        <p:spPr>
          <a:xfrm>
            <a:off x="5384800" y="1002170"/>
            <a:ext cx="18026865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 metodi degli array: pop e push</a:t>
            </a:r>
            <a:endParaRPr b="1" i="0" sz="4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/>
          <p:nvPr/>
        </p:nvSpPr>
        <p:spPr>
          <a:xfrm>
            <a:off x="953571" y="9519106"/>
            <a:ext cx="10195940" cy="22528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fiori = [“rosa”, “geranio”, “tulipano”];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elimina = fiori.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shift(“</a:t>
            </a:r>
            <a:r>
              <a:rPr b="0" i="1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primo elemento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”)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aggiungi = fiori.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unshift(“primo</a:t>
            </a:r>
            <a:r>
              <a:rPr b="0" i="1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 elemento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); 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3" name="Google Shape;273;p29"/>
          <p:cNvSpPr txBox="1"/>
          <p:nvPr/>
        </p:nvSpPr>
        <p:spPr>
          <a:xfrm>
            <a:off x="953571" y="3250827"/>
            <a:ext cx="10195940" cy="2564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Il metodo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shift();</a:t>
            </a:r>
            <a:r>
              <a:rPr b="0" i="0" lang="en-US" sz="3200" u="none" cap="none" strike="noStrike">
                <a:solidFill>
                  <a:srgbClr val="EB220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è analogo a pop(); ma seleziona e elimina il primo elemento dell’ array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1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Mentre con il metodo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unshift();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possiamo aggiungere in prima posizione un elemento alla lista.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chermata 2021-06-14 alle 15.52.27.png" id="274" name="Google Shape;27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0" y="3148929"/>
            <a:ext cx="10948519" cy="767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9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p29"/>
          <p:cNvSpPr/>
          <p:nvPr/>
        </p:nvSpPr>
        <p:spPr>
          <a:xfrm>
            <a:off x="5384800" y="1002170"/>
            <a:ext cx="18026865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 metodi degli array: pop e push</a:t>
            </a:r>
            <a:endParaRPr b="1" i="0" sz="4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/>
        </p:nvSpPr>
        <p:spPr>
          <a:xfrm>
            <a:off x="919704" y="7793954"/>
            <a:ext cx="10813962" cy="363173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fiori = [“rosa”, “geranio”, “tulipano”];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delete fiori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[1]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Elemento cancellato =&gt; geranio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L’elemento verrà sostituito da un indefinito empty e la posizione 1 rimarrà vuota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p30"/>
          <p:cNvSpPr txBox="1"/>
          <p:nvPr/>
        </p:nvSpPr>
        <p:spPr>
          <a:xfrm>
            <a:off x="919704" y="3267820"/>
            <a:ext cx="10195940" cy="2564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Come suggerisce la keyword del metodo stesso,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delete()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; cancella un elemento dell’array.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1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Tuttavia a differenza di pop() e shift(), questo metodo non ricostruisce un’ indicizzazione dell’array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chermata 2021-06-14 alle 16.04.25.png" id="283" name="Google Shape;28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50335" y="2828292"/>
            <a:ext cx="11039159" cy="642224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0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30"/>
          <p:cNvSpPr/>
          <p:nvPr/>
        </p:nvSpPr>
        <p:spPr>
          <a:xfrm>
            <a:off x="5384800" y="1002170"/>
            <a:ext cx="18026865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 metodi degli array: il metodo delete()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/>
          <p:nvPr/>
        </p:nvSpPr>
        <p:spPr>
          <a:xfrm>
            <a:off x="970505" y="7832970"/>
            <a:ext cx="8224296" cy="432115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fiori = [“rosa”, “geranio”, “tulipano”, “viola”];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modifica = fiori.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splice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(1, 2, ”gerbera”,  “papavero”]; =&gt; aggiungo 2 elementi indicati in posizione 1 e cancello 2 elementi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1" name="Google Shape;291;p31"/>
          <p:cNvSpPr txBox="1"/>
          <p:nvPr/>
        </p:nvSpPr>
        <p:spPr>
          <a:xfrm>
            <a:off x="970504" y="2940716"/>
            <a:ext cx="8224296" cy="2564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Il metodo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splice();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è piuttosto versatile applicato agli array.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 una nuova lista aggiungendo elementi nella posizione indicata e rimuovendone altri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chermata 2021-06-14 alle 16.25.34.png" id="292" name="Google Shape;29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9091" y="2777066"/>
            <a:ext cx="9681123" cy="9227037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1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p31"/>
          <p:cNvSpPr/>
          <p:nvPr/>
        </p:nvSpPr>
        <p:spPr>
          <a:xfrm>
            <a:off x="5384800" y="1002170"/>
            <a:ext cx="18026865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 metodi degli array: splice</a:t>
            </a:r>
            <a:endParaRPr b="1" i="0" sz="4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/>
          <p:nvPr/>
        </p:nvSpPr>
        <p:spPr>
          <a:xfrm>
            <a:off x="1027043" y="3554532"/>
            <a:ext cx="7720411" cy="35496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Sostanzialmente l’array è una variabile 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capace di archiviare e memorizzare una 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serie di valori anziché uno solo alla volta.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Nel definire l’array utilizziamo 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stessa keyword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var</a:t>
            </a:r>
            <a:endParaRPr b="0" i="0" sz="2400" u="none" cap="none" strike="noStrike">
              <a:solidFill>
                <a:srgbClr val="FF27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12087107" y="3554532"/>
            <a:ext cx="11269850" cy="53060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 array appare come una vera e propria lista ed è utile proprio quando i dati da inserire nel nostro programma sono una serie ordinata di valori.</a:t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Esempio una lista di animali:</a:t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animale1 = “gatto”;</a:t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animale2 = “cane”;</a:t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animale3 = “coniglio”;</a:t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………..</a:t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5384800" y="1002170"/>
            <a:ext cx="18026865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Array: definizione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/>
          <p:nvPr/>
        </p:nvSpPr>
        <p:spPr>
          <a:xfrm>
            <a:off x="1052290" y="8641647"/>
            <a:ext cx="9141578" cy="15634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unito = </a:t>
            </a:r>
            <a:r>
              <a:rPr b="0" i="0" lang="en-US" sz="3200" u="none" cap="none" strike="noStrike">
                <a:solidFill>
                  <a:srgbClr val="0076B9"/>
                </a:solidFill>
                <a:latin typeface="Open Sans"/>
                <a:ea typeface="Open Sans"/>
                <a:cs typeface="Open Sans"/>
                <a:sym typeface="Open Sans"/>
              </a:rPr>
              <a:t>array1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concat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0" i="0" lang="en-US" sz="3200" u="none" cap="none" strike="noStrike">
                <a:solidFill>
                  <a:srgbClr val="0076B9"/>
                </a:solidFill>
                <a:latin typeface="Open Sans"/>
                <a:ea typeface="Open Sans"/>
                <a:cs typeface="Open Sans"/>
                <a:sym typeface="Open Sans"/>
              </a:rPr>
              <a:t>array2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);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unito = </a:t>
            </a:r>
            <a:r>
              <a:rPr b="0" i="0" lang="en-US" sz="3200" u="none" cap="none" strike="noStrike">
                <a:solidFill>
                  <a:srgbClr val="0076B9"/>
                </a:solidFill>
                <a:latin typeface="Open Sans"/>
                <a:ea typeface="Open Sans"/>
                <a:cs typeface="Open Sans"/>
                <a:sym typeface="Open Sans"/>
              </a:rPr>
              <a:t>array1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concat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0" i="0" lang="en-US" sz="3200" u="none" cap="none" strike="noStrike">
                <a:solidFill>
                  <a:srgbClr val="0076B9"/>
                </a:solidFill>
                <a:latin typeface="Open Sans"/>
                <a:ea typeface="Open Sans"/>
                <a:cs typeface="Open Sans"/>
                <a:sym typeface="Open Sans"/>
              </a:rPr>
              <a:t>array2,array3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);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0" name="Google Shape;300;p32"/>
          <p:cNvSpPr txBox="1"/>
          <p:nvPr/>
        </p:nvSpPr>
        <p:spPr>
          <a:xfrm>
            <a:off x="1052289" y="3331768"/>
            <a:ext cx="9141578" cy="1087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E’ possibile concatenare 2 o più array fra di loro con il metodo concat();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chermata 2021-06-14 alle 16.45.38.png" id="301" name="Google Shape;30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57013" y="2814370"/>
            <a:ext cx="12461711" cy="934032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2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p32"/>
          <p:cNvSpPr/>
          <p:nvPr/>
        </p:nvSpPr>
        <p:spPr>
          <a:xfrm>
            <a:off x="5384800" y="1002170"/>
            <a:ext cx="18026865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 metodi degli array: concatenazione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/>
          <p:nvPr/>
        </p:nvSpPr>
        <p:spPr>
          <a:xfrm>
            <a:off x="12301772" y="10296958"/>
            <a:ext cx="1837853" cy="1837853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E4E8F6"/>
              </a:gs>
            </a:gsLst>
            <a:lin ang="2700000" scaled="0"/>
          </a:gradFill>
          <a:ln>
            <a:noFill/>
          </a:ln>
          <a:effectLst>
            <a:outerShdw blurRad="1270000" rotWithShape="0" dir="5400000" dist="635000">
              <a:srgbClr val="000000">
                <a:alpha val="109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Inter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9" name="Google Shape;309;p33"/>
          <p:cNvSpPr txBox="1"/>
          <p:nvPr/>
        </p:nvSpPr>
        <p:spPr>
          <a:xfrm>
            <a:off x="926795" y="7222952"/>
            <a:ext cx="9536628" cy="363173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fiori = </a:t>
            </a:r>
            <a:r>
              <a:rPr b="0" i="0" lang="en-US" sz="3200" u="none" cap="none" strike="noStrike">
                <a:solidFill>
                  <a:srgbClr val="0076B9"/>
                </a:solidFill>
                <a:latin typeface="Open Sans"/>
                <a:ea typeface="Open Sans"/>
                <a:cs typeface="Open Sans"/>
                <a:sym typeface="Open Sans"/>
              </a:rPr>
              <a:t>[“rosa”, “geranio”, “tulipano”, “viola”];</a:t>
            </a:r>
            <a:endParaRPr b="0" i="0" sz="3200" u="none" cap="none" strike="noStrike">
              <a:solidFill>
                <a:srgbClr val="0076B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fiori.</a:t>
            </a:r>
            <a:r>
              <a:rPr b="0" i="0" lang="en-US" sz="3200" u="none" cap="none" strike="noStrike">
                <a:solidFill>
                  <a:srgbClr val="EB220C"/>
                </a:solidFill>
                <a:latin typeface="Open Sans"/>
                <a:ea typeface="Open Sans"/>
                <a:cs typeface="Open Sans"/>
                <a:sym typeface="Open Sans"/>
              </a:rPr>
              <a:t>slice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(1,2); =&gt; “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geranio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selezione comprenderà solo l’elemento “geranio” poiché il parametro 2 indica il limite e non deve essere incluso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0" name="Google Shape;310;p33"/>
          <p:cNvSpPr txBox="1"/>
          <p:nvPr/>
        </p:nvSpPr>
        <p:spPr>
          <a:xfrm>
            <a:off x="894305" y="3232394"/>
            <a:ext cx="9536628" cy="1087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Il metodo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slice();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 un array estrae l’elemento o gli elementi indicati dai parametri assegnati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chermata 2021-06-14 alle 18.18.25.png" id="311" name="Google Shape;31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74999" y="2614917"/>
            <a:ext cx="12014696" cy="10098913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3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3" name="Google Shape;313;p33"/>
          <p:cNvSpPr/>
          <p:nvPr/>
        </p:nvSpPr>
        <p:spPr>
          <a:xfrm>
            <a:off x="5384800" y="1002170"/>
            <a:ext cx="18026865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 metodi degli array: slice</a:t>
            </a:r>
            <a:endParaRPr b="1" i="0" sz="4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4"/>
          <p:cNvSpPr txBox="1"/>
          <p:nvPr/>
        </p:nvSpPr>
        <p:spPr>
          <a:xfrm>
            <a:off x="17832533" y="960000"/>
            <a:ext cx="55912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"/>
              <a:buFont typeface="Calibri"/>
              <a:buNone/>
            </a:pPr>
            <a:r>
              <a:t/>
            </a:r>
            <a:endParaRPr b="0" i="0" sz="2133" u="none" cap="none" strike="noStrike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9" name="Google Shape;319;p34"/>
          <p:cNvSpPr txBox="1"/>
          <p:nvPr/>
        </p:nvSpPr>
        <p:spPr>
          <a:xfrm>
            <a:off x="3285733" y="6216404"/>
            <a:ext cx="17812533" cy="1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b="1" i="0" lang="en-US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Operatori matematici e metodi math</a:t>
            </a:r>
            <a:endParaRPr b="1" i="0" sz="66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20" name="Google Shape;32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3951" y="5954403"/>
            <a:ext cx="1077585" cy="8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0628133" y="6850804"/>
            <a:ext cx="1081915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"/>
          <p:cNvSpPr/>
          <p:nvPr/>
        </p:nvSpPr>
        <p:spPr>
          <a:xfrm>
            <a:off x="12301772" y="10296958"/>
            <a:ext cx="1837853" cy="1837853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E4E8F6"/>
              </a:gs>
            </a:gsLst>
            <a:lin ang="2700000" scaled="0"/>
          </a:gradFill>
          <a:ln>
            <a:noFill/>
          </a:ln>
          <a:effectLst>
            <a:outerShdw blurRad="1270000" rotWithShape="0" dir="5400000" dist="635000">
              <a:srgbClr val="000000">
                <a:alpha val="109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Inter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7" name="Google Shape;327;p35"/>
          <p:cNvSpPr txBox="1"/>
          <p:nvPr/>
        </p:nvSpPr>
        <p:spPr>
          <a:xfrm>
            <a:off x="926357" y="3227559"/>
            <a:ext cx="9792443" cy="453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E’ possibile eseguire tutte le operazioni aritmetiche, anche strutturate tramite espressioni, usando gli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operatori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matematici fondamentali: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1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+ =&gt; somma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  =&gt; sottrazione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* =&gt; moltiplicazione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 =&gt; divisione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1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chermata 2021-06-14 alle 18.43.29.png" id="328" name="Google Shape;32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6800" y="2776627"/>
            <a:ext cx="9339756" cy="10430183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5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0" name="Google Shape;330;p35"/>
          <p:cNvSpPr/>
          <p:nvPr/>
        </p:nvSpPr>
        <p:spPr>
          <a:xfrm>
            <a:off x="5384800" y="1002170"/>
            <a:ext cx="18026865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Aritmetica con JS: operazioni fondamentali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"/>
          <p:cNvSpPr txBox="1"/>
          <p:nvPr/>
        </p:nvSpPr>
        <p:spPr>
          <a:xfrm>
            <a:off x="970503" y="2983817"/>
            <a:ext cx="9816030" cy="6504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modulo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si intende il rimanente risultante da una divisione. Il modulo viene indicato dalla keyword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%</a:t>
            </a:r>
            <a:endParaRPr b="0" i="0" sz="3200" u="none" cap="none" strike="noStrike">
              <a:solidFill>
                <a:srgbClr val="FF27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EB220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divisione = 10 % 3; =&gt;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3200" u="none" cap="none" strike="noStrike">
              <a:solidFill>
                <a:srgbClr val="FF27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EB220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L’ operando 3 è compreso 3 volte nell’operando 10 con il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rimanente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di 1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1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E’ possibile usare il simbolo</a:t>
            </a:r>
            <a:r>
              <a:rPr b="0" i="0" lang="en-US" sz="3200" u="none" cap="none" strike="noStrike">
                <a:solidFill>
                  <a:srgbClr val="EB220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**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per indicare l’elevamenti a potenza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1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potenza = 5 ** 2;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chermata 2021-06-14 alle 19.11.33.png" id="336" name="Google Shape;33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68463" y="2924838"/>
            <a:ext cx="12021031" cy="8646707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6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8" name="Google Shape;338;p36"/>
          <p:cNvSpPr/>
          <p:nvPr/>
        </p:nvSpPr>
        <p:spPr>
          <a:xfrm>
            <a:off x="5384800" y="1002170"/>
            <a:ext cx="18026865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Aritmetica con JS: modulo ed operatore esponenziale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/>
          <p:nvPr/>
        </p:nvSpPr>
        <p:spPr>
          <a:xfrm>
            <a:off x="12301772" y="10296958"/>
            <a:ext cx="1837853" cy="1837853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E4E8F6"/>
              </a:gs>
            </a:gsLst>
            <a:lin ang="2700000" scaled="0"/>
          </a:gradFill>
          <a:ln>
            <a:noFill/>
          </a:ln>
          <a:effectLst>
            <a:outerShdw blurRad="1270000" rotWithShape="0" dir="5400000" dist="635000">
              <a:srgbClr val="000000">
                <a:alpha val="109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Inter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4" name="Google Shape;344;p37"/>
          <p:cNvSpPr txBox="1"/>
          <p:nvPr/>
        </p:nvSpPr>
        <p:spPr>
          <a:xfrm>
            <a:off x="1016886" y="3146129"/>
            <a:ext cx="9549514" cy="3057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 incrementare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 numero possiamo utilizzare l’operatore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++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1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5++ =&gt; incremento di una unità =&gt; 6;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numero++ =&gt; la variabile numero viene aumentata di una unità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5" name="Google Shape;345;p37"/>
          <p:cNvSpPr txBox="1"/>
          <p:nvPr/>
        </p:nvSpPr>
        <p:spPr>
          <a:xfrm>
            <a:off x="1016886" y="7825332"/>
            <a:ext cx="9549514" cy="3057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decrementare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un numero possiamo utilizzare l’operatore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—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(doppio trattino):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1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5— =&gt; decremento di una unità =&gt; 6;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numero— =&gt; la variabile numero viene diminuita di una unità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chermata 2021-06-16 alle 12.58.18.png" id="346" name="Google Shape;34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53857" y="3072022"/>
            <a:ext cx="11557808" cy="9062789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7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8" name="Google Shape;348;p37"/>
          <p:cNvSpPr/>
          <p:nvPr/>
        </p:nvSpPr>
        <p:spPr>
          <a:xfrm>
            <a:off x="5384800" y="1002170"/>
            <a:ext cx="18026865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Aritmetica con JS: incremento e decremento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8"/>
          <p:cNvSpPr txBox="1"/>
          <p:nvPr/>
        </p:nvSpPr>
        <p:spPr>
          <a:xfrm>
            <a:off x="975237" y="3110994"/>
            <a:ext cx="8819125" cy="502701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 operazioni vengono eseguite seguendo le consuete regole di precedenza matematica: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1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risultato = 5 +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6 * 3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; =&gt; 23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1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 può indicare una diversa precedenza delle operazioni attraverso l’uso di parentesi: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1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risultato =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(5 + 6)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* 3; =&gt; 33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1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chermata 2021-06-16 alle 16.10.32.png" id="354" name="Google Shape;35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6339" y="3110994"/>
            <a:ext cx="12913925" cy="7101008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8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6" name="Google Shape;356;p38"/>
          <p:cNvSpPr/>
          <p:nvPr/>
        </p:nvSpPr>
        <p:spPr>
          <a:xfrm>
            <a:off x="5384800" y="1002170"/>
            <a:ext cx="18026865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Aritmetica con JS: precedenza delle operazioni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9"/>
          <p:cNvSpPr txBox="1"/>
          <p:nvPr/>
        </p:nvSpPr>
        <p:spPr>
          <a:xfrm>
            <a:off x="1004590" y="3069027"/>
            <a:ext cx="7953143" cy="6011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Math è un oggetto che offre molti strumenti per la gestione delle operazioni matematiche e in generale per la manipolazione dei numeri.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1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L’oggetto Math agisce attraverso l’uso di numerosi metodi.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Questa è la sintassi di base: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1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1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Math.</a:t>
            </a:r>
            <a:r>
              <a:rPr b="0" i="0" lang="en-US" sz="3200" u="none" cap="none" strike="noStrike">
                <a:solidFill>
                  <a:srgbClr val="0076B9"/>
                </a:solidFill>
                <a:latin typeface="Open Sans"/>
                <a:ea typeface="Open Sans"/>
                <a:cs typeface="Open Sans"/>
                <a:sym typeface="Open Sans"/>
              </a:rPr>
              <a:t>metodo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0" i="1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numero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);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&lt;</a:t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2" name="Google Shape;362;p39"/>
          <p:cNvSpPr txBox="1"/>
          <p:nvPr/>
        </p:nvSpPr>
        <p:spPr>
          <a:xfrm>
            <a:off x="9735042" y="3069027"/>
            <a:ext cx="8874692" cy="9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Metodi per l’approssimazione:</a:t>
            </a:r>
            <a:endParaRPr b="0" i="0" sz="3200" u="none" cap="none" strike="noStrike">
              <a:solidFill>
                <a:srgbClr val="FF27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round() =&gt; approssimazione all’intero più vicino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ceil() =&gt; approssimazione all’intero superiore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floor() =&gt; approssimazione all’intero inferiore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trunc() =&gt; ritorna l’intero di un decimale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1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Metodo per l’identificazione del numero:</a:t>
            </a:r>
            <a:endParaRPr b="0" i="0" sz="3200" u="none" cap="none" strike="noStrike">
              <a:solidFill>
                <a:srgbClr val="FF27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sign() 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 i valori: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-1 in caso di numero negativo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 in caso di null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 in caso di numero positivo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1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Potenza, radice quadrata e assoluto:</a:t>
            </a:r>
            <a:endParaRPr b="0" i="0" sz="3200" u="none" cap="none" strike="noStrike">
              <a:solidFill>
                <a:srgbClr val="FF27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pow(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0" i="0" lang="en-US" sz="3200" u="none" cap="none" strike="noStrike">
                <a:solidFill>
                  <a:srgbClr val="0076B9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 =&gt; risulta il valore di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alla potenza di </a:t>
            </a:r>
            <a:r>
              <a:rPr b="0" i="0" lang="en-US" sz="3200" u="none" cap="none" strike="noStrike">
                <a:solidFill>
                  <a:srgbClr val="0076B9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sqrt()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abs() =&gt; assoluto positivo del numero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3" name="Google Shape;363;p39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4" name="Google Shape;364;p39"/>
          <p:cNvSpPr/>
          <p:nvPr/>
        </p:nvSpPr>
        <p:spPr>
          <a:xfrm>
            <a:off x="5384800" y="1002170"/>
            <a:ext cx="18026865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Aritmetica con JS: Math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hermata 2021-06-16 alle 16.51.41.png" id="369" name="Google Shape;36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638" y="3591182"/>
            <a:ext cx="6140721" cy="85771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hermata 2021-06-16 alle 16.56.09.png" id="370" name="Google Shape;37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90917" y="3591182"/>
            <a:ext cx="6882095" cy="50647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hermata 2021-06-16 alle 17.01.58.png" id="371" name="Google Shape;371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529570" y="3591182"/>
            <a:ext cx="6882095" cy="653363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0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3" name="Google Shape;373;p40"/>
          <p:cNvSpPr/>
          <p:nvPr/>
        </p:nvSpPr>
        <p:spPr>
          <a:xfrm>
            <a:off x="5384800" y="1002170"/>
            <a:ext cx="18026865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Aritmetica con JS: Math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ttogramma.png" id="378" name="Google Shape;37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1058" y="3684152"/>
            <a:ext cx="7653682" cy="6347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epi.png" id="379" name="Google Shape;37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3600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1"/>
          <p:cNvSpPr txBox="1"/>
          <p:nvPr/>
        </p:nvSpPr>
        <p:spPr>
          <a:xfrm>
            <a:off x="933804" y="10246362"/>
            <a:ext cx="3196703" cy="1200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Poppins"/>
              <a:buNone/>
            </a:pPr>
            <a:r>
              <a:rPr b="1" i="0" lang="en-US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Grazie.</a:t>
            </a:r>
            <a:endParaRPr b="1" i="0" sz="66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1" name="Google Shape;381;p41"/>
          <p:cNvSpPr txBox="1"/>
          <p:nvPr/>
        </p:nvSpPr>
        <p:spPr>
          <a:xfrm>
            <a:off x="1059589" y="11842567"/>
            <a:ext cx="11945601" cy="11147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Epicode School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Via Baccio Baldini, 12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00146 - Roma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ammissioni@epicode.school</a:t>
            </a:r>
            <a:endParaRPr b="0" i="0" sz="16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/>
        </p:nvSpPr>
        <p:spPr>
          <a:xfrm>
            <a:off x="925443" y="3440214"/>
            <a:ext cx="6590706" cy="2934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Nel definire l’array utilizziamo 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stessa keyword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var</a:t>
            </a:r>
            <a:r>
              <a:rPr b="0" i="0" lang="en-US" sz="3200" u="none" cap="none" strike="noStrike">
                <a:solidFill>
                  <a:srgbClr val="EB220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2400" u="none" cap="none" strike="noStrike">
              <a:solidFill>
                <a:srgbClr val="EB22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rgbClr val="EB22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Indichiamo i valori che formano 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lista tramite parentesi quadre e 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separati da virgole.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 txBox="1"/>
          <p:nvPr/>
        </p:nvSpPr>
        <p:spPr>
          <a:xfrm>
            <a:off x="12192000" y="3179645"/>
            <a:ext cx="11269849" cy="46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lista di variabili: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animale1 = “gatto”;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animale2 = “cane”;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animale3 = “coniglio”;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Possiamo indicarla come array: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animali =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“gatto”, “cane”, “coniglio”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5384800" y="1002170"/>
            <a:ext cx="18026865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Array: creazione e uso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/>
        </p:nvSpPr>
        <p:spPr>
          <a:xfrm>
            <a:off x="943673" y="3611694"/>
            <a:ext cx="11011260" cy="1087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Possiamo indicare un array con</a:t>
            </a:r>
            <a:r>
              <a:rPr b="0" i="0" lang="en-US" sz="2400" u="none" cap="none" strike="noStrike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sintassi alternative che in alcuni casi rendono il codice più leggibile.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5"/>
          <p:cNvSpPr txBox="1"/>
          <p:nvPr/>
        </p:nvSpPr>
        <p:spPr>
          <a:xfrm>
            <a:off x="943673" y="5987919"/>
            <a:ext cx="4191959" cy="363173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animali =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[</a:t>
            </a:r>
            <a:endParaRPr b="0" i="0" sz="3200" u="none" cap="none" strike="noStrike">
              <a:solidFill>
                <a:srgbClr val="FF27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“gatto”, 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“cane”, 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“coniglio”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5"/>
          <p:cNvSpPr txBox="1"/>
          <p:nvPr/>
        </p:nvSpPr>
        <p:spPr>
          <a:xfrm>
            <a:off x="7729107" y="5987918"/>
            <a:ext cx="4191959" cy="363173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anni =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[</a:t>
            </a:r>
            <a:endParaRPr b="0" i="0" sz="3200" u="none" cap="none" strike="noStrike">
              <a:solidFill>
                <a:srgbClr val="FF27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1920, 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1965, 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2013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5"/>
          <p:cNvSpPr txBox="1"/>
          <p:nvPr/>
        </p:nvSpPr>
        <p:spPr>
          <a:xfrm>
            <a:off x="943673" y="10908401"/>
            <a:ext cx="13127927" cy="6770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virgola di separazione, nell’ultimo elemento non è necessaria.</a:t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5384800" y="1002170"/>
            <a:ext cx="18026865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Array: creazione e uso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/>
          <p:nvPr/>
        </p:nvSpPr>
        <p:spPr>
          <a:xfrm>
            <a:off x="988801" y="3138189"/>
            <a:ext cx="6942138" cy="3057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 creare un array possiamo 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usare la keyword new.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questo caso la lista degli elementi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È creata all’interno di parentesi toned.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6"/>
          <p:cNvSpPr txBox="1"/>
          <p:nvPr/>
        </p:nvSpPr>
        <p:spPr>
          <a:xfrm>
            <a:off x="10013659" y="3138188"/>
            <a:ext cx="4191959" cy="363173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animali =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[</a:t>
            </a:r>
            <a:endParaRPr b="0" i="0" sz="3200" u="none" cap="none" strike="noStrike">
              <a:solidFill>
                <a:srgbClr val="FF27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“gatto”, 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“cane”, 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“coniglio”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6"/>
          <p:cNvSpPr txBox="1"/>
          <p:nvPr/>
        </p:nvSpPr>
        <p:spPr>
          <a:xfrm>
            <a:off x="988801" y="8761945"/>
            <a:ext cx="4191959" cy="363173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anni =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[</a:t>
            </a:r>
            <a:endParaRPr b="0" i="0" sz="3200" u="none" cap="none" strike="noStrike">
              <a:solidFill>
                <a:srgbClr val="FF27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1920, 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1965, 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2013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6"/>
          <p:cNvSpPr txBox="1"/>
          <p:nvPr/>
        </p:nvSpPr>
        <p:spPr>
          <a:xfrm>
            <a:off x="17792227" y="3138189"/>
            <a:ext cx="5602973" cy="363173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animali = new Array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endParaRPr b="0" i="0" sz="3200" u="none" cap="none" strike="noStrike">
              <a:solidFill>
                <a:srgbClr val="FF27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“gatto”, 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“cane”, 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“coniglio”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6"/>
          <p:cNvSpPr txBox="1"/>
          <p:nvPr/>
        </p:nvSpPr>
        <p:spPr>
          <a:xfrm>
            <a:off x="9350348" y="8761944"/>
            <a:ext cx="4551919" cy="363173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anni = new Array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endParaRPr b="0" i="0" sz="3200" u="none" cap="none" strike="noStrike">
              <a:solidFill>
                <a:srgbClr val="FF27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1920, 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1965, 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2013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5384800" y="1002170"/>
            <a:ext cx="18026865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Array: uso della Keyword new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p6"/>
          <p:cNvCxnSpPr/>
          <p:nvPr/>
        </p:nvCxnSpPr>
        <p:spPr>
          <a:xfrm>
            <a:off x="15117694" y="4910666"/>
            <a:ext cx="1917240" cy="0"/>
          </a:xfrm>
          <a:prstGeom prst="straightConnector1">
            <a:avLst/>
          </a:prstGeom>
          <a:noFill/>
          <a:ln cap="flat" cmpd="sng" w="76200">
            <a:solidFill>
              <a:srgbClr val="FF275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2" name="Google Shape;72;p6"/>
          <p:cNvCxnSpPr/>
          <p:nvPr/>
        </p:nvCxnSpPr>
        <p:spPr>
          <a:xfrm>
            <a:off x="6413960" y="10639160"/>
            <a:ext cx="1917240" cy="0"/>
          </a:xfrm>
          <a:prstGeom prst="straightConnector1">
            <a:avLst/>
          </a:prstGeom>
          <a:noFill/>
          <a:ln cap="flat" cmpd="sng" w="76200">
            <a:solidFill>
              <a:srgbClr val="FF275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/>
          <p:nvPr/>
        </p:nvSpPr>
        <p:spPr>
          <a:xfrm>
            <a:off x="923736" y="3242124"/>
            <a:ext cx="7713465" cy="502701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Gli array in JS sono da considerarsi 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come oggetti.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L’ output di typeof su un array 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object come tipo di dato anche la 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sua descrizione logica è di lista ordinata 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 elementi.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questo proposito si evidenzia che in 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programmazione l’ordine inizia dallo 0.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7"/>
          <p:cNvSpPr txBox="1"/>
          <p:nvPr/>
        </p:nvSpPr>
        <p:spPr>
          <a:xfrm>
            <a:off x="971867" y="9416391"/>
            <a:ext cx="4191959" cy="363173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animali =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[</a:t>
            </a:r>
            <a:endParaRPr b="0" i="0" sz="3200" u="none" cap="none" strike="noStrike">
              <a:solidFill>
                <a:srgbClr val="FF27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“gatto”, 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“cane”, 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“coniglio”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7"/>
          <p:cNvSpPr txBox="1"/>
          <p:nvPr/>
        </p:nvSpPr>
        <p:spPr>
          <a:xfrm>
            <a:off x="8192040" y="10105810"/>
            <a:ext cx="4761960" cy="22528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typeof(animali);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object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7"/>
          <p:cNvSpPr txBox="1"/>
          <p:nvPr/>
        </p:nvSpPr>
        <p:spPr>
          <a:xfrm>
            <a:off x="10671141" y="3432851"/>
            <a:ext cx="4191959" cy="363173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animali =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[</a:t>
            </a:r>
            <a:endParaRPr b="0" i="0" sz="3200" u="none" cap="none" strike="noStrike">
              <a:solidFill>
                <a:srgbClr val="FF27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“gatto”, 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“cane”, 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“coniglio”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7"/>
          <p:cNvSpPr txBox="1"/>
          <p:nvPr/>
        </p:nvSpPr>
        <p:spPr>
          <a:xfrm>
            <a:off x="17857291" y="3777560"/>
            <a:ext cx="5602973" cy="29423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Ordine degli elementi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gatto     =&gt;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0" i="0" sz="3200" u="none" cap="none" strike="noStrike">
              <a:solidFill>
                <a:srgbClr val="FF27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cane      =&gt;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3200" u="none" cap="none" strike="noStrike">
              <a:solidFill>
                <a:srgbClr val="FF27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coniglio =&gt;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3200" u="none" cap="none" strike="noStrike">
              <a:solidFill>
                <a:srgbClr val="FF275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5384800" y="1002170"/>
            <a:ext cx="18026865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Array come oggetti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7"/>
          <p:cNvCxnSpPr/>
          <p:nvPr/>
        </p:nvCxnSpPr>
        <p:spPr>
          <a:xfrm>
            <a:off x="5719313" y="11232257"/>
            <a:ext cx="1917240" cy="0"/>
          </a:xfrm>
          <a:prstGeom prst="straightConnector1">
            <a:avLst/>
          </a:prstGeom>
          <a:noFill/>
          <a:ln cap="flat" cmpd="sng" w="76200">
            <a:solidFill>
              <a:srgbClr val="FF275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5" name="Google Shape;85;p7"/>
          <p:cNvCxnSpPr/>
          <p:nvPr/>
        </p:nvCxnSpPr>
        <p:spPr>
          <a:xfrm>
            <a:off x="15354380" y="5248717"/>
            <a:ext cx="1917240" cy="0"/>
          </a:xfrm>
          <a:prstGeom prst="straightConnector1">
            <a:avLst/>
          </a:prstGeom>
          <a:noFill/>
          <a:ln cap="flat" cmpd="sng" w="76200">
            <a:solidFill>
              <a:srgbClr val="FF275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 txBox="1"/>
          <p:nvPr/>
        </p:nvSpPr>
        <p:spPr>
          <a:xfrm>
            <a:off x="988801" y="3515685"/>
            <a:ext cx="7713465" cy="502701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Gli array in JS sono da considerarsi 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come oggetti.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L’ output di typeof su un array 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object come tipo di dato anche la 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sua descrizione logica è di lista ordinata 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 elementi.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questo proposito si evidenzia che in 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programmazione l’ordine inizia dallo 0.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9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5384800" y="1002170"/>
            <a:ext cx="18026865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Array come oggetti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 txBox="1"/>
          <p:nvPr/>
        </p:nvSpPr>
        <p:spPr>
          <a:xfrm>
            <a:off x="971867" y="9416391"/>
            <a:ext cx="4191959" cy="363173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animali =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[</a:t>
            </a:r>
            <a:endParaRPr b="0" i="0" sz="3200" u="none" cap="none" strike="noStrike">
              <a:solidFill>
                <a:srgbClr val="FF27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“gatto”, 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“cane”, 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“coniglio”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9"/>
          <p:cNvSpPr txBox="1"/>
          <p:nvPr/>
        </p:nvSpPr>
        <p:spPr>
          <a:xfrm>
            <a:off x="8192040" y="10105810"/>
            <a:ext cx="4761960" cy="22528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typeof(animali);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object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5" name="Google Shape;95;p9"/>
          <p:cNvCxnSpPr/>
          <p:nvPr/>
        </p:nvCxnSpPr>
        <p:spPr>
          <a:xfrm>
            <a:off x="5719313" y="11232257"/>
            <a:ext cx="1917240" cy="0"/>
          </a:xfrm>
          <a:prstGeom prst="straightConnector1">
            <a:avLst/>
          </a:prstGeom>
          <a:noFill/>
          <a:ln cap="flat" cmpd="sng" w="76200">
            <a:solidFill>
              <a:srgbClr val="FF275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6" name="Google Shape;96;p9"/>
          <p:cNvSpPr txBox="1"/>
          <p:nvPr/>
        </p:nvSpPr>
        <p:spPr>
          <a:xfrm>
            <a:off x="10671141" y="3432851"/>
            <a:ext cx="4191959" cy="363173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animali =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[</a:t>
            </a:r>
            <a:endParaRPr b="0" i="0" sz="3200" u="none" cap="none" strike="noStrike">
              <a:solidFill>
                <a:srgbClr val="FF27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“gatto”, 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“cane”, 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“coniglio”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9"/>
          <p:cNvSpPr txBox="1"/>
          <p:nvPr/>
        </p:nvSpPr>
        <p:spPr>
          <a:xfrm>
            <a:off x="17857291" y="3777560"/>
            <a:ext cx="5602973" cy="29423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Ordine degli elementi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gatto     =&gt;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0" i="0" sz="3200" u="none" cap="none" strike="noStrike">
              <a:solidFill>
                <a:srgbClr val="FF27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cane      =&gt;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3200" u="none" cap="none" strike="noStrike">
              <a:solidFill>
                <a:srgbClr val="FF27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coniglio =&gt;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3200" u="none" cap="none" strike="noStrike">
              <a:solidFill>
                <a:srgbClr val="FF275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8" name="Google Shape;98;p9"/>
          <p:cNvCxnSpPr/>
          <p:nvPr/>
        </p:nvCxnSpPr>
        <p:spPr>
          <a:xfrm>
            <a:off x="15354380" y="5248717"/>
            <a:ext cx="1917240" cy="0"/>
          </a:xfrm>
          <a:prstGeom prst="straightConnector1">
            <a:avLst/>
          </a:prstGeom>
          <a:noFill/>
          <a:ln cap="flat" cmpd="sng" w="76200">
            <a:solidFill>
              <a:srgbClr val="FF275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/>
          <p:nvPr/>
        </p:nvSpPr>
        <p:spPr>
          <a:xfrm>
            <a:off x="982255" y="3292505"/>
            <a:ext cx="10871077" cy="2072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possibilità di ordinare gli elementi</a:t>
            </a:r>
            <a:r>
              <a:rPr b="0" i="0" lang="en-US" sz="2400" u="none" cap="none" strike="noStrike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 un array ci permette di accedere ad essi singolarmente.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 accedere agli elementi facciamo al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numero di indice</a:t>
            </a:r>
            <a:endParaRPr b="0" i="0" sz="2400" u="none" cap="none" strike="noStrike">
              <a:solidFill>
                <a:srgbClr val="FF27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0"/>
          <p:cNvSpPr txBox="1"/>
          <p:nvPr/>
        </p:nvSpPr>
        <p:spPr>
          <a:xfrm>
            <a:off x="12839819" y="6410590"/>
            <a:ext cx="4191960" cy="29423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animali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[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“gatto”, 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“cane”, 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];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0"/>
          <p:cNvSpPr txBox="1"/>
          <p:nvPr/>
        </p:nvSpPr>
        <p:spPr>
          <a:xfrm>
            <a:off x="982254" y="6410590"/>
            <a:ext cx="10871077" cy="56999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tipoAnimale =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animali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]; 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console.log(tipoAnimale); =&gt; “gatto”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tipoAnimale =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animali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b="0" i="0" lang="en-US" sz="3200" u="none" cap="none" strike="noStrike">
                <a:solidFill>
                  <a:srgbClr val="EB220C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]; 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console.log(tipoAnimale); =&gt; “cane”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 tipoAnimale =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animali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]; 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console.log(tipoAnimale); =&gt; “undefined”</a:t>
            </a:r>
            <a:endParaRPr b="0" i="0" sz="32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0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0"/>
          <p:cNvSpPr/>
          <p:nvPr/>
        </p:nvSpPr>
        <p:spPr>
          <a:xfrm>
            <a:off x="5384800" y="1002170"/>
            <a:ext cx="18026865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Array: accesso agli elementi singoli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se DEF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pertin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