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71" r:id="rId2"/>
  </p:sldMasterIdLst>
  <p:notesMasterIdLst>
    <p:notesMasterId r:id="rId26"/>
  </p:notesMasterIdLst>
  <p:sldIdLst>
    <p:sldId id="256" r:id="rId3"/>
    <p:sldId id="396" r:id="rId4"/>
    <p:sldId id="257" r:id="rId5"/>
    <p:sldId id="258" r:id="rId6"/>
    <p:sldId id="259" r:id="rId7"/>
    <p:sldId id="260" r:id="rId8"/>
    <p:sldId id="261" r:id="rId9"/>
    <p:sldId id="262" r:id="rId10"/>
    <p:sldId id="397" r:id="rId11"/>
    <p:sldId id="263" r:id="rId12"/>
    <p:sldId id="264" r:id="rId13"/>
    <p:sldId id="265" r:id="rId14"/>
    <p:sldId id="266" r:id="rId15"/>
    <p:sldId id="398" r:id="rId16"/>
    <p:sldId id="267" r:id="rId17"/>
    <p:sldId id="268" r:id="rId18"/>
    <p:sldId id="269" r:id="rId19"/>
    <p:sldId id="399" r:id="rId20"/>
    <p:sldId id="270" r:id="rId21"/>
    <p:sldId id="271" r:id="rId22"/>
    <p:sldId id="272" r:id="rId23"/>
    <p:sldId id="273" r:id="rId24"/>
    <p:sldId id="352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751"/>
    <a:srgbClr val="8D53FF"/>
    <a:srgbClr val="19D9DA"/>
    <a:srgbClr val="2F5394"/>
    <a:srgbClr val="000000"/>
    <a:srgbClr val="00FF00"/>
    <a:srgbClr val="00FE00"/>
    <a:srgbClr val="E5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96"/>
    <p:restoredTop sz="97361"/>
  </p:normalViewPr>
  <p:slideViewPr>
    <p:cSldViewPr snapToGrid="0" snapToObjects="1">
      <p:cViewPr varScale="1">
        <p:scale>
          <a:sx n="62" d="100"/>
          <a:sy n="62" d="100"/>
        </p:scale>
        <p:origin x="616" y="20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b18af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ddb18af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b18af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ddb18af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b18af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ddb18af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6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b18af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ddb18af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652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7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455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0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0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8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gc52533b239_0_76">
            <a:extLst>
              <a:ext uri="{FF2B5EF4-FFF2-40B4-BE49-F238E27FC236}">
                <a16:creationId xmlns:a16="http://schemas.microsoft.com/office/drawing/2014/main" id="{1A9BB1E4-81C4-2743-A5EF-6DDEBAEF0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>
              <a:defRPr sz="2200" b="0" i="0">
                <a:solidFill>
                  <a:srgbClr val="000000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4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7006172" y="12496800"/>
            <a:ext cx="10371667" cy="914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 - 2006-2007 (L. Colazzo - F. Magagnino)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610E-4977-46DF-8154-56BDE1E957C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1219200" y="12490451"/>
            <a:ext cx="5689600" cy="95250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1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0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0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4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9144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438430" lvl="1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2pPr>
            <a:lvl3pPr marL="3657646" lvl="2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3pPr>
            <a:lvl4pPr marL="4876861" lvl="3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4pPr>
            <a:lvl5pPr marL="6096076" lvl="4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5pPr>
            <a:lvl6pPr marL="7315291" lvl="5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6pPr>
            <a:lvl7pPr marL="8534507" lvl="6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7pPr>
            <a:lvl8pPr marL="9753722" lvl="7" indent="-846677" algn="l">
              <a:lnSpc>
                <a:spcPct val="115000"/>
              </a:lnSpc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8pPr>
            <a:lvl9pPr marL="10972937" lvl="8" indent="-846677" algn="l">
              <a:lnSpc>
                <a:spcPct val="115000"/>
              </a:lnSpc>
              <a:spcBef>
                <a:spcPts val="4267"/>
              </a:spcBef>
              <a:spcAft>
                <a:spcPts val="426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10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bg>
      <p:bgPr>
        <a:gradFill flip="none" rotWithShape="1">
          <a:gsLst>
            <a:gs pos="0">
              <a:srgbClr val="FFFFFF"/>
            </a:gs>
            <a:gs pos="99000">
              <a:srgbClr val="F2F4F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105"/>
          <p:cNvGrpSpPr/>
          <p:nvPr/>
        </p:nvGrpSpPr>
        <p:grpSpPr>
          <a:xfrm>
            <a:off x="24384000" y="0"/>
            <a:ext cx="3048000" cy="13716000"/>
            <a:chOff x="0" y="0"/>
            <a:chExt cx="3048000" cy="13716000"/>
          </a:xfrm>
        </p:grpSpPr>
        <p:sp>
          <p:nvSpPr>
            <p:cNvPr id="195" name="Rectangle 106"/>
            <p:cNvSpPr/>
            <p:nvPr/>
          </p:nvSpPr>
          <p:spPr>
            <a:xfrm>
              <a:off x="0" y="0"/>
              <a:ext cx="3048000" cy="13716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7" tIns="91437" rIns="91437" bIns="91437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defRPr>
              </a:pPr>
              <a:endParaRPr/>
            </a:p>
          </p:txBody>
        </p:sp>
        <p:sp>
          <p:nvSpPr>
            <p:cNvPr id="196" name="Rectangle 107">
              <a:hlinkClick r:id="rId2" action="ppaction://hlinksldjump"/>
            </p:cNvPr>
            <p:cNvSpPr txBox="1"/>
            <p:nvPr/>
          </p:nvSpPr>
          <p:spPr>
            <a:xfrm>
              <a:off x="323850" y="2620413"/>
              <a:ext cx="2400300" cy="487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000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Cover Section</a:t>
              </a:r>
            </a:p>
          </p:txBody>
        </p:sp>
        <p:sp>
          <p:nvSpPr>
            <p:cNvPr id="197" name="Rectangle 108">
              <a:hlinkClick r:id="rId2" action="ppaction://hlinksldjump"/>
            </p:cNvPr>
            <p:cNvSpPr txBox="1"/>
            <p:nvPr/>
          </p:nvSpPr>
          <p:spPr>
            <a:xfrm>
              <a:off x="323850" y="3444461"/>
              <a:ext cx="2400300" cy="487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000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What’s inside?</a:t>
              </a:r>
            </a:p>
          </p:txBody>
        </p:sp>
        <p:sp>
          <p:nvSpPr>
            <p:cNvPr id="198" name="Rectangle 109"/>
            <p:cNvSpPr txBox="1"/>
            <p:nvPr/>
          </p:nvSpPr>
          <p:spPr>
            <a:xfrm>
              <a:off x="323850" y="4268509"/>
              <a:ext cx="2400300" cy="487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000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Hyperlink #1</a:t>
              </a:r>
            </a:p>
          </p:txBody>
        </p:sp>
        <p:sp>
          <p:nvSpPr>
            <p:cNvPr id="199" name="Rectangle 110"/>
            <p:cNvSpPr txBox="1"/>
            <p:nvPr/>
          </p:nvSpPr>
          <p:spPr>
            <a:xfrm>
              <a:off x="323850" y="5092558"/>
              <a:ext cx="2400300" cy="487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000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Hyperlink #2</a:t>
              </a:r>
            </a:p>
          </p:txBody>
        </p:sp>
        <p:sp>
          <p:nvSpPr>
            <p:cNvPr id="200" name="Rectangle 111"/>
            <p:cNvSpPr txBox="1"/>
            <p:nvPr/>
          </p:nvSpPr>
          <p:spPr>
            <a:xfrm>
              <a:off x="323850" y="5916605"/>
              <a:ext cx="2400300" cy="487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000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Hyperlink #3</a:t>
              </a:r>
            </a:p>
          </p:txBody>
        </p:sp>
        <p:grpSp>
          <p:nvGrpSpPr>
            <p:cNvPr id="203" name="Group 112"/>
            <p:cNvGrpSpPr/>
            <p:nvPr/>
          </p:nvGrpSpPr>
          <p:grpSpPr>
            <a:xfrm>
              <a:off x="485775" y="10641240"/>
              <a:ext cx="2400301" cy="487681"/>
              <a:chOff x="0" y="0"/>
              <a:chExt cx="2400300" cy="487680"/>
            </a:xfrm>
          </p:grpSpPr>
          <p:sp>
            <p:nvSpPr>
              <p:cNvPr id="201" name="Rectangle 121"/>
              <p:cNvSpPr txBox="1"/>
              <p:nvPr/>
            </p:nvSpPr>
            <p:spPr>
              <a:xfrm>
                <a:off x="0" y="0"/>
                <a:ext cx="2400301" cy="4876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lnSpc>
                    <a:spcPct val="130000"/>
                  </a:lnSpc>
                  <a:defRPr sz="2000" b="1">
                    <a:solidFill>
                      <a:srgbClr val="262626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</a:lstStyle>
              <a:p>
                <a:r>
                  <a:t>TW: @2021</a:t>
                </a:r>
              </a:p>
            </p:txBody>
          </p:sp>
          <p:sp>
            <p:nvSpPr>
              <p:cNvPr id="202" name="Straight Connector 122"/>
              <p:cNvSpPr/>
              <p:nvPr/>
            </p:nvSpPr>
            <p:spPr>
              <a:xfrm flipH="1">
                <a:off x="-1" y="192007"/>
                <a:ext cx="2" cy="236429"/>
              </a:xfrm>
              <a:prstGeom prst="line">
                <a:avLst/>
              </a:prstGeom>
              <a:noFill/>
              <a:ln w="38100" cap="rnd">
                <a:solidFill>
                  <a:srgbClr val="4764F8"/>
                </a:solidFill>
                <a:prstDash val="solid"/>
                <a:round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Inter"/>
                    <a:ea typeface="Inter"/>
                    <a:cs typeface="Inter"/>
                    <a:sym typeface="Inter"/>
                  </a:defRPr>
                </a:pPr>
                <a:endParaRPr/>
              </a:p>
            </p:txBody>
          </p:sp>
        </p:grpSp>
        <p:grpSp>
          <p:nvGrpSpPr>
            <p:cNvPr id="206" name="Group 113"/>
            <p:cNvGrpSpPr/>
            <p:nvPr/>
          </p:nvGrpSpPr>
          <p:grpSpPr>
            <a:xfrm>
              <a:off x="485775" y="11436604"/>
              <a:ext cx="2400301" cy="487681"/>
              <a:chOff x="0" y="0"/>
              <a:chExt cx="2400300" cy="487680"/>
            </a:xfrm>
          </p:grpSpPr>
          <p:sp>
            <p:nvSpPr>
              <p:cNvPr id="204" name="Rectangle 119"/>
              <p:cNvSpPr txBox="1"/>
              <p:nvPr/>
            </p:nvSpPr>
            <p:spPr>
              <a:xfrm>
                <a:off x="0" y="0"/>
                <a:ext cx="2400301" cy="4876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lnSpc>
                    <a:spcPct val="130000"/>
                  </a:lnSpc>
                  <a:defRPr sz="2000" b="1">
                    <a:solidFill>
                      <a:srgbClr val="262626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</a:lstStyle>
              <a:p>
                <a:r>
                  <a:t>IG: @2021</a:t>
                </a:r>
              </a:p>
            </p:txBody>
          </p:sp>
          <p:sp>
            <p:nvSpPr>
              <p:cNvPr id="205" name="Straight Connector 120"/>
              <p:cNvSpPr/>
              <p:nvPr/>
            </p:nvSpPr>
            <p:spPr>
              <a:xfrm flipH="1">
                <a:off x="-1" y="192007"/>
                <a:ext cx="2" cy="236429"/>
              </a:xfrm>
              <a:prstGeom prst="line">
                <a:avLst/>
              </a:prstGeom>
              <a:noFill/>
              <a:ln w="38100" cap="rnd">
                <a:solidFill>
                  <a:srgbClr val="4764F8"/>
                </a:solidFill>
                <a:prstDash val="solid"/>
                <a:round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Inter"/>
                    <a:ea typeface="Inter"/>
                    <a:cs typeface="Inter"/>
                    <a:sym typeface="Inter"/>
                  </a:defRPr>
                </a:pPr>
                <a:endParaRPr/>
              </a:p>
            </p:txBody>
          </p:sp>
        </p:grpSp>
        <p:grpSp>
          <p:nvGrpSpPr>
            <p:cNvPr id="209" name="Group 114"/>
            <p:cNvGrpSpPr/>
            <p:nvPr/>
          </p:nvGrpSpPr>
          <p:grpSpPr>
            <a:xfrm>
              <a:off x="485775" y="12231968"/>
              <a:ext cx="2400301" cy="487681"/>
              <a:chOff x="0" y="0"/>
              <a:chExt cx="2400300" cy="487680"/>
            </a:xfrm>
          </p:grpSpPr>
          <p:sp>
            <p:nvSpPr>
              <p:cNvPr id="207" name="Rectangle 117"/>
              <p:cNvSpPr txBox="1"/>
              <p:nvPr/>
            </p:nvSpPr>
            <p:spPr>
              <a:xfrm>
                <a:off x="0" y="0"/>
                <a:ext cx="2400301" cy="4876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lnSpc>
                    <a:spcPct val="130000"/>
                  </a:lnSpc>
                  <a:defRPr sz="2000" b="1">
                    <a:solidFill>
                      <a:srgbClr val="262626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</a:lstStyle>
              <a:p>
                <a:r>
                  <a:t>YT: 2021_</a:t>
                </a:r>
              </a:p>
            </p:txBody>
          </p:sp>
          <p:sp>
            <p:nvSpPr>
              <p:cNvPr id="208" name="Straight Connector 118"/>
              <p:cNvSpPr/>
              <p:nvPr/>
            </p:nvSpPr>
            <p:spPr>
              <a:xfrm flipH="1">
                <a:off x="-1" y="192007"/>
                <a:ext cx="2" cy="236429"/>
              </a:xfrm>
              <a:prstGeom prst="line">
                <a:avLst/>
              </a:prstGeom>
              <a:noFill/>
              <a:ln w="38100" cap="rnd">
                <a:solidFill>
                  <a:srgbClr val="4764F8"/>
                </a:solidFill>
                <a:prstDash val="solid"/>
                <a:round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algn="l" defTabSz="1828800">
                  <a:defRPr sz="3600">
                    <a:solidFill>
                      <a:srgbClr val="000000"/>
                    </a:solidFill>
                    <a:latin typeface="Inter"/>
                    <a:ea typeface="Inter"/>
                    <a:cs typeface="Inter"/>
                    <a:sym typeface="Inter"/>
                  </a:defRPr>
                </a:pPr>
                <a:endParaRPr/>
              </a:p>
            </p:txBody>
          </p:sp>
        </p:grpSp>
        <p:sp>
          <p:nvSpPr>
            <p:cNvPr id="210" name="Straight Connector 115"/>
            <p:cNvSpPr/>
            <p:nvPr/>
          </p:nvSpPr>
          <p:spPr>
            <a:xfrm>
              <a:off x="405608" y="2273300"/>
              <a:ext cx="2236786" cy="0"/>
            </a:xfrm>
            <a:prstGeom prst="line">
              <a:avLst/>
            </a:prstGeom>
            <a:noFill/>
            <a:ln w="12700" cap="flat">
              <a:solidFill>
                <a:srgbClr val="A6A6A6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91437" tIns="91437" rIns="91437" bIns="91437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defRPr>
              </a:pPr>
              <a:endParaRPr/>
            </a:p>
          </p:txBody>
        </p:sp>
        <p:sp>
          <p:nvSpPr>
            <p:cNvPr id="211" name="Rectangle 116"/>
            <p:cNvSpPr txBox="1"/>
            <p:nvPr/>
          </p:nvSpPr>
          <p:spPr>
            <a:xfrm>
              <a:off x="323850" y="1262351"/>
              <a:ext cx="2400300" cy="487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lnSpc>
                  <a:spcPct val="130000"/>
                </a:lnSpc>
                <a:defRPr sz="2000" b="1">
                  <a:solidFill>
                    <a:srgbClr val="4D69FA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Quick Access</a:t>
              </a:r>
            </a:p>
          </p:txBody>
        </p:sp>
      </p:grpSp>
      <p:sp>
        <p:nvSpPr>
          <p:cNvPr id="213" name="Numero diapositiva"/>
          <p:cNvSpPr txBox="1">
            <a:spLocks noGrp="1"/>
          </p:cNvSpPr>
          <p:nvPr>
            <p:ph type="sldNum" sz="quarter" idx="2"/>
          </p:nvPr>
        </p:nvSpPr>
        <p:spPr>
          <a:xfrm flipH="1">
            <a:off x="165100" y="12205747"/>
            <a:ext cx="591116" cy="614681"/>
          </a:xfrm>
          <a:prstGeom prst="rect">
            <a:avLst/>
          </a:prstGeom>
        </p:spPr>
        <p:txBody>
          <a:bodyPr lIns="91439" tIns="91439" rIns="91439" bIns="91439" anchor="t"/>
          <a:lstStyle>
            <a:lvl1pPr algn="r" defTabSz="1828800">
              <a:defRPr sz="2800" b="1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7883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epi.png" descr="logo_epi.png">
            <a:extLst>
              <a:ext uri="{FF2B5EF4-FFF2-40B4-BE49-F238E27FC236}">
                <a16:creationId xmlns:a16="http://schemas.microsoft.com/office/drawing/2014/main" id="{990E95C4-CBA6-2845-81F7-57D6ED5B180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2335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842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D00FB90-30C8-A44A-A8FB-5908C74D549A}"/>
              </a:ext>
            </a:extLst>
          </p:cNvPr>
          <p:cNvSpPr/>
          <p:nvPr userDrawn="1"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logo_epi.png" descr="logo_epi.png">
            <a:extLst>
              <a:ext uri="{FF2B5EF4-FFF2-40B4-BE49-F238E27FC236}">
                <a16:creationId xmlns:a16="http://schemas.microsoft.com/office/drawing/2014/main" id="{FB7F009D-98AD-7840-B87A-E7D56459D39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2335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0B88AADD-6918-DA49-A8FA-69729A2E5482}"/>
              </a:ext>
            </a:extLst>
          </p:cNvPr>
          <p:cNvCxnSpPr/>
          <p:nvPr userDrawn="1"/>
        </p:nvCxnSpPr>
        <p:spPr>
          <a:xfrm flipH="1">
            <a:off x="22462010" y="13206810"/>
            <a:ext cx="64892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Google Shape;200;gc52533b239_0_76">
            <a:extLst>
              <a:ext uri="{FF2B5EF4-FFF2-40B4-BE49-F238E27FC236}">
                <a16:creationId xmlns:a16="http://schemas.microsoft.com/office/drawing/2014/main" id="{50CE0454-A4BD-9F4A-B7B4-49976DC8CA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>
              <a:defRPr sz="2200" b="0" i="0">
                <a:solidFill>
                  <a:srgbClr val="000000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4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8" y="3684152"/>
            <a:ext cx="7653682" cy="6347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Docente: SIMONA TOCCI"/>
          <p:cNvSpPr txBox="1"/>
          <p:nvPr/>
        </p:nvSpPr>
        <p:spPr>
          <a:xfrm>
            <a:off x="913164" y="9179562"/>
            <a:ext cx="4576888" cy="646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>
                <a:latin typeface="Poppins" pitchFamily="2" charset="77"/>
                <a:cs typeface="Poppins" pitchFamily="2" charset="77"/>
              </a:rPr>
              <a:t>Docente</a:t>
            </a:r>
            <a:r>
              <a:rPr dirty="0">
                <a:latin typeface="Poppins" pitchFamily="2" charset="77"/>
                <a:cs typeface="Poppins" pitchFamily="2" charset="77"/>
              </a:rPr>
              <a:t>: </a:t>
            </a:r>
            <a:r>
              <a:rPr lang="it-IT" dirty="0">
                <a:latin typeface="Poppins" pitchFamily="2" charset="77"/>
                <a:cs typeface="Poppins" pitchFamily="2" charset="77"/>
              </a:rPr>
              <a:t>Simona Tocci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4" name="Corso di JavaScript"/>
          <p:cNvSpPr txBox="1"/>
          <p:nvPr/>
        </p:nvSpPr>
        <p:spPr>
          <a:xfrm>
            <a:off x="919516" y="10246362"/>
            <a:ext cx="5598001" cy="2185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algn="l" defTabSz="1828800">
              <a:defRPr sz="6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>
              <a:buClr>
                <a:srgbClr val="000000"/>
              </a:buClr>
              <a:buSzPts val="3300"/>
            </a:pPr>
            <a:r>
              <a:rPr lang="it-IT" b="1" dirty="0">
                <a:latin typeface="Poppins" pitchFamily="2" charset="77"/>
                <a:cs typeface="Poppins" pitchFamily="2" charset="77"/>
                <a:sym typeface="Open Sans ExtraBold"/>
              </a:rPr>
              <a:t>JavaScript II</a:t>
            </a:r>
            <a:br>
              <a:rPr lang="it-IT" b="1" dirty="0">
                <a:latin typeface="Poppins" pitchFamily="2" charset="77"/>
                <a:cs typeface="Poppins" pitchFamily="2" charset="77"/>
                <a:sym typeface="Open Sans ExtraBold"/>
              </a:rPr>
            </a:br>
            <a:r>
              <a:rPr lang="it-IT" sz="6400" dirty="0">
                <a:latin typeface="Poppins" pitchFamily="2" charset="77"/>
                <a:cs typeface="Poppins" pitchFamily="2" charset="77"/>
              </a:rPr>
              <a:t>Giorno 1</a:t>
            </a:r>
            <a:endParaRPr sz="6400" dirty="0"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279" name="random() è un metodo dell’oggetto Math che ritorna un numero casuale da 0 a 1 escluso.…"/>
          <p:cNvSpPr txBox="1"/>
          <p:nvPr/>
        </p:nvSpPr>
        <p:spPr>
          <a:xfrm>
            <a:off x="1060173" y="3308310"/>
            <a:ext cx="8949242" cy="354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random() </a:t>
            </a:r>
            <a:r>
              <a:rPr dirty="0" err="1"/>
              <a:t>è</a:t>
            </a:r>
            <a:r>
              <a:rPr dirty="0"/>
              <a:t> un </a:t>
            </a:r>
            <a:r>
              <a:rPr dirty="0" err="1"/>
              <a:t>metodo</a:t>
            </a:r>
            <a:r>
              <a:rPr dirty="0"/>
              <a:t> </a:t>
            </a:r>
            <a:r>
              <a:rPr dirty="0" err="1"/>
              <a:t>dell’oggetto</a:t>
            </a:r>
            <a:r>
              <a:rPr dirty="0"/>
              <a:t> Math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ritorna</a:t>
            </a:r>
            <a:r>
              <a:rPr dirty="0"/>
              <a:t> un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casuale</a:t>
            </a:r>
            <a:r>
              <a:rPr dirty="0"/>
              <a:t> da 0 a 1 </a:t>
            </a:r>
            <a:r>
              <a:rPr dirty="0" err="1"/>
              <a:t>escluso</a:t>
            </a:r>
            <a:r>
              <a:rPr dirty="0"/>
              <a:t>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Quindi</a:t>
            </a:r>
            <a:r>
              <a:rPr dirty="0"/>
              <a:t> il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generato</a:t>
            </a:r>
            <a:r>
              <a:rPr dirty="0"/>
              <a:t> </a:t>
            </a:r>
            <a:r>
              <a:rPr dirty="0" err="1"/>
              <a:t>sarà</a:t>
            </a:r>
            <a:r>
              <a:rPr dirty="0"/>
              <a:t> sempre </a:t>
            </a:r>
            <a:r>
              <a:rPr dirty="0" err="1"/>
              <a:t>inferiore</a:t>
            </a:r>
            <a:r>
              <a:rPr dirty="0"/>
              <a:t> a 1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Math.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>
                <a:solidFill>
                  <a:srgbClr val="FF2751"/>
                </a:solidFill>
              </a:rPr>
              <a:t>()</a:t>
            </a:r>
            <a:r>
              <a:rPr dirty="0"/>
              <a:t>; =&gt; </a:t>
            </a:r>
            <a:r>
              <a:rPr i="1" dirty="0" err="1"/>
              <a:t>numero</a:t>
            </a:r>
            <a:r>
              <a:rPr i="1" dirty="0"/>
              <a:t> </a:t>
            </a:r>
            <a:r>
              <a:rPr i="1" dirty="0" err="1"/>
              <a:t>decimale</a:t>
            </a:r>
            <a:r>
              <a:rPr i="1" dirty="0"/>
              <a:t> </a:t>
            </a:r>
            <a:r>
              <a:rPr i="1" dirty="0" err="1"/>
              <a:t>casuale</a:t>
            </a:r>
            <a:endParaRPr i="1" dirty="0"/>
          </a:p>
        </p:txBody>
      </p:sp>
      <p:sp>
        <p:nvSpPr>
          <p:cNvPr id="280" name="Per ottenere un numero intero possiamo utilizzare il metodo floor();…"/>
          <p:cNvSpPr txBox="1"/>
          <p:nvPr/>
        </p:nvSpPr>
        <p:spPr>
          <a:xfrm>
            <a:off x="12627022" y="3232637"/>
            <a:ext cx="10947870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Inoltre</a:t>
            </a:r>
            <a:r>
              <a:rPr dirty="0"/>
              <a:t> </a:t>
            </a:r>
            <a:r>
              <a:rPr dirty="0" err="1"/>
              <a:t>moltiplicando</a:t>
            </a:r>
            <a:r>
              <a:rPr dirty="0"/>
              <a:t> per </a:t>
            </a:r>
            <a:r>
              <a:rPr dirty="0" err="1"/>
              <a:t>decine</a:t>
            </a:r>
            <a:r>
              <a:rPr dirty="0"/>
              <a:t> e </a:t>
            </a:r>
            <a:r>
              <a:rPr dirty="0" err="1"/>
              <a:t>centinaia</a:t>
            </a:r>
            <a:r>
              <a:rPr dirty="0"/>
              <a:t>,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ottenere</a:t>
            </a:r>
            <a:r>
              <a:rPr dirty="0"/>
              <a:t> numeri </a:t>
            </a:r>
            <a:r>
              <a:rPr dirty="0" err="1"/>
              <a:t>casuali</a:t>
            </a:r>
            <a:r>
              <a:rPr dirty="0"/>
              <a:t> </a:t>
            </a:r>
            <a:r>
              <a:rPr dirty="0" err="1"/>
              <a:t>interi</a:t>
            </a:r>
            <a:r>
              <a:rPr dirty="0"/>
              <a:t> da 0 a 9 e da 0 a 99 </a:t>
            </a:r>
            <a:r>
              <a:rPr dirty="0" err="1"/>
              <a:t>rispettivamente</a:t>
            </a:r>
            <a:r>
              <a:rPr dirty="0"/>
              <a:t>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 *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10</a:t>
            </a:r>
            <a:r>
              <a:rPr dirty="0"/>
              <a:t>);       =&gt; 0 - 9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 *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11</a:t>
            </a:r>
            <a:r>
              <a:rPr dirty="0"/>
              <a:t>);       =&gt; 0 - 10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 *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10</a:t>
            </a:r>
            <a:r>
              <a:rPr dirty="0"/>
              <a:t>) + 1; =&gt; 0 - 10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 *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100</a:t>
            </a:r>
            <a:r>
              <a:rPr dirty="0"/>
              <a:t>);       =&gt; 0 - 99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 *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101</a:t>
            </a:r>
            <a:r>
              <a:rPr dirty="0"/>
              <a:t>);       =&gt; 0 - 100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 *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100</a:t>
            </a:r>
            <a:r>
              <a:rPr dirty="0"/>
              <a:t>) + 1; =&gt; 0 - 100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sp>
        <p:nvSpPr>
          <p:cNvPr id="8" name="Google Shape;81;p3">
            <a:extLst>
              <a:ext uri="{FF2B5EF4-FFF2-40B4-BE49-F238E27FC236}">
                <a16:creationId xmlns:a16="http://schemas.microsoft.com/office/drawing/2014/main" id="{3B3706C2-EE6B-F449-B632-95285606614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10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1CEDC5-9832-8A40-9005-08867CA8125F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Metodi aritmetici random</a:t>
            </a:r>
            <a:endParaRPr lang="it-IT" sz="3000" b="1" dirty="0">
              <a:solidFill>
                <a:schemeClr val="bg1"/>
              </a:solidFill>
              <a:latin typeface="Poppins Light" pitchFamily="2" charset="77"/>
              <a:ea typeface="Helvetica Neue Medium"/>
              <a:cs typeface="Poppins Light" pitchFamily="2" charset="77"/>
              <a:sym typeface="Helvetica Neue Medium"/>
            </a:endParaRPr>
          </a:p>
        </p:txBody>
      </p:sp>
      <p:sp>
        <p:nvSpPr>
          <p:cNvPr id="10" name="Per ottenere un numero intero possiamo utilizzare il metodo floor();…">
            <a:extLst>
              <a:ext uri="{FF2B5EF4-FFF2-40B4-BE49-F238E27FC236}">
                <a16:creationId xmlns:a16="http://schemas.microsoft.com/office/drawing/2014/main" id="{DFC98644-02EF-3948-A69D-E9CAA03B5801}"/>
              </a:ext>
            </a:extLst>
          </p:cNvPr>
          <p:cNvSpPr txBox="1"/>
          <p:nvPr/>
        </p:nvSpPr>
        <p:spPr>
          <a:xfrm>
            <a:off x="1060173" y="8643921"/>
            <a:ext cx="1094787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Per </a:t>
            </a:r>
            <a:r>
              <a:rPr dirty="0" err="1"/>
              <a:t>ottenere</a:t>
            </a:r>
            <a:r>
              <a:rPr dirty="0"/>
              <a:t> un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intero</a:t>
            </a:r>
            <a:r>
              <a:rPr dirty="0"/>
              <a:t>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il </a:t>
            </a:r>
            <a:r>
              <a:rPr dirty="0" err="1"/>
              <a:t>metodo</a:t>
            </a:r>
            <a:r>
              <a:rPr dirty="0"/>
              <a:t> floor();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floor</a:t>
            </a:r>
            <a:r>
              <a:rPr dirty="0"/>
              <a:t>(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Math</a:t>
            </a:r>
            <a:r>
              <a:rPr dirty="0" err="1"/>
              <a:t>.</a:t>
            </a:r>
            <a:r>
              <a:rPr dirty="0" err="1">
                <a:solidFill>
                  <a:srgbClr val="FF2751"/>
                </a:solidFill>
              </a:rPr>
              <a:t>random</a:t>
            </a:r>
            <a:r>
              <a:rPr dirty="0"/>
              <a:t>()); =&gt;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286" name="Alla base di ogni logica di comparazione, vi è il corretto uso del tipo di dato booleano che ammette due soli valori:…"/>
          <p:cNvSpPr txBox="1"/>
          <p:nvPr/>
        </p:nvSpPr>
        <p:spPr>
          <a:xfrm>
            <a:off x="972334" y="2932490"/>
            <a:ext cx="2215270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Alla</a:t>
            </a:r>
            <a:r>
              <a:rPr dirty="0"/>
              <a:t> base di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logica</a:t>
            </a:r>
            <a:r>
              <a:rPr dirty="0"/>
              <a:t> di </a:t>
            </a:r>
            <a:r>
              <a:rPr dirty="0" err="1"/>
              <a:t>comparazione</a:t>
            </a:r>
            <a:r>
              <a:rPr dirty="0"/>
              <a:t>, vi </a:t>
            </a:r>
            <a:r>
              <a:rPr dirty="0" err="1"/>
              <a:t>è</a:t>
            </a:r>
            <a:r>
              <a:rPr dirty="0"/>
              <a:t> il </a:t>
            </a:r>
            <a:r>
              <a:rPr dirty="0" err="1"/>
              <a:t>corretto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del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booleano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ammette</a:t>
            </a:r>
            <a:r>
              <a:rPr dirty="0"/>
              <a:t> due soli </a:t>
            </a:r>
            <a:r>
              <a:rPr dirty="0" err="1"/>
              <a:t>valori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true/false</a:t>
            </a:r>
            <a:endParaRPr i="1" dirty="0">
              <a:solidFill>
                <a:srgbClr val="FF2751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/>
          </a:p>
        </p:txBody>
      </p:sp>
      <p:sp>
        <p:nvSpPr>
          <p:cNvPr id="287" name="Alcune regole  fondamentali:…"/>
          <p:cNvSpPr txBox="1"/>
          <p:nvPr/>
        </p:nvSpPr>
        <p:spPr>
          <a:xfrm>
            <a:off x="972334" y="4512410"/>
            <a:ext cx="22152709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Alcune</a:t>
            </a:r>
            <a:r>
              <a:rPr dirty="0"/>
              <a:t> </a:t>
            </a:r>
            <a:r>
              <a:rPr dirty="0" err="1"/>
              <a:t>regole</a:t>
            </a:r>
            <a:r>
              <a:rPr dirty="0"/>
              <a:t>  </a:t>
            </a:r>
            <a:r>
              <a:rPr dirty="0" err="1"/>
              <a:t>fondamentali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elemento</a:t>
            </a:r>
            <a:r>
              <a:rPr dirty="0"/>
              <a:t> con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vero</a:t>
            </a:r>
            <a:r>
              <a:rPr dirty="0"/>
              <a:t>;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elemento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non ha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falso</a:t>
            </a:r>
            <a:r>
              <a:rPr dirty="0"/>
              <a:t>;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Una </a:t>
            </a:r>
            <a:r>
              <a:rPr dirty="0" err="1"/>
              <a:t>variabile</a:t>
            </a:r>
            <a:r>
              <a:rPr dirty="0"/>
              <a:t> </a:t>
            </a:r>
            <a:r>
              <a:rPr dirty="0" err="1"/>
              <a:t>assegnata</a:t>
            </a:r>
            <a:r>
              <a:rPr dirty="0"/>
              <a:t> a 0 o -0 </a:t>
            </a:r>
            <a:r>
              <a:rPr dirty="0" err="1"/>
              <a:t>risulta</a:t>
            </a:r>
            <a:r>
              <a:rPr dirty="0"/>
              <a:t> falsa</a:t>
            </a:r>
            <a:endParaRPr lang="it-IT"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Una </a:t>
            </a:r>
            <a:r>
              <a:rPr dirty="0" err="1"/>
              <a:t>variabile</a:t>
            </a:r>
            <a:r>
              <a:rPr dirty="0"/>
              <a:t> con </a:t>
            </a:r>
            <a:r>
              <a:rPr dirty="0" err="1"/>
              <a:t>valore</a:t>
            </a:r>
            <a:r>
              <a:rPr dirty="0"/>
              <a:t> di </a:t>
            </a:r>
            <a:r>
              <a:rPr dirty="0" err="1"/>
              <a:t>stringa</a:t>
            </a:r>
            <a:r>
              <a:rPr dirty="0"/>
              <a:t> </a:t>
            </a:r>
            <a:r>
              <a:rPr dirty="0" err="1"/>
              <a:t>vuoto</a:t>
            </a:r>
            <a:r>
              <a:rPr dirty="0"/>
              <a:t>, </a:t>
            </a:r>
            <a:r>
              <a:rPr dirty="0" err="1"/>
              <a:t>ritorna</a:t>
            </a:r>
            <a:r>
              <a:rPr dirty="0"/>
              <a:t> falsa</a:t>
            </a:r>
            <a:r>
              <a:rPr lang="it-IT" dirty="0"/>
              <a:t> </a:t>
            </a:r>
            <a:r>
              <a:rPr dirty="0">
                <a:solidFill>
                  <a:srgbClr val="FF2751"/>
                </a:solidFill>
              </a:rPr>
              <a:t>var </a:t>
            </a:r>
            <a:r>
              <a:rPr dirty="0" err="1">
                <a:solidFill>
                  <a:srgbClr val="FF2751"/>
                </a:solidFill>
              </a:rPr>
              <a:t>stringa</a:t>
            </a:r>
            <a:r>
              <a:rPr dirty="0">
                <a:solidFill>
                  <a:srgbClr val="FF2751"/>
                </a:solidFill>
              </a:rPr>
              <a:t> = “ ”;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Così</a:t>
            </a:r>
            <a:r>
              <a:rPr dirty="0"/>
              <a:t> </a:t>
            </a:r>
            <a:r>
              <a:rPr dirty="0" err="1"/>
              <a:t>anche</a:t>
            </a:r>
            <a:r>
              <a:rPr dirty="0"/>
              <a:t>:</a:t>
            </a:r>
            <a:br>
              <a:rPr lang="it-IT" dirty="0"/>
            </a:br>
            <a:endParaRPr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Una </a:t>
            </a:r>
            <a:r>
              <a:rPr dirty="0" err="1"/>
              <a:t>variabile</a:t>
            </a:r>
            <a:r>
              <a:rPr dirty="0"/>
              <a:t> non </a:t>
            </a:r>
            <a:r>
              <a:rPr dirty="0" err="1"/>
              <a:t>definita</a:t>
            </a:r>
            <a:r>
              <a:rPr dirty="0"/>
              <a:t> =&gt; </a:t>
            </a:r>
            <a:r>
              <a:rPr dirty="0">
                <a:solidFill>
                  <a:srgbClr val="FF2751"/>
                </a:solidFill>
              </a:rPr>
              <a:t>var </a:t>
            </a:r>
            <a:r>
              <a:rPr dirty="0" err="1">
                <a:solidFill>
                  <a:srgbClr val="FF2751"/>
                </a:solidFill>
              </a:rPr>
              <a:t>stringa</a:t>
            </a:r>
            <a:r>
              <a:rPr dirty="0">
                <a:solidFill>
                  <a:srgbClr val="FF2751"/>
                </a:solidFill>
              </a:rPr>
              <a:t>;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Una </a:t>
            </a:r>
            <a:r>
              <a:rPr dirty="0" err="1"/>
              <a:t>variabile</a:t>
            </a:r>
            <a:r>
              <a:rPr dirty="0"/>
              <a:t> con null =&gt; </a:t>
            </a:r>
            <a:r>
              <a:rPr dirty="0">
                <a:solidFill>
                  <a:srgbClr val="FF2751"/>
                </a:solidFill>
              </a:rPr>
              <a:t>var </a:t>
            </a:r>
            <a:r>
              <a:rPr dirty="0" err="1">
                <a:solidFill>
                  <a:srgbClr val="FF2751"/>
                </a:solidFill>
              </a:rPr>
              <a:t>stringa</a:t>
            </a:r>
            <a:r>
              <a:rPr dirty="0">
                <a:solidFill>
                  <a:srgbClr val="FF2751"/>
                </a:solidFill>
              </a:rPr>
              <a:t> = null;</a:t>
            </a:r>
          </a:p>
          <a:p>
            <a:pPr marL="1066800" lvl="1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Una </a:t>
            </a:r>
            <a:r>
              <a:rPr dirty="0" err="1"/>
              <a:t>variabile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ritorna</a:t>
            </a:r>
            <a:r>
              <a:rPr dirty="0"/>
              <a:t> un </a:t>
            </a:r>
            <a:r>
              <a:rPr dirty="0" err="1"/>
              <a:t>NaN</a:t>
            </a:r>
            <a:r>
              <a:rPr dirty="0"/>
              <a:t> (Not a Number) </a:t>
            </a:r>
            <a:br>
              <a:rPr lang="it-IT" dirty="0"/>
            </a:br>
            <a:r>
              <a:rPr dirty="0"/>
              <a:t>=&gt; </a:t>
            </a:r>
            <a:r>
              <a:rPr dirty="0">
                <a:solidFill>
                  <a:srgbClr val="FF2751"/>
                </a:solidFill>
              </a:rPr>
              <a:t>var somma = “Ciao” * 4;</a:t>
            </a:r>
          </a:p>
        </p:txBody>
      </p:sp>
      <p:sp>
        <p:nvSpPr>
          <p:cNvPr id="8" name="Google Shape;81;p3">
            <a:extLst>
              <a:ext uri="{FF2B5EF4-FFF2-40B4-BE49-F238E27FC236}">
                <a16:creationId xmlns:a16="http://schemas.microsoft.com/office/drawing/2014/main" id="{A1176AED-AC03-8143-B968-8E4EDC90630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11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E89497A-1536-124C-8D81-47A75EC94644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Operatore booleano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293" name="Per la verifica booleana di un elemento possiamo utilizzare il metodo Boolean();…"/>
          <p:cNvSpPr txBox="1"/>
          <p:nvPr/>
        </p:nvSpPr>
        <p:spPr>
          <a:xfrm>
            <a:off x="922152" y="3180835"/>
            <a:ext cx="9639189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Per la </a:t>
            </a:r>
            <a:r>
              <a:rPr dirty="0" err="1"/>
              <a:t>verifica</a:t>
            </a:r>
            <a:r>
              <a:rPr dirty="0"/>
              <a:t> </a:t>
            </a:r>
            <a:r>
              <a:rPr dirty="0" err="1"/>
              <a:t>booleana</a:t>
            </a:r>
            <a:r>
              <a:rPr dirty="0"/>
              <a:t> di un </a:t>
            </a:r>
            <a:r>
              <a:rPr dirty="0" err="1"/>
              <a:t>elemento</a:t>
            </a:r>
            <a:r>
              <a:rPr dirty="0"/>
              <a:t>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il </a:t>
            </a:r>
            <a:r>
              <a:rPr dirty="0" err="1"/>
              <a:t>metodo</a:t>
            </a:r>
            <a:r>
              <a:rPr dirty="0"/>
              <a:t> Boolean(); </a:t>
            </a:r>
            <a:endParaRPr i="1"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>
                <a:solidFill>
                  <a:srgbClr val="FF2751"/>
                </a:solidFill>
              </a:rPr>
              <a:t>Boolean(5 &gt; 4);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>
              <a:solidFill>
                <a:srgbClr val="FF2751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>
                <a:solidFill>
                  <a:srgbClr val="FF2751"/>
                </a:solidFill>
              </a:rPr>
              <a:t>Boolean(10 &lt; 21);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>
              <a:solidFill>
                <a:srgbClr val="FF2751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>
                <a:solidFill>
                  <a:srgbClr val="FF2751"/>
                </a:solidFill>
              </a:rPr>
              <a:t>Boolean(7 == 4);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>
              <a:solidFill>
                <a:srgbClr val="FF2751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>
                <a:solidFill>
                  <a:srgbClr val="FF2751"/>
                </a:solidFill>
              </a:rPr>
              <a:t>var </a:t>
            </a:r>
            <a:r>
              <a:rPr i="1" dirty="0" err="1">
                <a:solidFill>
                  <a:srgbClr val="FF2751"/>
                </a:solidFill>
              </a:rPr>
              <a:t>stringa</a:t>
            </a:r>
            <a:r>
              <a:rPr i="1" dirty="0">
                <a:solidFill>
                  <a:srgbClr val="FF2751"/>
                </a:solidFill>
              </a:rPr>
              <a:t> = “”;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>
                <a:solidFill>
                  <a:srgbClr val="FF2751"/>
                </a:solidFill>
              </a:rPr>
              <a:t>Boolean(</a:t>
            </a:r>
            <a:r>
              <a:rPr i="1" dirty="0" err="1">
                <a:solidFill>
                  <a:srgbClr val="FF2751"/>
                </a:solidFill>
              </a:rPr>
              <a:t>stringa</a:t>
            </a:r>
            <a:r>
              <a:rPr i="1" dirty="0">
                <a:solidFill>
                  <a:srgbClr val="FF2751"/>
                </a:solidFill>
              </a:rPr>
              <a:t>); =&gt; false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/>
          </a:p>
        </p:txBody>
      </p:sp>
      <p:pic>
        <p:nvPicPr>
          <p:cNvPr id="294" name="Schermata 2021-06-18 alle 17.46.09.png" descr="Schermata 2021-06-18 alle 17.46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661" y="2951394"/>
            <a:ext cx="7282985" cy="953362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81;p3">
            <a:extLst>
              <a:ext uri="{FF2B5EF4-FFF2-40B4-BE49-F238E27FC236}">
                <a16:creationId xmlns:a16="http://schemas.microsoft.com/office/drawing/2014/main" id="{CA98C027-F12E-F74B-AFCD-AC363D8F940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12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D30E639-3F8E-344A-A196-68251B443AE1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Funzioni booleane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00" name="Normalmente il tipo di dato booleano è definito in maniera letterale:…"/>
          <p:cNvSpPr txBox="1"/>
          <p:nvPr/>
        </p:nvSpPr>
        <p:spPr>
          <a:xfrm>
            <a:off x="928892" y="3149978"/>
            <a:ext cx="8590666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Normalmente</a:t>
            </a:r>
            <a:r>
              <a:rPr dirty="0"/>
              <a:t> il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booleano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definito</a:t>
            </a:r>
            <a:r>
              <a:rPr dirty="0"/>
              <a:t> in </a:t>
            </a:r>
            <a:r>
              <a:rPr dirty="0" err="1"/>
              <a:t>maniera</a:t>
            </a:r>
            <a:r>
              <a:rPr dirty="0"/>
              <a:t> </a:t>
            </a:r>
            <a:r>
              <a:rPr dirty="0" err="1"/>
              <a:t>letterale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var </a:t>
            </a:r>
            <a:r>
              <a:rPr dirty="0" err="1"/>
              <a:t>numero</a:t>
            </a:r>
            <a:r>
              <a:rPr dirty="0"/>
              <a:t> = false;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però</a:t>
            </a:r>
            <a:r>
              <a:rPr dirty="0"/>
              <a:t> </a:t>
            </a:r>
            <a:r>
              <a:rPr dirty="0" err="1"/>
              <a:t>anche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un </a:t>
            </a:r>
            <a:r>
              <a:rPr dirty="0" err="1"/>
              <a:t>oggetto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var </a:t>
            </a:r>
            <a:r>
              <a:rPr dirty="0" err="1"/>
              <a:t>numero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new</a:t>
            </a:r>
            <a:r>
              <a:rPr dirty="0"/>
              <a:t> </a:t>
            </a:r>
            <a:r>
              <a:rPr dirty="0">
                <a:solidFill>
                  <a:srgbClr val="FF2751"/>
                </a:solidFill>
              </a:rPr>
              <a:t>Boolean</a:t>
            </a:r>
            <a:r>
              <a:rPr dirty="0"/>
              <a:t>(false);</a:t>
            </a:r>
            <a:endParaRPr i="1" dirty="0"/>
          </a:p>
        </p:txBody>
      </p:sp>
      <p:pic>
        <p:nvPicPr>
          <p:cNvPr id="301" name="Schermata 2021-06-18 alle 17.52.46.png" descr="Schermata 2021-06-18 alle 17.52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080" y="2931090"/>
            <a:ext cx="9158922" cy="4479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Schermata 2021-06-18 alle 17.56.21.png" descr="Schermata 2021-06-18 alle 17.56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080" y="9292561"/>
            <a:ext cx="9158922" cy="298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Uguali ma non identici…"/>
          <p:cNvSpPr txBox="1"/>
          <p:nvPr/>
        </p:nvSpPr>
        <p:spPr>
          <a:xfrm>
            <a:off x="10568080" y="7443656"/>
            <a:ext cx="963918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Uguali</a:t>
            </a:r>
            <a:r>
              <a:rPr dirty="0"/>
              <a:t> ma non </a:t>
            </a:r>
            <a:r>
              <a:rPr dirty="0" err="1"/>
              <a:t>identici</a:t>
            </a: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(false) ma di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endParaRPr i="1" dirty="0"/>
          </a:p>
        </p:txBody>
      </p:sp>
      <p:sp>
        <p:nvSpPr>
          <p:cNvPr id="11" name="Google Shape;81;p3">
            <a:extLst>
              <a:ext uri="{FF2B5EF4-FFF2-40B4-BE49-F238E27FC236}">
                <a16:creationId xmlns:a16="http://schemas.microsoft.com/office/drawing/2014/main" id="{D955CBC2-904A-144E-8330-B184F3673B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13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14AB566-D01F-4643-9CCB-C7D7732341B7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Operatore booleano come oggetto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b18af70f_0_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endParaRPr sz="2133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ddb18af70f_0_0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Introduzione alla logica </a:t>
            </a:r>
          </a:p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condizionale e ai cicli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56548F-8EC0-C84B-97BB-41403D20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39" y="5504403"/>
            <a:ext cx="1077585" cy="89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B2DFA6D-CE5F-AD41-B941-D5786BBCF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91575" y="7304405"/>
            <a:ext cx="108191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09" name="Attraverso la logica condizionale possiamo controllare un flusso di condizioni sulla base del loro essere vere o false.…"/>
          <p:cNvSpPr txBox="1"/>
          <p:nvPr/>
        </p:nvSpPr>
        <p:spPr>
          <a:xfrm>
            <a:off x="922152" y="3279563"/>
            <a:ext cx="9063542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Attraverso</a:t>
            </a:r>
            <a:r>
              <a:rPr dirty="0"/>
              <a:t> la </a:t>
            </a:r>
            <a:r>
              <a:rPr dirty="0" err="1"/>
              <a:t>logica</a:t>
            </a:r>
            <a:r>
              <a:rPr dirty="0"/>
              <a:t> </a:t>
            </a:r>
            <a:r>
              <a:rPr dirty="0" err="1"/>
              <a:t>condizionale</a:t>
            </a:r>
            <a:r>
              <a:rPr dirty="0"/>
              <a:t>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controllare</a:t>
            </a:r>
            <a:r>
              <a:rPr dirty="0"/>
              <a:t> un </a:t>
            </a:r>
            <a:r>
              <a:rPr dirty="0" err="1"/>
              <a:t>flusso</a:t>
            </a:r>
            <a:r>
              <a:rPr dirty="0"/>
              <a:t>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base del </a:t>
            </a:r>
            <a:r>
              <a:rPr dirty="0" err="1"/>
              <a:t>loro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vere</a:t>
            </a:r>
            <a:r>
              <a:rPr dirty="0"/>
              <a:t> o false.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 base a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configurare</a:t>
            </a:r>
            <a:r>
              <a:rPr dirty="0"/>
              <a:t> una </a:t>
            </a:r>
            <a:r>
              <a:rPr dirty="0" err="1"/>
              <a:t>serie</a:t>
            </a:r>
            <a:r>
              <a:rPr dirty="0"/>
              <a:t> di </a:t>
            </a:r>
            <a:r>
              <a:rPr dirty="0" err="1"/>
              <a:t>azioni</a:t>
            </a:r>
            <a:r>
              <a:rPr dirty="0"/>
              <a:t> </a:t>
            </a:r>
            <a:r>
              <a:rPr dirty="0" err="1"/>
              <a:t>differente</a:t>
            </a:r>
            <a:endParaRPr i="1" dirty="0"/>
          </a:p>
        </p:txBody>
      </p:sp>
      <p:pic>
        <p:nvPicPr>
          <p:cNvPr id="310" name="Untitled.jpg" descr="Untit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221" y="2563350"/>
            <a:ext cx="7580853" cy="101727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8A8F9017-54BF-6D4C-9513-0D96DAB702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15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05A0DF7-BBEB-5E4B-8D95-527EF515E21A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Logica condizionale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16" name="La comparazione delle condizioni è una delle basi fondamentali delle strutture di logica condizionale."/>
          <p:cNvSpPr txBox="1"/>
          <p:nvPr/>
        </p:nvSpPr>
        <p:spPr>
          <a:xfrm>
            <a:off x="1053404" y="3483379"/>
            <a:ext cx="2194101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La </a:t>
            </a:r>
            <a:r>
              <a:rPr dirty="0" err="1"/>
              <a:t>comparazione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una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basi</a:t>
            </a:r>
            <a:r>
              <a:rPr dirty="0"/>
              <a:t> </a:t>
            </a:r>
            <a:r>
              <a:rPr dirty="0" err="1"/>
              <a:t>fondamentali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strutture</a:t>
            </a:r>
            <a:r>
              <a:rPr dirty="0"/>
              <a:t> di </a:t>
            </a:r>
            <a:r>
              <a:rPr dirty="0" err="1"/>
              <a:t>logica</a:t>
            </a:r>
            <a:r>
              <a:rPr dirty="0"/>
              <a:t> </a:t>
            </a:r>
            <a:r>
              <a:rPr dirty="0" err="1"/>
              <a:t>condizionale</a:t>
            </a:r>
            <a:r>
              <a:rPr dirty="0"/>
              <a:t>.</a:t>
            </a:r>
            <a:endParaRPr i="1" dirty="0"/>
          </a:p>
        </p:txBody>
      </p:sp>
      <p:sp>
        <p:nvSpPr>
          <p:cNvPr id="317" name="Esempio, le condizioni che esprimiamo in codice, si presentano come:…"/>
          <p:cNvSpPr txBox="1"/>
          <p:nvPr/>
        </p:nvSpPr>
        <p:spPr>
          <a:xfrm>
            <a:off x="4096935" y="5571312"/>
            <a:ext cx="17879721" cy="699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Esempio</a:t>
            </a:r>
            <a:r>
              <a:rPr dirty="0"/>
              <a:t>, le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esprimiamo</a:t>
            </a:r>
            <a:r>
              <a:rPr dirty="0"/>
              <a:t> in </a:t>
            </a:r>
            <a:r>
              <a:rPr dirty="0" err="1"/>
              <a:t>codice</a:t>
            </a:r>
            <a:r>
              <a:rPr dirty="0"/>
              <a:t>,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presentano</a:t>
            </a:r>
            <a:r>
              <a:rPr dirty="0"/>
              <a:t> come: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Se</a:t>
            </a:r>
            <a:r>
              <a:rPr dirty="0"/>
              <a:t> </a:t>
            </a:r>
            <a:r>
              <a:rPr dirty="0" err="1"/>
              <a:t>l’utente</a:t>
            </a:r>
            <a:r>
              <a:rPr dirty="0"/>
              <a:t> ha </a:t>
            </a:r>
            <a:r>
              <a:rPr dirty="0" err="1">
                <a:solidFill>
                  <a:srgbClr val="8D53FF"/>
                </a:solidFill>
              </a:rPr>
              <a:t>meno</a:t>
            </a:r>
            <a:r>
              <a:rPr dirty="0"/>
              <a:t> di 18 anni </a:t>
            </a:r>
            <a:r>
              <a:rPr dirty="0" err="1">
                <a:solidFill>
                  <a:schemeClr val="accent1">
                    <a:hueOff val="114395"/>
                    <a:lumOff val="-24975"/>
                  </a:schemeClr>
                </a:solidFill>
              </a:rPr>
              <a:t>oppure</a:t>
            </a:r>
            <a:r>
              <a:rPr dirty="0"/>
              <a:t> ha </a:t>
            </a:r>
            <a:r>
              <a:rPr dirty="0" err="1">
                <a:solidFill>
                  <a:srgbClr val="8D53FF"/>
                </a:solidFill>
              </a:rPr>
              <a:t>più</a:t>
            </a:r>
            <a:r>
              <a:rPr dirty="0"/>
              <a:t> di 16 anni, </a:t>
            </a:r>
            <a:r>
              <a:rPr b="1" dirty="0" err="1"/>
              <a:t>scrivi</a:t>
            </a:r>
            <a:r>
              <a:rPr b="1" dirty="0"/>
              <a:t>: “</a:t>
            </a:r>
            <a:r>
              <a:rPr b="1" dirty="0" err="1"/>
              <a:t>può</a:t>
            </a:r>
            <a:r>
              <a:rPr b="1" dirty="0"/>
              <a:t> </a:t>
            </a:r>
            <a:r>
              <a:rPr b="1" dirty="0" err="1"/>
              <a:t>entrare</a:t>
            </a:r>
            <a:r>
              <a:rPr b="1" dirty="0"/>
              <a:t>”;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rgbClr val="19D9DA"/>
                </a:solidFill>
              </a:rPr>
              <a:t>Invece</a:t>
            </a:r>
            <a:r>
              <a:rPr dirty="0">
                <a:solidFill>
                  <a:srgbClr val="19D9DA"/>
                </a:solidFill>
              </a:rPr>
              <a:t> se </a:t>
            </a:r>
            <a:r>
              <a:rPr dirty="0"/>
              <a:t>ha </a:t>
            </a:r>
            <a:r>
              <a:rPr dirty="0" err="1">
                <a:solidFill>
                  <a:srgbClr val="8D53FF"/>
                </a:solidFill>
              </a:rPr>
              <a:t>meno</a:t>
            </a:r>
            <a:r>
              <a:rPr dirty="0"/>
              <a:t> di 16 anni, </a:t>
            </a:r>
            <a:r>
              <a:rPr b="1" dirty="0" err="1"/>
              <a:t>scrivi</a:t>
            </a:r>
            <a:r>
              <a:rPr b="1" dirty="0"/>
              <a:t>: “non </a:t>
            </a:r>
            <a:r>
              <a:rPr b="1" dirty="0" err="1"/>
              <a:t>può</a:t>
            </a:r>
            <a:r>
              <a:rPr b="1" dirty="0"/>
              <a:t> </a:t>
            </a:r>
            <a:r>
              <a:rPr b="1" dirty="0" err="1"/>
              <a:t>entrare</a:t>
            </a:r>
            <a:r>
              <a:rPr b="1" dirty="0"/>
              <a:t>”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Oppure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Se</a:t>
            </a:r>
            <a:r>
              <a:rPr dirty="0"/>
              <a:t> il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>
                <a:solidFill>
                  <a:srgbClr val="8D53FF"/>
                </a:solidFill>
              </a:rPr>
              <a:t>uguale</a:t>
            </a:r>
            <a:r>
              <a:rPr dirty="0"/>
              <a:t> a 10 </a:t>
            </a:r>
            <a:r>
              <a:rPr dirty="0">
                <a:solidFill>
                  <a:schemeClr val="accent1">
                    <a:hueOff val="114395"/>
                    <a:lumOff val="-24975"/>
                  </a:schemeClr>
                </a:solidFill>
              </a:rPr>
              <a:t>ed </a:t>
            </a:r>
            <a:r>
              <a:rPr dirty="0" err="1">
                <a:solidFill>
                  <a:schemeClr val="accent1">
                    <a:hueOff val="114395"/>
                    <a:lumOff val="-24975"/>
                  </a:schemeClr>
                </a:solidFill>
              </a:rPr>
              <a:t>è</a:t>
            </a:r>
            <a:r>
              <a:rPr dirty="0"/>
              <a:t> </a:t>
            </a:r>
            <a:r>
              <a:rPr dirty="0" err="1">
                <a:solidFill>
                  <a:srgbClr val="8D53FF"/>
                </a:solidFill>
              </a:rPr>
              <a:t>minore</a:t>
            </a:r>
            <a:r>
              <a:rPr dirty="0"/>
              <a:t> di 15, </a:t>
            </a:r>
            <a:r>
              <a:rPr b="1" dirty="0" err="1"/>
              <a:t>scrivi</a:t>
            </a:r>
            <a:r>
              <a:rPr b="1" dirty="0"/>
              <a:t>: “</a:t>
            </a:r>
            <a:r>
              <a:rPr b="1" dirty="0" err="1"/>
              <a:t>numero</a:t>
            </a:r>
            <a:r>
              <a:rPr b="1" dirty="0"/>
              <a:t> piccolo”</a:t>
            </a:r>
            <a:r>
              <a:rPr dirty="0"/>
              <a:t>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rgbClr val="19D9DA"/>
                </a:solidFill>
              </a:rPr>
              <a:t>Invece</a:t>
            </a:r>
            <a:r>
              <a:rPr dirty="0">
                <a:solidFill>
                  <a:srgbClr val="19D9DA"/>
                </a:solidFill>
              </a:rPr>
              <a:t> se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>
                <a:solidFill>
                  <a:srgbClr val="8D53FF"/>
                </a:solidFill>
              </a:rPr>
              <a:t>uguale</a:t>
            </a:r>
            <a:r>
              <a:rPr dirty="0"/>
              <a:t> a 15 </a:t>
            </a:r>
            <a:r>
              <a:rPr dirty="0">
                <a:solidFill>
                  <a:schemeClr val="accent1">
                    <a:hueOff val="114395"/>
                    <a:lumOff val="-24975"/>
                  </a:schemeClr>
                </a:solidFill>
              </a:rPr>
              <a:t>ed </a:t>
            </a:r>
            <a:r>
              <a:rPr dirty="0" err="1">
                <a:solidFill>
                  <a:schemeClr val="accent1">
                    <a:hueOff val="114395"/>
                    <a:lumOff val="-24975"/>
                  </a:schemeClr>
                </a:solidFill>
              </a:rPr>
              <a:t>è</a:t>
            </a:r>
            <a:r>
              <a:rPr dirty="0"/>
              <a:t> </a:t>
            </a:r>
            <a:r>
              <a:rPr dirty="0" err="1">
                <a:solidFill>
                  <a:srgbClr val="8D53FF"/>
                </a:solidFill>
              </a:rPr>
              <a:t>superiore</a:t>
            </a:r>
            <a:r>
              <a:rPr dirty="0"/>
              <a:t>, </a:t>
            </a:r>
            <a:r>
              <a:rPr b="1" dirty="0" err="1"/>
              <a:t>scrivi</a:t>
            </a:r>
            <a:r>
              <a:rPr b="1" dirty="0"/>
              <a:t>: “</a:t>
            </a:r>
            <a:r>
              <a:rPr b="1" dirty="0" err="1"/>
              <a:t>numero</a:t>
            </a:r>
            <a:r>
              <a:rPr b="1" dirty="0"/>
              <a:t> </a:t>
            </a:r>
            <a:r>
              <a:rPr b="1" dirty="0" err="1"/>
              <a:t>grande</a:t>
            </a:r>
            <a:r>
              <a:rPr b="1" dirty="0"/>
              <a:t>”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/>
          </a:p>
        </p:txBody>
      </p:sp>
      <p:sp>
        <p:nvSpPr>
          <p:cNvPr id="11" name="Google Shape;81;p3">
            <a:extLst>
              <a:ext uri="{FF2B5EF4-FFF2-40B4-BE49-F238E27FC236}">
                <a16:creationId xmlns:a16="http://schemas.microsoft.com/office/drawing/2014/main" id="{9EACE92C-2EA2-FA43-95A9-4F1543CF2E2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16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B1FE1C4-DBBA-824A-82E1-CF3C2205E86A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Logica condizionale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Comparare le condizioni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259D8ED-4CA5-0942-B20E-FE56D8A2E851}"/>
              </a:ext>
            </a:extLst>
          </p:cNvPr>
          <p:cNvCxnSpPr/>
          <p:nvPr/>
        </p:nvCxnSpPr>
        <p:spPr>
          <a:xfrm>
            <a:off x="1178910" y="6420187"/>
            <a:ext cx="2604196" cy="0"/>
          </a:xfrm>
          <a:prstGeom prst="straightConnector1">
            <a:avLst/>
          </a:prstGeom>
          <a:ln w="63500">
            <a:solidFill>
              <a:srgbClr val="FF275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177D616-41FE-8249-80A2-EB94272416D3}"/>
              </a:ext>
            </a:extLst>
          </p:cNvPr>
          <p:cNvCxnSpPr/>
          <p:nvPr/>
        </p:nvCxnSpPr>
        <p:spPr>
          <a:xfrm>
            <a:off x="1178910" y="8885481"/>
            <a:ext cx="2604196" cy="0"/>
          </a:xfrm>
          <a:prstGeom prst="straightConnector1">
            <a:avLst/>
          </a:prstGeom>
          <a:ln w="63500">
            <a:solidFill>
              <a:srgbClr val="FF275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25" name="Naturalmente le condizioni comparate, sulla base delle quali vengono eseguite alcune istruzioni, devono essere o vere o false.…"/>
          <p:cNvSpPr txBox="1"/>
          <p:nvPr/>
        </p:nvSpPr>
        <p:spPr>
          <a:xfrm>
            <a:off x="947243" y="2892210"/>
            <a:ext cx="2248951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Naturalmente</a:t>
            </a:r>
            <a:r>
              <a:rPr dirty="0"/>
              <a:t> le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comparate</a:t>
            </a:r>
            <a:r>
              <a:rPr dirty="0"/>
              <a:t>, </a:t>
            </a:r>
            <a:r>
              <a:rPr dirty="0" err="1"/>
              <a:t>sulla</a:t>
            </a:r>
            <a:r>
              <a:rPr dirty="0"/>
              <a:t> base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quali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eseguite</a:t>
            </a:r>
            <a:r>
              <a:rPr dirty="0"/>
              <a:t> </a:t>
            </a:r>
            <a:r>
              <a:rPr dirty="0" err="1"/>
              <a:t>alcune</a:t>
            </a:r>
            <a:r>
              <a:rPr dirty="0"/>
              <a:t> </a:t>
            </a:r>
            <a:r>
              <a:rPr dirty="0" err="1"/>
              <a:t>istruzioni</a:t>
            </a:r>
            <a:r>
              <a:rPr dirty="0"/>
              <a:t>,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o </a:t>
            </a:r>
            <a:r>
              <a:rPr dirty="0" err="1"/>
              <a:t>vere</a:t>
            </a:r>
            <a:r>
              <a:rPr dirty="0"/>
              <a:t> o false.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rispondere</a:t>
            </a:r>
            <a:r>
              <a:rPr dirty="0"/>
              <a:t> </a:t>
            </a:r>
            <a:r>
              <a:rPr dirty="0" err="1"/>
              <a:t>quindi</a:t>
            </a:r>
            <a:r>
              <a:rPr dirty="0"/>
              <a:t>, in </a:t>
            </a:r>
            <a:r>
              <a:rPr dirty="0" err="1"/>
              <a:t>maniera</a:t>
            </a:r>
            <a:r>
              <a:rPr dirty="0"/>
              <a:t> non </a:t>
            </a:r>
            <a:r>
              <a:rPr dirty="0" err="1"/>
              <a:t>equivoca</a:t>
            </a:r>
            <a:r>
              <a:rPr dirty="0"/>
              <a:t>, ad una </a:t>
            </a:r>
            <a:r>
              <a:rPr dirty="0" err="1"/>
              <a:t>logica</a:t>
            </a:r>
            <a:r>
              <a:rPr dirty="0"/>
              <a:t> </a:t>
            </a:r>
            <a:r>
              <a:rPr dirty="0" err="1"/>
              <a:t>booleana</a:t>
            </a:r>
            <a:endParaRPr i="1" dirty="0"/>
          </a:p>
        </p:txBody>
      </p:sp>
      <p:sp>
        <p:nvSpPr>
          <p:cNvPr id="326" name="Se l’utente ha meno di 18 anni oppure ha più di 16 anni, scrivi: “può entrare”;…"/>
          <p:cNvSpPr txBox="1"/>
          <p:nvPr/>
        </p:nvSpPr>
        <p:spPr>
          <a:xfrm>
            <a:off x="922152" y="5866302"/>
            <a:ext cx="22464423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Se</a:t>
            </a:r>
            <a:r>
              <a:rPr dirty="0"/>
              <a:t> </a:t>
            </a:r>
            <a:r>
              <a:rPr dirty="0" err="1"/>
              <a:t>l’utente</a:t>
            </a:r>
            <a:r>
              <a:rPr dirty="0"/>
              <a:t> ha </a:t>
            </a:r>
            <a:r>
              <a:rPr dirty="0" err="1">
                <a:solidFill>
                  <a:srgbClr val="8D53FF"/>
                </a:solidFill>
              </a:rPr>
              <a:t>meno</a:t>
            </a:r>
            <a:r>
              <a:rPr dirty="0"/>
              <a:t> di 18 anni </a:t>
            </a:r>
            <a:r>
              <a:rPr dirty="0" err="1">
                <a:solidFill>
                  <a:schemeClr val="accent1">
                    <a:hueOff val="114395"/>
                    <a:lumOff val="-24975"/>
                  </a:schemeClr>
                </a:solidFill>
              </a:rPr>
              <a:t>oppure</a:t>
            </a:r>
            <a:r>
              <a:rPr dirty="0"/>
              <a:t> ha </a:t>
            </a:r>
            <a:r>
              <a:rPr dirty="0" err="1">
                <a:solidFill>
                  <a:srgbClr val="8D53FF"/>
                </a:solidFill>
              </a:rPr>
              <a:t>più</a:t>
            </a:r>
            <a:r>
              <a:rPr dirty="0"/>
              <a:t> di 16 anni, </a:t>
            </a:r>
            <a:r>
              <a:rPr b="1" dirty="0" err="1"/>
              <a:t>scrivi</a:t>
            </a:r>
            <a:r>
              <a:rPr b="1" dirty="0"/>
              <a:t>: “</a:t>
            </a:r>
            <a:r>
              <a:rPr b="1" dirty="0" err="1"/>
              <a:t>può</a:t>
            </a:r>
            <a:r>
              <a:rPr b="1" dirty="0"/>
              <a:t> </a:t>
            </a:r>
            <a:r>
              <a:rPr b="1" dirty="0" err="1"/>
              <a:t>entrare</a:t>
            </a:r>
            <a:r>
              <a:rPr b="1" dirty="0"/>
              <a:t>”;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Se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sarà</a:t>
            </a:r>
            <a:r>
              <a:rPr dirty="0"/>
              <a:t> vera, </a:t>
            </a:r>
            <a:r>
              <a:rPr dirty="0" err="1"/>
              <a:t>verrà</a:t>
            </a:r>
            <a:r>
              <a:rPr dirty="0"/>
              <a:t> </a:t>
            </a:r>
            <a:r>
              <a:rPr dirty="0" err="1"/>
              <a:t>eseguita</a:t>
            </a:r>
            <a:r>
              <a:rPr dirty="0"/>
              <a:t> </a:t>
            </a:r>
            <a:r>
              <a:rPr dirty="0" err="1"/>
              <a:t>l’istruzione</a:t>
            </a:r>
            <a:r>
              <a:rPr dirty="0"/>
              <a:t> </a:t>
            </a:r>
            <a:r>
              <a:rPr dirty="0" err="1"/>
              <a:t>prescritta</a:t>
            </a:r>
            <a:r>
              <a:rPr dirty="0"/>
              <a:t> (</a:t>
            </a:r>
            <a:r>
              <a:rPr dirty="0" err="1"/>
              <a:t>scrivere</a:t>
            </a:r>
            <a:r>
              <a:rPr dirty="0"/>
              <a:t> il </a:t>
            </a:r>
            <a:r>
              <a:rPr dirty="0" err="1"/>
              <a:t>messaggio</a:t>
            </a:r>
            <a:r>
              <a:rPr dirty="0"/>
              <a:t>). 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Altrimenti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passerà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seguente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rgbClr val="19D9DA"/>
                </a:solidFill>
              </a:rPr>
              <a:t>Invece</a:t>
            </a:r>
            <a:r>
              <a:rPr dirty="0">
                <a:solidFill>
                  <a:srgbClr val="19D9DA"/>
                </a:solidFill>
              </a:rPr>
              <a:t> se </a:t>
            </a:r>
            <a:r>
              <a:rPr dirty="0"/>
              <a:t>ha </a:t>
            </a:r>
            <a:r>
              <a:rPr dirty="0" err="1">
                <a:solidFill>
                  <a:srgbClr val="8D53FF"/>
                </a:solidFill>
              </a:rPr>
              <a:t>meno</a:t>
            </a:r>
            <a:r>
              <a:rPr dirty="0"/>
              <a:t> di 16 anni, </a:t>
            </a:r>
            <a:r>
              <a:rPr b="1" dirty="0" err="1"/>
              <a:t>scrivi</a:t>
            </a:r>
            <a:r>
              <a:rPr b="1" dirty="0"/>
              <a:t>: “non </a:t>
            </a:r>
            <a:r>
              <a:rPr b="1" dirty="0" err="1"/>
              <a:t>può</a:t>
            </a:r>
            <a:r>
              <a:rPr b="1" dirty="0"/>
              <a:t> </a:t>
            </a:r>
            <a:r>
              <a:rPr b="1" dirty="0" err="1"/>
              <a:t>entrare</a:t>
            </a:r>
            <a:r>
              <a:rPr b="1" dirty="0"/>
              <a:t>”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Anche</a:t>
            </a:r>
            <a:r>
              <a:rPr dirty="0"/>
              <a:t> la </a:t>
            </a:r>
            <a:r>
              <a:rPr dirty="0" err="1"/>
              <a:t>seconda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falsa, </a:t>
            </a:r>
            <a:r>
              <a:rPr dirty="0" err="1"/>
              <a:t>quindi</a:t>
            </a:r>
            <a:r>
              <a:rPr dirty="0"/>
              <a:t> la </a:t>
            </a:r>
            <a:r>
              <a:rPr dirty="0" err="1"/>
              <a:t>struttura</a:t>
            </a:r>
            <a:r>
              <a:rPr dirty="0"/>
              <a:t> di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prevedere</a:t>
            </a:r>
            <a:r>
              <a:rPr dirty="0"/>
              <a:t> </a:t>
            </a:r>
            <a:r>
              <a:rPr dirty="0" err="1"/>
              <a:t>ancora</a:t>
            </a:r>
            <a:r>
              <a:rPr dirty="0"/>
              <a:t> </a:t>
            </a:r>
            <a:r>
              <a:rPr dirty="0" err="1"/>
              <a:t>altre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, </a:t>
            </a:r>
            <a:r>
              <a:rPr dirty="0" err="1"/>
              <a:t>fino</a:t>
            </a:r>
            <a:r>
              <a:rPr dirty="0"/>
              <a:t> </a:t>
            </a:r>
            <a:r>
              <a:rPr dirty="0" err="1"/>
              <a:t>all’avverarsi</a:t>
            </a:r>
            <a:r>
              <a:rPr dirty="0"/>
              <a:t> di una.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Il </a:t>
            </a:r>
            <a:r>
              <a:rPr dirty="0" err="1"/>
              <a:t>criterio</a:t>
            </a:r>
            <a:r>
              <a:rPr dirty="0"/>
              <a:t> di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comparazione</a:t>
            </a:r>
            <a:r>
              <a:rPr dirty="0"/>
              <a:t> di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tipicamente</a:t>
            </a:r>
            <a:r>
              <a:rPr dirty="0"/>
              <a:t> </a:t>
            </a:r>
            <a:r>
              <a:rPr dirty="0" err="1"/>
              <a:t>passato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una </a:t>
            </a:r>
            <a:r>
              <a:rPr dirty="0" err="1"/>
              <a:t>variabile</a:t>
            </a:r>
            <a:endParaRPr dirty="0"/>
          </a:p>
        </p:txBody>
      </p:sp>
      <p:sp>
        <p:nvSpPr>
          <p:cNvPr id="8" name="Google Shape;81;p3">
            <a:extLst>
              <a:ext uri="{FF2B5EF4-FFF2-40B4-BE49-F238E27FC236}">
                <a16:creationId xmlns:a16="http://schemas.microsoft.com/office/drawing/2014/main" id="{41C9AF31-E228-A046-B589-0E1DC2A8243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17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3132772-112D-BD48-8F40-09F20A6E1D69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Logica condizionale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Gli operatori booleani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b18af70f_0_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endParaRPr sz="2133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ddb18af70f_0_0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Il costrutto </a:t>
            </a:r>
            <a:r>
              <a:rPr lang="it-IT" sz="6600" b="1" dirty="0" err="1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if</a:t>
            </a:r>
            <a:endParaRPr lang="it-IT" sz="6600" b="1" dirty="0">
              <a:solidFill>
                <a:srgbClr val="FFFFFF"/>
              </a:solidFill>
              <a:latin typeface="Poppins" pitchFamily="2" charset="77"/>
              <a:ea typeface="Open Sans"/>
              <a:cs typeface="Poppins" pitchFamily="2" charset="77"/>
              <a:sym typeface="Open San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56548F-8EC0-C84B-97BB-41403D20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85" y="5958004"/>
            <a:ext cx="1077585" cy="89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B2DFA6D-CE5F-AD41-B941-D5786BBCF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399801" y="6858000"/>
            <a:ext cx="108191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32" name="Il primo costrutto condizionale è indicato dalla keyword if:…"/>
          <p:cNvSpPr txBox="1"/>
          <p:nvPr/>
        </p:nvSpPr>
        <p:spPr>
          <a:xfrm>
            <a:off x="922152" y="3018412"/>
            <a:ext cx="10104872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Il primo </a:t>
            </a:r>
            <a:r>
              <a:rPr dirty="0" err="1"/>
              <a:t>costrutto</a:t>
            </a:r>
            <a:r>
              <a:rPr dirty="0"/>
              <a:t> </a:t>
            </a:r>
            <a:r>
              <a:rPr dirty="0" err="1"/>
              <a:t>condizionale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indicato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keyword </a:t>
            </a:r>
            <a:r>
              <a:rPr dirty="0">
                <a:solidFill>
                  <a:srgbClr val="FF2751"/>
                </a:solidFill>
              </a:rPr>
              <a:t>if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if</a:t>
            </a:r>
            <a:r>
              <a:rPr dirty="0"/>
              <a:t>(</a:t>
            </a:r>
            <a:r>
              <a:rPr dirty="0" err="1"/>
              <a:t>condizione</a:t>
            </a:r>
            <a:r>
              <a:rPr dirty="0"/>
              <a:t>){</a:t>
            </a:r>
          </a:p>
          <a:p>
            <a:pPr algn="l">
              <a:defRPr sz="32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//</a:t>
            </a:r>
            <a:r>
              <a:rPr dirty="0" err="1"/>
              <a:t>istruzioni</a:t>
            </a:r>
            <a:r>
              <a:rPr dirty="0"/>
              <a:t> da </a:t>
            </a:r>
            <a:r>
              <a:rPr dirty="0" err="1"/>
              <a:t>eseguire</a:t>
            </a:r>
            <a:r>
              <a:rPr dirty="0"/>
              <a:t>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Esprime</a:t>
            </a:r>
            <a:r>
              <a:rPr dirty="0"/>
              <a:t> la </a:t>
            </a: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eseguire</a:t>
            </a:r>
            <a:r>
              <a:rPr dirty="0"/>
              <a:t> una </a:t>
            </a:r>
            <a:r>
              <a:rPr dirty="0" err="1"/>
              <a:t>parte</a:t>
            </a:r>
            <a:r>
              <a:rPr dirty="0"/>
              <a:t> di </a:t>
            </a:r>
            <a:r>
              <a:rPr dirty="0" err="1"/>
              <a:t>codice</a:t>
            </a:r>
            <a:r>
              <a:rPr dirty="0"/>
              <a:t> se la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vera</a:t>
            </a:r>
            <a:endParaRPr i="1" dirty="0"/>
          </a:p>
        </p:txBody>
      </p:sp>
      <p:sp>
        <p:nvSpPr>
          <p:cNvPr id="333" name="var anniUtente = 13;…"/>
          <p:cNvSpPr txBox="1"/>
          <p:nvPr/>
        </p:nvSpPr>
        <p:spPr>
          <a:xfrm>
            <a:off x="922152" y="8999056"/>
            <a:ext cx="11400534" cy="354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var </a:t>
            </a:r>
            <a:r>
              <a:rPr dirty="0" err="1"/>
              <a:t>anniUtente</a:t>
            </a:r>
            <a:r>
              <a:rPr dirty="0"/>
              <a:t> = 13;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Se</a:t>
            </a:r>
            <a:r>
              <a:rPr dirty="0"/>
              <a:t> </a:t>
            </a:r>
            <a:r>
              <a:rPr dirty="0" err="1"/>
              <a:t>l’utente</a:t>
            </a:r>
            <a:r>
              <a:rPr dirty="0"/>
              <a:t> ha </a:t>
            </a:r>
            <a:r>
              <a:rPr dirty="0" err="1">
                <a:solidFill>
                  <a:srgbClr val="8D53FF"/>
                </a:solidFill>
              </a:rPr>
              <a:t>meno</a:t>
            </a:r>
            <a:r>
              <a:rPr dirty="0"/>
              <a:t> di 18 anni, </a:t>
            </a:r>
            <a:r>
              <a:rPr dirty="0" err="1"/>
              <a:t>scrivi</a:t>
            </a:r>
            <a:r>
              <a:rPr dirty="0"/>
              <a:t>: “non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entrare</a:t>
            </a:r>
            <a:r>
              <a:rPr dirty="0"/>
              <a:t>”;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if(</a:t>
            </a:r>
            <a:r>
              <a:rPr b="1" dirty="0" err="1"/>
              <a:t>anniUtente</a:t>
            </a:r>
            <a:r>
              <a:rPr b="1" dirty="0"/>
              <a:t> &lt; 18){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 err="1"/>
              <a:t>console.log</a:t>
            </a:r>
            <a:r>
              <a:rPr b="1" dirty="0"/>
              <a:t>(“non </a:t>
            </a:r>
            <a:r>
              <a:rPr b="1" dirty="0" err="1"/>
              <a:t>puoi</a:t>
            </a:r>
            <a:r>
              <a:rPr b="1" dirty="0"/>
              <a:t> </a:t>
            </a:r>
            <a:r>
              <a:rPr b="1" dirty="0" err="1"/>
              <a:t>entrare</a:t>
            </a:r>
            <a:r>
              <a:rPr b="1" dirty="0"/>
              <a:t>”);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}</a:t>
            </a:r>
          </a:p>
        </p:txBody>
      </p:sp>
      <p:pic>
        <p:nvPicPr>
          <p:cNvPr id="334" name="Schermata 2021-06-21 alle 19.00.52.png" descr="Schermata 2021-06-21 alle 19.00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101" y="3018412"/>
            <a:ext cx="7198565" cy="646512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D7E3E255-AC8D-944E-9920-17B685AFC7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19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63C05DE-724F-8748-8C2E-7DE8D4DB61BB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Il costrutto </a:t>
            </a:r>
            <a:r>
              <a:rPr lang="it-IT" sz="4400" b="1" dirty="0" err="1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if</a:t>
            </a:r>
            <a:endParaRPr lang="it-IT" sz="3000" b="1" dirty="0">
              <a:solidFill>
                <a:schemeClr val="bg1"/>
              </a:solidFill>
              <a:latin typeface="Poppins Light" pitchFamily="2" charset="77"/>
              <a:ea typeface="Helvetica Neue Medium"/>
              <a:cs typeface="Poppins Light" pitchFamily="2" charset="77"/>
              <a:sym typeface="Helvetica Neu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b18af70f_0_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endParaRPr sz="2133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ddb18af70f_0_0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Date e metodi date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56548F-8EC0-C84B-97BB-41403D20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98" y="5954404"/>
            <a:ext cx="1077585" cy="89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B2DFA6D-CE5F-AD41-B941-D5786BBCF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50618" y="6854404"/>
            <a:ext cx="108191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40" name="I parametri del controllo di una condizione, possono combinare più comparazioni attraverso l’uso degli operatori logici"/>
          <p:cNvSpPr txBox="1"/>
          <p:nvPr/>
        </p:nvSpPr>
        <p:spPr>
          <a:xfrm>
            <a:off x="1025852" y="2975476"/>
            <a:ext cx="227844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I </a:t>
            </a:r>
            <a:r>
              <a:rPr dirty="0" err="1"/>
              <a:t>parametri</a:t>
            </a:r>
            <a:r>
              <a:rPr dirty="0"/>
              <a:t> del </a:t>
            </a:r>
            <a:r>
              <a:rPr dirty="0" err="1"/>
              <a:t>controllo</a:t>
            </a:r>
            <a:r>
              <a:rPr dirty="0"/>
              <a:t> di una </a:t>
            </a:r>
            <a:r>
              <a:rPr dirty="0" err="1"/>
              <a:t>condizione</a:t>
            </a:r>
            <a:r>
              <a:rPr dirty="0"/>
              <a:t>,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combinare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comparazioni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</a:t>
            </a:r>
            <a:r>
              <a:rPr dirty="0" err="1"/>
              <a:t>l’uso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operatori</a:t>
            </a:r>
            <a:r>
              <a:rPr dirty="0"/>
              <a:t> </a:t>
            </a:r>
            <a:r>
              <a:rPr dirty="0" err="1"/>
              <a:t>logici</a:t>
            </a:r>
            <a:endParaRPr i="1" dirty="0"/>
          </a:p>
        </p:txBody>
      </p:sp>
      <p:pic>
        <p:nvPicPr>
          <p:cNvPr id="341" name="Schermata 2021-06-21 alle 19.19.09.png" descr="Schermata 2021-06-21 alle 19.19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52" y="4973544"/>
            <a:ext cx="7537821" cy="3768912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Avendo utilizzato l’operatore logico &amp;&amp; and, tutte e due le condizioni devono avverarsi perchè possa essere eseguita l’istruzione"/>
          <p:cNvSpPr txBox="1"/>
          <p:nvPr/>
        </p:nvSpPr>
        <p:spPr>
          <a:xfrm>
            <a:off x="1025852" y="9271662"/>
            <a:ext cx="7537821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Avendo</a:t>
            </a:r>
            <a:r>
              <a:rPr dirty="0"/>
              <a:t> </a:t>
            </a:r>
            <a:r>
              <a:rPr dirty="0" err="1"/>
              <a:t>utilizzato</a:t>
            </a:r>
            <a:r>
              <a:rPr dirty="0"/>
              <a:t> </a:t>
            </a:r>
            <a:r>
              <a:rPr dirty="0" err="1"/>
              <a:t>l’operatore</a:t>
            </a:r>
            <a:r>
              <a:rPr dirty="0"/>
              <a:t> </a:t>
            </a:r>
            <a:r>
              <a:rPr dirty="0" err="1"/>
              <a:t>logico</a:t>
            </a:r>
            <a:r>
              <a:rPr dirty="0"/>
              <a:t> &amp;&amp; and, </a:t>
            </a:r>
            <a:r>
              <a:rPr dirty="0" err="1"/>
              <a:t>tutte</a:t>
            </a:r>
            <a:r>
              <a:rPr dirty="0"/>
              <a:t> e due le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avverarsi</a:t>
            </a:r>
            <a:r>
              <a:rPr dirty="0"/>
              <a:t> </a:t>
            </a:r>
            <a:r>
              <a:rPr dirty="0" err="1"/>
              <a:t>perchè</a:t>
            </a:r>
            <a:r>
              <a:rPr dirty="0"/>
              <a:t> </a:t>
            </a:r>
            <a:r>
              <a:rPr dirty="0" err="1"/>
              <a:t>possa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eseguita</a:t>
            </a:r>
            <a:r>
              <a:rPr dirty="0"/>
              <a:t> </a:t>
            </a:r>
            <a:r>
              <a:rPr dirty="0" err="1"/>
              <a:t>l’istruzione</a:t>
            </a:r>
            <a:endParaRPr i="1" dirty="0"/>
          </a:p>
        </p:txBody>
      </p:sp>
      <p:pic>
        <p:nvPicPr>
          <p:cNvPr id="343" name="Schermata 2021-06-21 alle 19.25.03.png" descr="Schermata 2021-06-21 alle 19.25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31" y="4973544"/>
            <a:ext cx="7671050" cy="3976777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In questo caso, invece, avendo utilizzato l’operatore logico || or, una sola delle condizioni deve avverarsi perchè possa essere eseguita l’istruzione"/>
          <p:cNvSpPr txBox="1"/>
          <p:nvPr/>
        </p:nvSpPr>
        <p:spPr>
          <a:xfrm>
            <a:off x="10331531" y="9271662"/>
            <a:ext cx="767105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</a:t>
            </a:r>
            <a:r>
              <a:rPr dirty="0" err="1"/>
              <a:t>invece</a:t>
            </a:r>
            <a:r>
              <a:rPr dirty="0"/>
              <a:t>, </a:t>
            </a:r>
            <a:r>
              <a:rPr dirty="0" err="1"/>
              <a:t>avendo</a:t>
            </a:r>
            <a:r>
              <a:rPr dirty="0"/>
              <a:t> </a:t>
            </a:r>
            <a:r>
              <a:rPr dirty="0" err="1"/>
              <a:t>utilizzato</a:t>
            </a:r>
            <a:r>
              <a:rPr dirty="0"/>
              <a:t> </a:t>
            </a:r>
            <a:r>
              <a:rPr dirty="0" err="1"/>
              <a:t>l’operatore</a:t>
            </a:r>
            <a:r>
              <a:rPr dirty="0"/>
              <a:t> </a:t>
            </a:r>
            <a:r>
              <a:rPr dirty="0" err="1"/>
              <a:t>logico</a:t>
            </a:r>
            <a:r>
              <a:rPr dirty="0"/>
              <a:t> || or, una sola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avverarsi</a:t>
            </a:r>
            <a:r>
              <a:rPr dirty="0"/>
              <a:t> </a:t>
            </a:r>
            <a:r>
              <a:rPr dirty="0" err="1"/>
              <a:t>perchè</a:t>
            </a:r>
            <a:r>
              <a:rPr dirty="0"/>
              <a:t> </a:t>
            </a:r>
            <a:r>
              <a:rPr dirty="0" err="1"/>
              <a:t>possa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eseguita</a:t>
            </a:r>
            <a:r>
              <a:rPr dirty="0"/>
              <a:t> </a:t>
            </a:r>
            <a:r>
              <a:rPr dirty="0" err="1"/>
              <a:t>l’istruzione</a:t>
            </a:r>
            <a:endParaRPr i="1" dirty="0"/>
          </a:p>
        </p:txBody>
      </p:sp>
      <p:sp>
        <p:nvSpPr>
          <p:cNvPr id="11" name="Google Shape;81;p3">
            <a:extLst>
              <a:ext uri="{FF2B5EF4-FFF2-40B4-BE49-F238E27FC236}">
                <a16:creationId xmlns:a16="http://schemas.microsoft.com/office/drawing/2014/main" id="{14867FE9-23B9-A147-ADDA-6A64544F23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20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FC3C89-DFFE-9B4B-879B-9509C0A60C4B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Il costrutto </a:t>
            </a:r>
            <a:r>
              <a:rPr lang="it-IT" sz="4400" b="1" dirty="0" err="1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if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I parametri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50" name="Con la keyword else all’interno del costrutto, possiamo definire una istruzione alternativa da eseguire se il controllo di if risulta falso"/>
          <p:cNvSpPr txBox="1"/>
          <p:nvPr/>
        </p:nvSpPr>
        <p:spPr>
          <a:xfrm>
            <a:off x="972334" y="3636811"/>
            <a:ext cx="116033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Con la keyword </a:t>
            </a:r>
            <a:r>
              <a:rPr dirty="0">
                <a:solidFill>
                  <a:srgbClr val="FF2751"/>
                </a:solidFill>
              </a:rPr>
              <a:t>else</a:t>
            </a:r>
            <a:r>
              <a:rPr dirty="0"/>
              <a:t> </a:t>
            </a:r>
            <a:r>
              <a:rPr dirty="0" err="1"/>
              <a:t>all’interno</a:t>
            </a:r>
            <a:r>
              <a:rPr dirty="0"/>
              <a:t> del </a:t>
            </a:r>
            <a:r>
              <a:rPr dirty="0" err="1"/>
              <a:t>costrutto</a:t>
            </a:r>
            <a:r>
              <a:rPr dirty="0"/>
              <a:t>,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definire</a:t>
            </a:r>
            <a:r>
              <a:rPr dirty="0"/>
              <a:t> una </a:t>
            </a:r>
            <a:r>
              <a:rPr dirty="0" err="1"/>
              <a:t>istruzione</a:t>
            </a:r>
            <a:r>
              <a:rPr dirty="0"/>
              <a:t> </a:t>
            </a:r>
            <a:r>
              <a:rPr dirty="0" err="1"/>
              <a:t>alternativa</a:t>
            </a:r>
            <a:r>
              <a:rPr dirty="0"/>
              <a:t> da </a:t>
            </a:r>
            <a:r>
              <a:rPr dirty="0" err="1"/>
              <a:t>eseguire</a:t>
            </a:r>
            <a:r>
              <a:rPr dirty="0"/>
              <a:t> se il </a:t>
            </a:r>
            <a:r>
              <a:rPr dirty="0" err="1"/>
              <a:t>controllo</a:t>
            </a:r>
            <a:r>
              <a:rPr dirty="0"/>
              <a:t> di if </a:t>
            </a:r>
            <a:r>
              <a:rPr dirty="0" err="1"/>
              <a:t>risulta</a:t>
            </a:r>
            <a:r>
              <a:rPr dirty="0"/>
              <a:t> </a:t>
            </a:r>
            <a:r>
              <a:rPr dirty="0" err="1"/>
              <a:t>falso</a:t>
            </a:r>
            <a:endParaRPr i="1" dirty="0"/>
          </a:p>
        </p:txBody>
      </p:sp>
      <p:pic>
        <p:nvPicPr>
          <p:cNvPr id="351" name="Schermata 2021-06-21 alle 20.52.16.png" descr="Schermata 2021-06-21 alle 20.52.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961" y="3012416"/>
            <a:ext cx="9158705" cy="7449992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In questo caso avendo determinato la condizione controllata da if, tutte le altre possibili condizioni, saranno controllate da else"/>
          <p:cNvSpPr txBox="1"/>
          <p:nvPr/>
        </p:nvSpPr>
        <p:spPr>
          <a:xfrm>
            <a:off x="972334" y="7363502"/>
            <a:ext cx="1160334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</a:t>
            </a:r>
            <a:r>
              <a:rPr dirty="0" err="1"/>
              <a:t>avendo</a:t>
            </a:r>
            <a:r>
              <a:rPr dirty="0"/>
              <a:t> </a:t>
            </a:r>
            <a:r>
              <a:rPr dirty="0" err="1"/>
              <a:t>determinato</a:t>
            </a:r>
            <a:r>
              <a:rPr dirty="0"/>
              <a:t> la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controllata</a:t>
            </a:r>
            <a:r>
              <a:rPr dirty="0"/>
              <a:t> da if,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altre</a:t>
            </a:r>
            <a:r>
              <a:rPr dirty="0"/>
              <a:t> </a:t>
            </a:r>
            <a:r>
              <a:rPr dirty="0" err="1"/>
              <a:t>possibili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, </a:t>
            </a:r>
            <a:r>
              <a:rPr dirty="0" err="1"/>
              <a:t>saranno</a:t>
            </a:r>
            <a:r>
              <a:rPr dirty="0"/>
              <a:t> </a:t>
            </a:r>
            <a:r>
              <a:rPr dirty="0" err="1"/>
              <a:t>controllate</a:t>
            </a:r>
            <a:r>
              <a:rPr dirty="0"/>
              <a:t> da else </a:t>
            </a:r>
            <a:endParaRPr i="1" dirty="0"/>
          </a:p>
        </p:txBody>
      </p:sp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AC663080-9B49-9E44-B76B-59D0718D39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21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64F70E2-61C3-2B47-9500-4C1BF16AB99B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Il costrutto </a:t>
            </a:r>
            <a:r>
              <a:rPr lang="it-IT" sz="4400" b="1" dirty="0" err="1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if</a:t>
            </a:r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/else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358" name="Con la keyword else if  all’interno del costrutto, possiamo definire una istruzione alternativa ulteriore rendendo il controllo ancora più dettagliato"/>
          <p:cNvSpPr txBox="1"/>
          <p:nvPr/>
        </p:nvSpPr>
        <p:spPr>
          <a:xfrm>
            <a:off x="922152" y="3459071"/>
            <a:ext cx="1039218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Con la keyword </a:t>
            </a:r>
            <a:r>
              <a:rPr dirty="0">
                <a:solidFill>
                  <a:srgbClr val="FF2751"/>
                </a:solidFill>
              </a:rPr>
              <a:t>else if  </a:t>
            </a:r>
            <a:r>
              <a:rPr dirty="0" err="1"/>
              <a:t>all’interno</a:t>
            </a:r>
            <a:r>
              <a:rPr dirty="0"/>
              <a:t> del </a:t>
            </a:r>
            <a:r>
              <a:rPr dirty="0" err="1"/>
              <a:t>costrutto</a:t>
            </a:r>
            <a:r>
              <a:rPr dirty="0"/>
              <a:t>,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definire</a:t>
            </a:r>
            <a:r>
              <a:rPr dirty="0"/>
              <a:t> una </a:t>
            </a:r>
            <a:r>
              <a:rPr dirty="0" err="1"/>
              <a:t>istruzione</a:t>
            </a:r>
            <a:r>
              <a:rPr dirty="0"/>
              <a:t> </a:t>
            </a:r>
            <a:r>
              <a:rPr dirty="0" err="1"/>
              <a:t>alternativa</a:t>
            </a:r>
            <a:r>
              <a:rPr dirty="0"/>
              <a:t> </a:t>
            </a:r>
            <a:r>
              <a:rPr dirty="0" err="1"/>
              <a:t>ulteriore</a:t>
            </a:r>
            <a:r>
              <a:rPr dirty="0"/>
              <a:t> </a:t>
            </a:r>
            <a:r>
              <a:rPr dirty="0" err="1"/>
              <a:t>rendendo</a:t>
            </a:r>
            <a:r>
              <a:rPr dirty="0"/>
              <a:t> il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ancora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dettagliato</a:t>
            </a:r>
            <a:endParaRPr dirty="0"/>
          </a:p>
        </p:txBody>
      </p:sp>
      <p:sp>
        <p:nvSpPr>
          <p:cNvPr id="359" name="if( prima condizione){…"/>
          <p:cNvSpPr txBox="1"/>
          <p:nvPr/>
        </p:nvSpPr>
        <p:spPr>
          <a:xfrm>
            <a:off x="972334" y="6581795"/>
            <a:ext cx="6424784" cy="3549690"/>
          </a:xfrm>
          <a:prstGeom prst="rect">
            <a:avLst/>
          </a:prstGeom>
          <a:ln w="381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if</a:t>
            </a:r>
            <a:r>
              <a:rPr dirty="0"/>
              <a:t>( prima </a:t>
            </a:r>
            <a:r>
              <a:rPr dirty="0" err="1"/>
              <a:t>condizione</a:t>
            </a:r>
            <a:r>
              <a:rPr dirty="0"/>
              <a:t>){</a:t>
            </a:r>
          </a:p>
          <a:p>
            <a:pPr algn="l">
              <a:defRPr sz="32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//</a:t>
            </a:r>
            <a:r>
              <a:rPr dirty="0" err="1"/>
              <a:t>istruzioni</a:t>
            </a:r>
            <a:r>
              <a:rPr dirty="0"/>
              <a:t> 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}</a:t>
            </a:r>
            <a:r>
              <a:rPr dirty="0">
                <a:solidFill>
                  <a:srgbClr val="FF2751"/>
                </a:solidFill>
              </a:rPr>
              <a:t>else if</a:t>
            </a:r>
            <a:r>
              <a:rPr dirty="0"/>
              <a:t>(</a:t>
            </a:r>
            <a:r>
              <a:rPr dirty="0" err="1"/>
              <a:t>seconda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){</a:t>
            </a:r>
          </a:p>
          <a:p>
            <a:pPr algn="l">
              <a:defRPr sz="32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//</a:t>
            </a:r>
            <a:r>
              <a:rPr dirty="0" err="1"/>
              <a:t>istruzioni</a:t>
            </a: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}</a:t>
            </a:r>
            <a:r>
              <a:rPr dirty="0">
                <a:solidFill>
                  <a:srgbClr val="FF2751"/>
                </a:solidFill>
              </a:rPr>
              <a:t>else</a:t>
            </a:r>
            <a:r>
              <a:rPr dirty="0"/>
              <a:t>{</a:t>
            </a:r>
          </a:p>
          <a:p>
            <a:pPr algn="l">
              <a:defRPr sz="32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//</a:t>
            </a:r>
            <a:r>
              <a:rPr dirty="0" err="1"/>
              <a:t>istruzioni</a:t>
            </a: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}</a:t>
            </a:r>
          </a:p>
        </p:txBody>
      </p:sp>
      <p:pic>
        <p:nvPicPr>
          <p:cNvPr id="360" name="Schermata 2021-06-21 alle 21.06.33.png" descr="Schermata 2021-06-21 alle 21.06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199" y="2742555"/>
            <a:ext cx="9301467" cy="980881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C04362A8-F8DC-9B43-B81F-84104B7240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22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21904E1-86BC-F94F-8B11-3CCF6F67F290}"/>
              </a:ext>
            </a:extLst>
          </p:cNvPr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Il costrutto </a:t>
            </a:r>
            <a:r>
              <a:rPr lang="it-IT" sz="4400" b="1" dirty="0" err="1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if</a:t>
            </a:r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/else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ttogramma.png" descr="pittogra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058" y="3684152"/>
            <a:ext cx="7653682" cy="6347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ogo_epi.png" descr="logo_e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00" y="777600"/>
            <a:ext cx="3599759" cy="1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Corso di JavaScript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7" tIns="91437" rIns="91437" bIns="91437">
            <a:spAutoFit/>
          </a:bodyPr>
          <a:lstStyle>
            <a:lvl1pPr algn="l" defTabSz="1828800">
              <a:defRPr sz="6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it-IT" b="1" dirty="0">
                <a:latin typeface="Poppins" pitchFamily="2" charset="77"/>
                <a:cs typeface="Poppins" pitchFamily="2" charset="77"/>
              </a:rPr>
              <a:t>Grazie.</a:t>
            </a:r>
            <a:endParaRPr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Google Shape;295;p19">
            <a:extLst>
              <a:ext uri="{FF2B5EF4-FFF2-40B4-BE49-F238E27FC236}">
                <a16:creationId xmlns:a16="http://schemas.microsoft.com/office/drawing/2014/main" id="{9A567625-AAB6-1A4D-B80F-89FCE9178169}"/>
              </a:ext>
            </a:extLst>
          </p:cNvPr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pPr>
            <a:r>
              <a:rPr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Epicode</a:t>
            </a:r>
            <a:r>
              <a:rPr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School</a:t>
            </a:r>
          </a:p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 </a:t>
            </a:r>
            <a:r>
              <a:rPr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Baccio</a:t>
            </a: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Baldini</a:t>
            </a: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12 </a:t>
            </a:r>
          </a:p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00146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Roma</a:t>
            </a:r>
          </a:p>
          <a:p>
            <a:pPr algn="l" defTabSz="2438400">
              <a:lnSpc>
                <a:spcPct val="115000"/>
              </a:lnSpc>
              <a:defRPr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ammissioni@epicode.school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vaScript gestisce in maniera veloce e dettagliata…"/>
          <p:cNvSpPr txBox="1"/>
          <p:nvPr/>
        </p:nvSpPr>
        <p:spPr>
          <a:xfrm>
            <a:off x="972336" y="3027326"/>
            <a:ext cx="9216694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JavaScript </a:t>
            </a:r>
            <a:r>
              <a:rPr dirty="0" err="1"/>
              <a:t>gestisce</a:t>
            </a:r>
            <a:r>
              <a:rPr dirty="0"/>
              <a:t> in </a:t>
            </a:r>
            <a:r>
              <a:rPr dirty="0" err="1"/>
              <a:t>maniera</a:t>
            </a:r>
            <a:r>
              <a:rPr dirty="0"/>
              <a:t> veloce e </a:t>
            </a:r>
            <a:r>
              <a:rPr dirty="0" err="1"/>
              <a:t>dettagliata</a:t>
            </a:r>
            <a:r>
              <a:rPr lang="it-IT" dirty="0"/>
              <a:t> </a:t>
            </a:r>
            <a:r>
              <a:rPr dirty="0"/>
              <a:t>le date </a:t>
            </a:r>
            <a:r>
              <a:rPr dirty="0" err="1"/>
              <a:t>attraverso</a:t>
            </a:r>
            <a:r>
              <a:rPr dirty="0"/>
              <a:t> </a:t>
            </a:r>
            <a:r>
              <a:rPr dirty="0" err="1"/>
              <a:t>l’oggetto</a:t>
            </a:r>
            <a:r>
              <a:rPr dirty="0"/>
              <a:t> Date.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L’oggetto</a:t>
            </a:r>
            <a:r>
              <a:rPr dirty="0"/>
              <a:t> di default </a:t>
            </a:r>
            <a:r>
              <a:rPr dirty="0" err="1"/>
              <a:t>ritorna</a:t>
            </a:r>
            <a:r>
              <a:rPr dirty="0"/>
              <a:t> la data </a:t>
            </a:r>
            <a:r>
              <a:rPr dirty="0" err="1"/>
              <a:t>attuale</a:t>
            </a:r>
            <a:r>
              <a:rPr dirty="0"/>
              <a:t> del 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Browser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var </a:t>
            </a:r>
            <a:r>
              <a:rPr dirty="0" err="1"/>
              <a:t>dataAttuale</a:t>
            </a:r>
            <a:r>
              <a:rPr dirty="0"/>
              <a:t> = </a:t>
            </a:r>
            <a:r>
              <a:rPr dirty="0">
                <a:solidFill>
                  <a:srgbClr val="FF2751"/>
                </a:solidFill>
              </a:rPr>
              <a:t>new Date</a:t>
            </a:r>
            <a:r>
              <a:rPr dirty="0"/>
              <a:t>(); =&gt;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mostra</a:t>
            </a:r>
            <a:r>
              <a:rPr dirty="0"/>
              <a:t> una </a:t>
            </a:r>
            <a:r>
              <a:rPr dirty="0" err="1"/>
              <a:t>stringa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con </a:t>
            </a:r>
            <a:r>
              <a:rPr dirty="0" err="1"/>
              <a:t>nome</a:t>
            </a:r>
            <a:r>
              <a:rPr dirty="0"/>
              <a:t> del </a:t>
            </a:r>
            <a:r>
              <a:rPr dirty="0" err="1"/>
              <a:t>giorno</a:t>
            </a:r>
            <a:r>
              <a:rPr dirty="0"/>
              <a:t>, mese, </a:t>
            </a:r>
            <a:r>
              <a:rPr dirty="0" err="1"/>
              <a:t>giorno</a:t>
            </a:r>
            <a:r>
              <a:rPr dirty="0"/>
              <a:t>, anno,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orario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e </a:t>
            </a:r>
            <a:r>
              <a:rPr dirty="0" err="1"/>
              <a:t>indicazione</a:t>
            </a:r>
            <a:r>
              <a:rPr dirty="0"/>
              <a:t> del time zone del 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browser</a:t>
            </a:r>
          </a:p>
        </p:txBody>
      </p:sp>
      <p:pic>
        <p:nvPicPr>
          <p:cNvPr id="233" name="Schermata 2021-06-16 alle 18.59.39.png" descr="Schermata 2021-06-16 alle 18.59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842" y="3584122"/>
            <a:ext cx="11442823" cy="182096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17E2E731-2A0D-284A-8668-C947B04902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3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01E416A-CC3F-7543-BC62-1CA9F7B44EBF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Gestire le date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O</a:t>
            </a:r>
            <a:r>
              <a:rPr lang="it-IT" sz="3000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ggetto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’ possibile creare una data specifica.…"/>
          <p:cNvSpPr txBox="1"/>
          <p:nvPr/>
        </p:nvSpPr>
        <p:spPr>
          <a:xfrm>
            <a:off x="985961" y="3055933"/>
            <a:ext cx="7880453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E’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creare</a:t>
            </a:r>
            <a:r>
              <a:rPr dirty="0"/>
              <a:t> una data </a:t>
            </a:r>
            <a:r>
              <a:rPr dirty="0" err="1"/>
              <a:t>specifica</a:t>
            </a:r>
            <a:r>
              <a:rPr dirty="0"/>
              <a:t>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impostati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nell’ordine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Anno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Mese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Giorno</a:t>
            </a:r>
            <a:endParaRPr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Ore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Minuti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Secondi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Millisecondi</a:t>
            </a: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Date(2001, 9, 26, 10, 31, 47, 32);</a:t>
            </a:r>
          </a:p>
        </p:txBody>
      </p:sp>
      <p:sp>
        <p:nvSpPr>
          <p:cNvPr id="240" name="Attenzione ai mesi perchè vengono ordinati da 0 a 11, quindi gennaio ha ordine 0 e dicembre ordine 11"/>
          <p:cNvSpPr txBox="1"/>
          <p:nvPr/>
        </p:nvSpPr>
        <p:spPr>
          <a:xfrm>
            <a:off x="11241187" y="3055933"/>
            <a:ext cx="12156852" cy="10874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Attenzione</a:t>
            </a:r>
            <a:r>
              <a:rPr dirty="0"/>
              <a:t> ai </a:t>
            </a:r>
            <a:r>
              <a:rPr dirty="0" err="1"/>
              <a:t>mesi</a:t>
            </a:r>
            <a:r>
              <a:rPr dirty="0"/>
              <a:t> </a:t>
            </a:r>
            <a:r>
              <a:rPr dirty="0" err="1"/>
              <a:t>perchè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ordinati</a:t>
            </a:r>
            <a:r>
              <a:rPr dirty="0"/>
              <a:t> da 0 a 11, </a:t>
            </a:r>
            <a:r>
              <a:rPr dirty="0" err="1"/>
              <a:t>quindi</a:t>
            </a:r>
            <a:r>
              <a:rPr dirty="0"/>
              <a:t> </a:t>
            </a:r>
            <a:r>
              <a:rPr dirty="0" err="1"/>
              <a:t>gennaio</a:t>
            </a:r>
            <a:r>
              <a:rPr dirty="0"/>
              <a:t> ha </a:t>
            </a:r>
            <a:r>
              <a:rPr dirty="0" err="1"/>
              <a:t>ordine</a:t>
            </a:r>
            <a:r>
              <a:rPr dirty="0"/>
              <a:t> 0 e </a:t>
            </a:r>
            <a:r>
              <a:rPr dirty="0" err="1"/>
              <a:t>dicembre</a:t>
            </a:r>
            <a:r>
              <a:rPr dirty="0"/>
              <a:t> </a:t>
            </a:r>
            <a:r>
              <a:rPr dirty="0" err="1"/>
              <a:t>ordine</a:t>
            </a:r>
            <a:r>
              <a:rPr dirty="0"/>
              <a:t> 11</a:t>
            </a:r>
          </a:p>
        </p:txBody>
      </p:sp>
      <p:pic>
        <p:nvPicPr>
          <p:cNvPr id="241" name="Schermata 2021-06-16 alle 19.11.51.png" descr="Schermata 2021-06-16 alle 19.11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187" y="4591869"/>
            <a:ext cx="10564885" cy="254742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E’ possibile anche utilizzare parte delle opzioni mantenendo sempre il medesimo ordine.…"/>
          <p:cNvSpPr txBox="1"/>
          <p:nvPr/>
        </p:nvSpPr>
        <p:spPr>
          <a:xfrm>
            <a:off x="11227560" y="7587750"/>
            <a:ext cx="12170479" cy="354969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E’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anche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opzioni</a:t>
            </a:r>
            <a:r>
              <a:rPr dirty="0"/>
              <a:t> </a:t>
            </a:r>
            <a:r>
              <a:rPr dirty="0" err="1"/>
              <a:t>mantenendo</a:t>
            </a:r>
            <a:r>
              <a:rPr dirty="0"/>
              <a:t> sempre il </a:t>
            </a:r>
            <a:r>
              <a:rPr dirty="0" err="1"/>
              <a:t>medesimo</a:t>
            </a:r>
            <a:r>
              <a:rPr dirty="0"/>
              <a:t> </a:t>
            </a:r>
            <a:r>
              <a:rPr dirty="0" err="1"/>
              <a:t>ordine</a:t>
            </a:r>
            <a:r>
              <a:rPr dirty="0"/>
              <a:t>.</a:t>
            </a:r>
            <a:endParaRPr lang="it-IT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 err="1"/>
              <a:t>Esempio</a:t>
            </a:r>
            <a:r>
              <a:rPr i="1"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Date(2001, 9); 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indica </a:t>
            </a:r>
            <a:r>
              <a:rPr dirty="0" err="1"/>
              <a:t>l’anno</a:t>
            </a:r>
            <a:r>
              <a:rPr dirty="0"/>
              <a:t> e il mese</a:t>
            </a:r>
          </a:p>
        </p:txBody>
      </p:sp>
      <p:sp>
        <p:nvSpPr>
          <p:cNvPr id="10" name="Google Shape;81;p3">
            <a:extLst>
              <a:ext uri="{FF2B5EF4-FFF2-40B4-BE49-F238E27FC236}">
                <a16:creationId xmlns:a16="http://schemas.microsoft.com/office/drawing/2014/main" id="{F2DECCDD-F85B-844F-A79D-D352A5396A0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4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5610EFC-EEC9-814E-AD7F-BAAA403EF05F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G&lt;</a:t>
            </a:r>
            <a:r>
              <a:rPr lang="it-IT" sz="4400" b="1" dirty="0" err="1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estire</a:t>
            </a:r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 le date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O</a:t>
            </a:r>
            <a:r>
              <a:rPr lang="it-IT" sz="3000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ggetto 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’ possibile creare una data partendo da una stringa.…"/>
          <p:cNvSpPr txBox="1"/>
          <p:nvPr/>
        </p:nvSpPr>
        <p:spPr>
          <a:xfrm>
            <a:off x="972334" y="3015606"/>
            <a:ext cx="9639188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E’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creare</a:t>
            </a:r>
            <a:r>
              <a:rPr dirty="0"/>
              <a:t> una data </a:t>
            </a:r>
            <a:r>
              <a:rPr dirty="0" err="1"/>
              <a:t>partendo</a:t>
            </a:r>
            <a:r>
              <a:rPr dirty="0"/>
              <a:t> da una </a:t>
            </a:r>
            <a:r>
              <a:rPr dirty="0" err="1"/>
              <a:t>stringa</a:t>
            </a:r>
            <a:r>
              <a:rPr dirty="0"/>
              <a:t>.</a:t>
            </a:r>
            <a:endParaRPr lang="it-IT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 err="1"/>
              <a:t>Esempio</a:t>
            </a:r>
            <a:r>
              <a:rPr i="1"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Date("February 26, 2003 11:13:00”);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L’indicazione</a:t>
            </a:r>
            <a:r>
              <a:rPr dirty="0"/>
              <a:t> del mese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valida</a:t>
            </a:r>
            <a:r>
              <a:rPr dirty="0"/>
              <a:t> solo in lingua inglese, </a:t>
            </a:r>
            <a:r>
              <a:rPr dirty="0" err="1"/>
              <a:t>l’ordine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modificato</a:t>
            </a:r>
            <a:r>
              <a:rPr dirty="0"/>
              <a:t> ma </a:t>
            </a:r>
            <a:r>
              <a:rPr dirty="0" err="1"/>
              <a:t>l’output</a:t>
            </a:r>
            <a:r>
              <a:rPr lang="it-IT" dirty="0"/>
              <a:t> </a:t>
            </a:r>
            <a:r>
              <a:rPr dirty="0" err="1"/>
              <a:t>seguirà</a:t>
            </a:r>
            <a:r>
              <a:rPr dirty="0"/>
              <a:t> il </a:t>
            </a:r>
            <a:r>
              <a:rPr dirty="0" err="1"/>
              <a:t>medesimo</a:t>
            </a:r>
            <a:r>
              <a:rPr dirty="0"/>
              <a:t> </a:t>
            </a:r>
            <a:r>
              <a:rPr dirty="0" err="1"/>
              <a:t>ordine</a:t>
            </a:r>
            <a:r>
              <a:rPr lang="it-IT" dirty="0"/>
              <a:t>.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 err="1"/>
              <a:t>Esempio</a:t>
            </a:r>
            <a:r>
              <a:rPr i="1" dirty="0"/>
              <a:t>: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Date(“26 February 2003 11:13:00”);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pic>
        <p:nvPicPr>
          <p:cNvPr id="249" name="Schermata 2021-06-16 alle 19.35.19.png" descr="Schermata 2021-06-16 alle 19.35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78" y="3015606"/>
            <a:ext cx="12015088" cy="477872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81;p3">
            <a:extLst>
              <a:ext uri="{FF2B5EF4-FFF2-40B4-BE49-F238E27FC236}">
                <a16:creationId xmlns:a16="http://schemas.microsoft.com/office/drawing/2014/main" id="{28A7B17C-EFD3-AB4E-BD25-D5D4027FE66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5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632355F-7B90-5749-956F-E63DA7E1EAB5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Gestire le date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Formattazione</a:t>
            </a:r>
            <a:endParaRPr lang="it-IT" sz="3000" dirty="0">
              <a:solidFill>
                <a:schemeClr val="bg1"/>
              </a:solidFill>
              <a:latin typeface="Poppins Light" pitchFamily="2" charset="77"/>
              <a:ea typeface="Helvetica Neue Medium"/>
              <a:cs typeface="Poppins Light" pitchFamily="2" charset="77"/>
              <a:sym typeface="Helvetica Neue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255" name="In JavaScript è bene seguire lo standard ISO (ISO 8061), globalmente accettato…"/>
          <p:cNvSpPr txBox="1"/>
          <p:nvPr/>
        </p:nvSpPr>
        <p:spPr>
          <a:xfrm>
            <a:off x="1085967" y="2880716"/>
            <a:ext cx="9639188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 JavaScript </a:t>
            </a:r>
            <a:r>
              <a:rPr dirty="0" err="1"/>
              <a:t>è</a:t>
            </a:r>
            <a:r>
              <a:rPr dirty="0"/>
              <a:t> bene </a:t>
            </a:r>
            <a:r>
              <a:rPr dirty="0" err="1"/>
              <a:t>seguire</a:t>
            </a:r>
            <a:r>
              <a:rPr dirty="0"/>
              <a:t> lo standard ISO (ISO 8061), </a:t>
            </a:r>
            <a:r>
              <a:rPr dirty="0" err="1"/>
              <a:t>globalmente</a:t>
            </a:r>
            <a:r>
              <a:rPr dirty="0"/>
              <a:t> </a:t>
            </a:r>
            <a:r>
              <a:rPr dirty="0" err="1"/>
              <a:t>accettato</a:t>
            </a: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1" dirty="0" err="1"/>
              <a:t>Esempio</a:t>
            </a:r>
            <a:r>
              <a:rPr i="1" dirty="0"/>
              <a:t>: </a:t>
            </a:r>
            <a:endParaRPr lang="it-IT" i="1"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i="1"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Date(“2020-02-20”);</a:t>
            </a:r>
            <a:endParaRPr lang="it-IT" dirty="0">
              <a:solidFill>
                <a:srgbClr val="FF2751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solidFill>
                <a:srgbClr val="FF2751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000000"/>
                </a:solidFill>
              </a:rPr>
              <a:t>JS </a:t>
            </a:r>
            <a:r>
              <a:rPr dirty="0" err="1">
                <a:solidFill>
                  <a:srgbClr val="000000"/>
                </a:solidFill>
              </a:rPr>
              <a:t>conteggia</a:t>
            </a:r>
            <a:r>
              <a:rPr dirty="0">
                <a:solidFill>
                  <a:srgbClr val="000000"/>
                </a:solidFill>
              </a:rPr>
              <a:t> il tempo da 1 </a:t>
            </a:r>
            <a:r>
              <a:rPr dirty="0" err="1">
                <a:solidFill>
                  <a:srgbClr val="000000"/>
                </a:solidFill>
              </a:rPr>
              <a:t>gennaio</a:t>
            </a:r>
            <a:r>
              <a:rPr dirty="0">
                <a:solidFill>
                  <a:srgbClr val="000000"/>
                </a:solidFill>
              </a:rPr>
              <a:t> 1970 e con il </a:t>
            </a:r>
            <a:r>
              <a:rPr dirty="0" err="1">
                <a:solidFill>
                  <a:srgbClr val="000000"/>
                </a:solidFill>
              </a:rPr>
              <a:t>metodo</a:t>
            </a:r>
            <a:r>
              <a:rPr dirty="0">
                <a:solidFill>
                  <a:srgbClr val="000000"/>
                </a:solidFill>
              </a:rPr>
              <a:t> parse() </a:t>
            </a:r>
            <a:r>
              <a:rPr dirty="0" err="1">
                <a:solidFill>
                  <a:srgbClr val="000000"/>
                </a:solidFill>
              </a:rPr>
              <a:t>ritorna</a:t>
            </a:r>
            <a:r>
              <a:rPr dirty="0">
                <a:solidFill>
                  <a:srgbClr val="000000"/>
                </a:solidFill>
              </a:rPr>
              <a:t> il </a:t>
            </a:r>
            <a:r>
              <a:rPr dirty="0" err="1">
                <a:solidFill>
                  <a:srgbClr val="000000"/>
                </a:solidFill>
              </a:rPr>
              <a:t>millisecondi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compresi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fra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questa</a:t>
            </a:r>
            <a:r>
              <a:rPr dirty="0">
                <a:solidFill>
                  <a:srgbClr val="000000"/>
                </a:solidFill>
              </a:rPr>
              <a:t> data e </a:t>
            </a:r>
            <a:r>
              <a:rPr dirty="0" err="1">
                <a:solidFill>
                  <a:srgbClr val="000000"/>
                </a:solidFill>
              </a:rPr>
              <a:t>quella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indicata</a:t>
            </a:r>
            <a:r>
              <a:rPr lang="it-IT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56" name="Formati ISO:…"/>
          <p:cNvSpPr txBox="1"/>
          <p:nvPr/>
        </p:nvSpPr>
        <p:spPr>
          <a:xfrm>
            <a:off x="12940707" y="2874119"/>
            <a:ext cx="10634185" cy="6996787"/>
          </a:xfrm>
          <a:prstGeom prst="rect">
            <a:avLst/>
          </a:prstGeom>
          <a:ln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Formati</a:t>
            </a:r>
            <a:r>
              <a:rPr dirty="0"/>
              <a:t> ISO: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(</a:t>
            </a:r>
            <a:r>
              <a:rPr dirty="0">
                <a:solidFill>
                  <a:srgbClr val="FF2751"/>
                </a:solidFill>
              </a:rPr>
              <a:t>YYYY-MM-DD</a:t>
            </a:r>
            <a:r>
              <a:rPr dirty="0"/>
              <a:t>) =&gt; anno, mese, </a:t>
            </a:r>
            <a:r>
              <a:rPr dirty="0" err="1"/>
              <a:t>giorno</a:t>
            </a:r>
            <a:endParaRPr dirty="0"/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(</a:t>
            </a:r>
            <a:r>
              <a:rPr dirty="0">
                <a:solidFill>
                  <a:srgbClr val="FF2751"/>
                </a:solidFill>
              </a:rPr>
              <a:t>YYYY-MM</a:t>
            </a:r>
            <a:r>
              <a:rPr dirty="0"/>
              <a:t>) =&gt; anno, mese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(</a:t>
            </a:r>
            <a:r>
              <a:rPr dirty="0">
                <a:solidFill>
                  <a:srgbClr val="FF2751"/>
                </a:solidFill>
              </a:rPr>
              <a:t>YYYY</a:t>
            </a:r>
            <a:r>
              <a:rPr dirty="0"/>
              <a:t>) =&gt; anno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FF2751"/>
                </a:solidFill>
              </a:rPr>
              <a:t>(YYYY-MM-DD</a:t>
            </a:r>
            <a:r>
              <a:rPr dirty="0">
                <a:solidFill>
                  <a:srgbClr val="2F5394"/>
                </a:solidFill>
              </a:rPr>
              <a:t>T</a:t>
            </a:r>
            <a:r>
              <a:rPr dirty="0">
                <a:solidFill>
                  <a:srgbClr val="FF2751"/>
                </a:solidFill>
              </a:rPr>
              <a:t>HH:MM:SS</a:t>
            </a:r>
            <a:r>
              <a:rPr dirty="0">
                <a:solidFill>
                  <a:srgbClr val="2F5394"/>
                </a:solidFill>
              </a:rPr>
              <a:t>Z</a:t>
            </a:r>
            <a:r>
              <a:rPr dirty="0">
                <a:solidFill>
                  <a:srgbClr val="FF2751"/>
                </a:solidFill>
              </a:rPr>
              <a:t>) =&gt; </a:t>
            </a:r>
            <a:r>
              <a:rPr dirty="0" err="1">
                <a:solidFill>
                  <a:srgbClr val="FF2751"/>
                </a:solidFill>
              </a:rPr>
              <a:t>orario</a:t>
            </a:r>
            <a:r>
              <a:rPr dirty="0">
                <a:solidFill>
                  <a:srgbClr val="FF2751"/>
                </a:solidFill>
              </a:rPr>
              <a:t> </a:t>
            </a:r>
            <a:r>
              <a:rPr dirty="0" err="1">
                <a:solidFill>
                  <a:srgbClr val="FF2751"/>
                </a:solidFill>
              </a:rPr>
              <a:t>separato</a:t>
            </a:r>
            <a:r>
              <a:rPr dirty="0">
                <a:solidFill>
                  <a:srgbClr val="FF2751"/>
                </a:solidFill>
              </a:rPr>
              <a:t> da </a:t>
            </a:r>
            <a:r>
              <a:rPr dirty="0">
                <a:solidFill>
                  <a:srgbClr val="8D53FF"/>
                </a:solidFill>
              </a:rPr>
              <a:t>T</a:t>
            </a:r>
            <a:r>
              <a:rPr dirty="0">
                <a:solidFill>
                  <a:srgbClr val="FF2751"/>
                </a:solidFill>
              </a:rPr>
              <a:t> e </a:t>
            </a:r>
            <a:r>
              <a:rPr dirty="0" err="1">
                <a:solidFill>
                  <a:srgbClr val="FF2751"/>
                </a:solidFill>
              </a:rPr>
              <a:t>aggiunta</a:t>
            </a:r>
            <a:r>
              <a:rPr dirty="0">
                <a:solidFill>
                  <a:srgbClr val="FF2751"/>
                </a:solidFill>
              </a:rPr>
              <a:t> del time zone, </a:t>
            </a:r>
            <a:r>
              <a:rPr dirty="0">
                <a:solidFill>
                  <a:srgbClr val="2F5394"/>
                </a:solidFill>
              </a:rPr>
              <a:t>Z</a:t>
            </a:r>
            <a:r>
              <a:rPr dirty="0">
                <a:solidFill>
                  <a:srgbClr val="FF2751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che</a:t>
            </a:r>
            <a:r>
              <a:rPr dirty="0">
                <a:solidFill>
                  <a:srgbClr val="000000"/>
                </a:solidFill>
              </a:rPr>
              <a:t> indica UTC (Universal Time Coordinated)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000000"/>
                </a:solidFill>
              </a:rPr>
              <a:t>Il time zone </a:t>
            </a:r>
            <a:r>
              <a:rPr dirty="0" err="1">
                <a:solidFill>
                  <a:srgbClr val="000000"/>
                </a:solidFill>
              </a:rPr>
              <a:t>è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quello</a:t>
            </a:r>
            <a:r>
              <a:rPr dirty="0">
                <a:solidFill>
                  <a:srgbClr val="000000"/>
                </a:solidFill>
              </a:rPr>
              <a:t> del browser in </a:t>
            </a:r>
            <a:r>
              <a:rPr dirty="0" err="1">
                <a:solidFill>
                  <a:srgbClr val="000000"/>
                </a:solidFill>
              </a:rPr>
              <a:t>uso</a:t>
            </a:r>
            <a:r>
              <a:rPr dirty="0">
                <a:solidFill>
                  <a:srgbClr val="000000"/>
                </a:solidFill>
              </a:rPr>
              <a:t>.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>
                <a:solidFill>
                  <a:srgbClr val="000000"/>
                </a:solidFill>
              </a:rPr>
              <a:t>Altro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formato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FF2751"/>
                </a:solidFill>
              </a:rPr>
              <a:t>MM/DD/YYYY</a:t>
            </a:r>
            <a:r>
              <a:rPr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257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67" y="9445302"/>
            <a:ext cx="10634186" cy="291680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20BAFFFD-7C75-D042-A89A-AA66B9EC60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6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548BD5E-B1E1-7143-9811-D4B143DFDFFA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Gestire le date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Formattazione</a:t>
            </a:r>
            <a:endParaRPr lang="it-IT" sz="3000" dirty="0">
              <a:solidFill>
                <a:schemeClr val="bg1"/>
              </a:solidFill>
              <a:latin typeface="Poppins Light" pitchFamily="2" charset="77"/>
              <a:ea typeface="Helvetica Neue Medium"/>
              <a:cs typeface="Poppins Light" pitchFamily="2" charset="77"/>
              <a:sym typeface="Helvetica Neue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263" name="E’ possibile utilizzare il metodo get() per prelevare delle informazioni dall’oggetto date"/>
          <p:cNvSpPr txBox="1"/>
          <p:nvPr/>
        </p:nvSpPr>
        <p:spPr>
          <a:xfrm>
            <a:off x="922152" y="3259911"/>
            <a:ext cx="963918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E’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il </a:t>
            </a:r>
            <a:r>
              <a:rPr dirty="0" err="1"/>
              <a:t>metodo</a:t>
            </a:r>
            <a:r>
              <a:rPr dirty="0"/>
              <a:t> </a:t>
            </a:r>
            <a:r>
              <a:rPr dirty="0">
                <a:solidFill>
                  <a:srgbClr val="FF2751"/>
                </a:solidFill>
              </a:rPr>
              <a:t>get()</a:t>
            </a:r>
            <a:r>
              <a:rPr dirty="0"/>
              <a:t> per </a:t>
            </a:r>
            <a:r>
              <a:rPr dirty="0" err="1"/>
              <a:t>prelevare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dall’oggetto</a:t>
            </a:r>
            <a:r>
              <a:rPr dirty="0"/>
              <a:t> date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264" name="Proprietà del metodo:…"/>
          <p:cNvSpPr txBox="1"/>
          <p:nvPr/>
        </p:nvSpPr>
        <p:spPr>
          <a:xfrm>
            <a:off x="922152" y="5274624"/>
            <a:ext cx="10947870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Proprietà</a:t>
            </a:r>
            <a:r>
              <a:rPr dirty="0"/>
              <a:t> del </a:t>
            </a:r>
            <a:r>
              <a:rPr dirty="0" err="1"/>
              <a:t>metodo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getFullYear</a:t>
            </a:r>
            <a:r>
              <a:rPr dirty="0"/>
              <a:t>() =&gt; 2020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getMonth</a:t>
            </a:r>
            <a:r>
              <a:rPr dirty="0"/>
              <a:t>()  =&gt; </a:t>
            </a:r>
            <a:r>
              <a:rPr dirty="0" err="1"/>
              <a:t>mesi</a:t>
            </a:r>
            <a:r>
              <a:rPr dirty="0"/>
              <a:t> da 0 a11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getDate</a:t>
            </a:r>
            <a:r>
              <a:rPr dirty="0"/>
              <a:t>() =&gt; </a:t>
            </a:r>
            <a:r>
              <a:rPr dirty="0" err="1"/>
              <a:t>giorni</a:t>
            </a:r>
            <a:r>
              <a:rPr dirty="0"/>
              <a:t> 1-31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getHours</a:t>
            </a:r>
            <a:r>
              <a:rPr dirty="0"/>
              <a:t>() =&gt; ore da 0 a 23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getMinutes</a:t>
            </a:r>
            <a:r>
              <a:rPr dirty="0"/>
              <a:t>() =&gt; </a:t>
            </a:r>
            <a:r>
              <a:rPr dirty="0" err="1"/>
              <a:t>minuti</a:t>
            </a:r>
            <a:r>
              <a:rPr dirty="0"/>
              <a:t> da 0 a 59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getSeconds</a:t>
            </a:r>
            <a:r>
              <a:rPr dirty="0"/>
              <a:t>() =&gt; secondi da 0 a 59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getMilliseconds</a:t>
            </a:r>
            <a:r>
              <a:rPr dirty="0"/>
              <a:t>() =&gt; </a:t>
            </a:r>
            <a:r>
              <a:rPr dirty="0" err="1"/>
              <a:t>millisecondi</a:t>
            </a:r>
            <a:r>
              <a:rPr dirty="0"/>
              <a:t> da 0 a 999 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getTime</a:t>
            </a:r>
            <a:r>
              <a:rPr dirty="0"/>
              <a:t>() =&gt; </a:t>
            </a:r>
            <a:r>
              <a:rPr dirty="0" err="1"/>
              <a:t>millisecondi</a:t>
            </a:r>
            <a:r>
              <a:rPr dirty="0"/>
              <a:t> a </a:t>
            </a:r>
            <a:r>
              <a:rPr dirty="0" err="1"/>
              <a:t>partire</a:t>
            </a:r>
            <a:r>
              <a:rPr dirty="0"/>
              <a:t> da 01/01/1970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getDay</a:t>
            </a:r>
            <a:r>
              <a:rPr dirty="0"/>
              <a:t>() =&gt; </a:t>
            </a:r>
            <a:r>
              <a:rPr dirty="0" err="1"/>
              <a:t>giorni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settimana</a:t>
            </a:r>
            <a:r>
              <a:rPr dirty="0"/>
              <a:t> da 0 a 6</a:t>
            </a:r>
          </a:p>
        </p:txBody>
      </p:sp>
      <p:pic>
        <p:nvPicPr>
          <p:cNvPr id="265" name="Schermata 2021-06-18 alle 16.29.43.png" descr="Schermata 2021-06-18 alle 16.29.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662" y="3214723"/>
            <a:ext cx="9355110" cy="332086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5C8D4412-F268-7743-98BE-238CB090962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7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F901B97-0920-9541-81AD-C2CCBBC71F7D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Gestire le date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Metodo </a:t>
            </a:r>
            <a:r>
              <a:rPr lang="it-IT" sz="3000" b="1" dirty="0" err="1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get</a:t>
            </a: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chermata 2021-06-18 alle 13.21.37.png" descr="Schermata 2021-06-18 alle 13.21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effectLst>
            <a:outerShdw blurRad="1270000" dist="635000" dir="5400000" rotWithShape="0">
              <a:srgbClr val="000000">
                <a:alpha val="12000"/>
              </a:srgbClr>
            </a:outerShdw>
          </a:effectLst>
        </p:spPr>
      </p:pic>
      <p:sp>
        <p:nvSpPr>
          <p:cNvPr id="271" name="Per configurare delle opzioni dell’oggetto Date(), possiamo utilizzare il metodo set() con proprietà corrispettive al metodo get();"/>
          <p:cNvSpPr txBox="1"/>
          <p:nvPr/>
        </p:nvSpPr>
        <p:spPr>
          <a:xfrm>
            <a:off x="990899" y="3286738"/>
            <a:ext cx="91164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Per </a:t>
            </a:r>
            <a:r>
              <a:rPr dirty="0" err="1"/>
              <a:t>configurare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opzioni</a:t>
            </a:r>
            <a:r>
              <a:rPr dirty="0"/>
              <a:t> </a:t>
            </a:r>
            <a:r>
              <a:rPr dirty="0" err="1"/>
              <a:t>dell’oggetto</a:t>
            </a:r>
            <a:r>
              <a:rPr dirty="0"/>
              <a:t> Date(), </a:t>
            </a:r>
            <a:r>
              <a:rPr dirty="0" err="1"/>
              <a:t>possiamo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il </a:t>
            </a:r>
            <a:r>
              <a:rPr dirty="0" err="1"/>
              <a:t>metodo</a:t>
            </a:r>
            <a:r>
              <a:rPr dirty="0"/>
              <a:t> </a:t>
            </a:r>
            <a:r>
              <a:rPr dirty="0">
                <a:solidFill>
                  <a:srgbClr val="FF2751"/>
                </a:solidFill>
              </a:rPr>
              <a:t>set() </a:t>
            </a:r>
            <a:r>
              <a:rPr dirty="0"/>
              <a:t>con </a:t>
            </a:r>
            <a:r>
              <a:rPr dirty="0" err="1"/>
              <a:t>proprietà</a:t>
            </a:r>
            <a:r>
              <a:rPr dirty="0"/>
              <a:t> </a:t>
            </a:r>
            <a:r>
              <a:rPr dirty="0" err="1"/>
              <a:t>corrispettive</a:t>
            </a:r>
            <a:r>
              <a:rPr dirty="0"/>
              <a:t> al </a:t>
            </a:r>
            <a:r>
              <a:rPr dirty="0" err="1"/>
              <a:t>metodo</a:t>
            </a:r>
            <a:r>
              <a:rPr dirty="0"/>
              <a:t> get();</a:t>
            </a:r>
          </a:p>
        </p:txBody>
      </p:sp>
      <p:sp>
        <p:nvSpPr>
          <p:cNvPr id="272" name="Proprietà del metodo:…"/>
          <p:cNvSpPr txBox="1"/>
          <p:nvPr/>
        </p:nvSpPr>
        <p:spPr>
          <a:xfrm>
            <a:off x="990899" y="6058248"/>
            <a:ext cx="10947870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Proprietà</a:t>
            </a:r>
            <a:r>
              <a:rPr dirty="0"/>
              <a:t> del </a:t>
            </a:r>
            <a:r>
              <a:rPr dirty="0" err="1"/>
              <a:t>metodo</a:t>
            </a:r>
            <a:r>
              <a:rPr dirty="0"/>
              <a:t>:</a:t>
            </a:r>
          </a:p>
          <a:p>
            <a:pPr algn="l"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setFullYear</a:t>
            </a:r>
            <a:r>
              <a:rPr dirty="0"/>
              <a:t>() =&gt; 2020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setMonth</a:t>
            </a:r>
            <a:r>
              <a:rPr dirty="0"/>
              <a:t>()  =&gt; </a:t>
            </a:r>
            <a:r>
              <a:rPr dirty="0" err="1"/>
              <a:t>mesi</a:t>
            </a:r>
            <a:r>
              <a:rPr dirty="0"/>
              <a:t> da 0 a11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setDate</a:t>
            </a:r>
            <a:r>
              <a:rPr dirty="0"/>
              <a:t>() =&gt; </a:t>
            </a:r>
            <a:r>
              <a:rPr dirty="0" err="1"/>
              <a:t>giorni</a:t>
            </a:r>
            <a:r>
              <a:rPr dirty="0"/>
              <a:t> 1-31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setHours</a:t>
            </a:r>
            <a:r>
              <a:rPr dirty="0"/>
              <a:t>() =&gt; ore da 0 a 23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setMinutes</a:t>
            </a:r>
            <a:r>
              <a:rPr dirty="0"/>
              <a:t>() =&gt; </a:t>
            </a:r>
            <a:r>
              <a:rPr dirty="0" err="1"/>
              <a:t>minuti</a:t>
            </a:r>
            <a:r>
              <a:rPr dirty="0"/>
              <a:t> da 0 a 59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setSeconds</a:t>
            </a:r>
            <a:r>
              <a:rPr dirty="0"/>
              <a:t>() =&gt; secondi da 0 a 59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setMilliseconds</a:t>
            </a:r>
            <a:r>
              <a:rPr dirty="0"/>
              <a:t>() =&gt; </a:t>
            </a:r>
            <a:r>
              <a:rPr dirty="0" err="1"/>
              <a:t>millisecondi</a:t>
            </a:r>
            <a:r>
              <a:rPr dirty="0"/>
              <a:t> da 0 a 999 </a:t>
            </a:r>
          </a:p>
          <a:p>
            <a:pPr marL="457200" indent="-457200" algn="l">
              <a:buClr>
                <a:srgbClr val="FF2751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setTime</a:t>
            </a:r>
            <a:r>
              <a:rPr dirty="0"/>
              <a:t>() =&gt; </a:t>
            </a:r>
            <a:r>
              <a:rPr dirty="0" err="1"/>
              <a:t>millisecondi</a:t>
            </a:r>
            <a:r>
              <a:rPr dirty="0"/>
              <a:t> a </a:t>
            </a:r>
            <a:r>
              <a:rPr dirty="0" err="1"/>
              <a:t>partire</a:t>
            </a:r>
            <a:r>
              <a:rPr dirty="0"/>
              <a:t> da 01/01/1970</a:t>
            </a:r>
          </a:p>
        </p:txBody>
      </p:sp>
      <p:pic>
        <p:nvPicPr>
          <p:cNvPr id="273" name="Schermata 2021-06-18 alle 16.47.02.png" descr="Schermata 2021-06-18 alle 16.47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835" y="3252216"/>
            <a:ext cx="12103057" cy="155409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CFE46046-A560-2141-B6C3-A6787EC6A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125043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it">
                <a:ea typeface="Open Sans"/>
                <a:sym typeface="Open Sans"/>
              </a:rPr>
              <a:pPr/>
              <a:t>8</a:t>
            </a:fld>
            <a:endParaRPr dirty="0">
              <a:ea typeface="Open Sans"/>
              <a:sym typeface="Open San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923CADB-E498-AB44-9EE7-8734FDC6ED1C}"/>
              </a:ext>
            </a:extLst>
          </p:cNvPr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algn="r" defTabSz="825500"/>
            <a: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  <a:t>Gestire le date</a:t>
            </a:r>
            <a:br>
              <a:rPr lang="it-IT" sz="4400" b="1" dirty="0">
                <a:solidFill>
                  <a:schemeClr val="bg1"/>
                </a:solidFill>
                <a:latin typeface="Poppins" pitchFamily="2" charset="77"/>
                <a:ea typeface="Helvetica Neue Medium"/>
                <a:cs typeface="Poppins" pitchFamily="2" charset="77"/>
                <a:sym typeface="Helvetica Neue Medium"/>
              </a:rPr>
            </a:br>
            <a:r>
              <a:rPr lang="it-IT" sz="3000" b="1" dirty="0">
                <a:solidFill>
                  <a:schemeClr val="bg1"/>
                </a:solidFill>
                <a:latin typeface="Poppins Light" pitchFamily="2" charset="77"/>
                <a:ea typeface="Helvetica Neue Medium"/>
                <a:cs typeface="Poppins Light" pitchFamily="2" charset="77"/>
                <a:sym typeface="Helvetica Neue Medium"/>
              </a:rPr>
              <a:t>Metodo set()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b18af70f_0_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800"/>
            </a:pPr>
            <a:endParaRPr sz="2133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ddb18af70f_0_0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it-IT" sz="6600" b="1" dirty="0">
                <a:solidFill>
                  <a:srgbClr val="FFFFFF"/>
                </a:solidFill>
                <a:latin typeface="Poppins" pitchFamily="2" charset="77"/>
                <a:ea typeface="Open Sans"/>
                <a:cs typeface="Poppins" pitchFamily="2" charset="77"/>
                <a:sym typeface="Open Sans"/>
              </a:rPr>
              <a:t>Parametri random e booleani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56548F-8EC0-C84B-97BB-41403D20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30" y="5954403"/>
            <a:ext cx="1077585" cy="89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B2DFA6D-CE5F-AD41-B941-D5786BBCF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995055" y="6850804"/>
            <a:ext cx="108191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4365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e DE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1470</Words>
  <Application>Microsoft Macintosh PowerPoint</Application>
  <PresentationFormat>Personalizzato</PresentationFormat>
  <Paragraphs>237</Paragraphs>
  <Slides>23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Helvetica Neue Medium</vt:lpstr>
      <vt:lpstr>Inter</vt:lpstr>
      <vt:lpstr>Open Sans</vt:lpstr>
      <vt:lpstr>Poppins</vt:lpstr>
      <vt:lpstr>Poppins Light</vt:lpstr>
      <vt:lpstr>Copertina</vt:lpstr>
      <vt:lpstr>Base DEF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cp:keywords/>
  <dc:description/>
  <cp:lastModifiedBy>letitfall@yahoo.com</cp:lastModifiedBy>
  <cp:revision>1170</cp:revision>
  <dcterms:modified xsi:type="dcterms:W3CDTF">2021-08-11T11:28:24Z</dcterms:modified>
  <cp:category/>
</cp:coreProperties>
</file>