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13716000" cx="24384000"/>
  <p:notesSz cx="6858000" cy="9144000"/>
  <p:embeddedFontLst>
    <p:embeddedFont>
      <p:font typeface="Poppins"/>
      <p:regular r:id="rId42"/>
      <p:bold r:id="rId43"/>
      <p:italic r:id="rId44"/>
      <p:boldItalic r:id="rId45"/>
    </p:embeddedFont>
    <p:embeddedFont>
      <p:font typeface="Poppins Light"/>
      <p:regular r:id="rId46"/>
      <p:bold r:id="rId47"/>
      <p:italic r:id="rId48"/>
      <p:boldItalic r:id="rId49"/>
    </p:embeddedFont>
    <p:embeddedFont>
      <p:font typeface="Helvetica Neue"/>
      <p:regular r:id="rId50"/>
      <p:bold r:id="rId51"/>
      <p:italic r:id="rId52"/>
      <p:boldItalic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8" roundtripDataSignature="AMtx7mhtppGCXj+cIi/etQ9xBBb6u/hQ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AF1460-8EEE-450A-BC3A-9FA7D14EB905}">
  <a:tblStyle styleId="{39AF1460-8EEE-450A-BC3A-9FA7D14EB9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Poppins-regular.fntdata"/><Relationship Id="rId41" Type="http://schemas.openxmlformats.org/officeDocument/2006/relationships/slide" Target="slides/slide34.xml"/><Relationship Id="rId44" Type="http://schemas.openxmlformats.org/officeDocument/2006/relationships/font" Target="fonts/Poppins-italic.fntdata"/><Relationship Id="rId43" Type="http://schemas.openxmlformats.org/officeDocument/2006/relationships/font" Target="fonts/Poppins-bold.fntdata"/><Relationship Id="rId46" Type="http://schemas.openxmlformats.org/officeDocument/2006/relationships/font" Target="fonts/PoppinsLight-regular.fntdata"/><Relationship Id="rId45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PoppinsLight-italic.fntdata"/><Relationship Id="rId47" Type="http://schemas.openxmlformats.org/officeDocument/2006/relationships/font" Target="fonts/PoppinsLight-bold.fntdata"/><Relationship Id="rId49" Type="http://schemas.openxmlformats.org/officeDocument/2006/relationships/font" Target="fonts/PoppinsLigh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4.xml"/><Relationship Id="rId55" Type="http://schemas.openxmlformats.org/officeDocument/2006/relationships/font" Target="fonts/OpenSans-bold.fntdata"/><Relationship Id="rId10" Type="http://schemas.openxmlformats.org/officeDocument/2006/relationships/slide" Target="slides/slide3.xml"/><Relationship Id="rId54" Type="http://schemas.openxmlformats.org/officeDocument/2006/relationships/font" Target="fonts/OpenSans-regular.fntdata"/><Relationship Id="rId13" Type="http://schemas.openxmlformats.org/officeDocument/2006/relationships/slide" Target="slides/slide6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5.xml"/><Relationship Id="rId56" Type="http://schemas.openxmlformats.org/officeDocument/2006/relationships/font" Target="fonts/OpenSans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customschemas.google.com/relationships/presentationmetadata" Target="meta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Google Shape;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2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4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4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epi.png" id="6" name="Google Shape;6;p4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/>
          <p:nvPr/>
        </p:nvSpPr>
        <p:spPr>
          <a:xfrm>
            <a:off x="-187569" y="509189"/>
            <a:ext cx="24759138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epi.png" id="11" name="Google Shape;11;p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51"/>
          <p:cNvCxnSpPr/>
          <p:nvPr/>
        </p:nvCxnSpPr>
        <p:spPr>
          <a:xfrm rot="10800000">
            <a:off x="22462010" y="13206809"/>
            <a:ext cx="64892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" name="Google Shape;13;p51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44.png"/><Relationship Id="rId6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Relationship Id="rId4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25" name="Google Shape;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26" name="Google Shape;2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 txBox="1"/>
          <p:nvPr/>
        </p:nvSpPr>
        <p:spPr>
          <a:xfrm>
            <a:off x="913164" y="9179562"/>
            <a:ext cx="513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919516" y="10246362"/>
            <a:ext cx="5634870" cy="2185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HTML &amp; CSS I</a:t>
            </a:r>
            <a:b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it-IT" sz="6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Giorno 1</a:t>
            </a:r>
            <a:endParaRPr b="0" i="0" sz="6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03" name="Google Shape;1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126" y="3291761"/>
            <a:ext cx="21023747" cy="33702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3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base dei testi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Formattazione di testi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10" name="Google Shape;1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52" y="3647566"/>
            <a:ext cx="10994072" cy="377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7778" y="3647566"/>
            <a:ext cx="11319221" cy="593395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4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base dei testi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Formattazione di liste numerate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18" name="Google Shape;1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000" y="3431279"/>
            <a:ext cx="7884843" cy="3251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35771" y="3471923"/>
            <a:ext cx="11888229" cy="642167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5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base dei testi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Formattazione di liste non numerate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6140" y="3304745"/>
            <a:ext cx="13371720" cy="591363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6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base dei testi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Formattazione di liste di definizione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33" name="Google Shape;1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7273" y="3348118"/>
            <a:ext cx="17989453" cy="437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base dei testi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Formattazione di testi particolari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40" name="Google Shape;1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400" y="3418537"/>
            <a:ext cx="19399259" cy="449132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base dei testi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Formattazione di particolari parole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47" name="Google Shape;14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0498" y="3418490"/>
            <a:ext cx="17268768" cy="474597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9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base dei testi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Formattazione di particolari parole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54" name="Google Shape;1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0547" y="3221725"/>
            <a:ext cx="17841445" cy="306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0547" y="6858000"/>
            <a:ext cx="17841440" cy="271446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base dei testi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Formattazione di particolari parole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1142" y="3466342"/>
            <a:ext cx="17144648" cy="447860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base dei testi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Tag vuoti (Empty tag)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3285733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Markup per le immagini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0049" y="5961597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7686366" y="6854403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85733" y="6216404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Introduzione ad HTML, strumenti e sintassi 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5733" y="5506204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5589824" y="7271990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177" name="Google Shape;177;p33"/>
          <p:cNvGraphicFramePr/>
          <p:nvPr/>
        </p:nvGraphicFramePr>
        <p:xfrm>
          <a:off x="4063999" y="5164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{39AF1460-8EEE-450A-BC3A-9FA7D14EB905}</a:tableStyleId>
              </a:tblPr>
              <a:tblGrid>
                <a:gridCol w="8128000"/>
                <a:gridCol w="8128000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src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percorso del file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alt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testo alternativo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width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larghezza in pixel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height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altezza in pixel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pic>
        <p:nvPicPr>
          <p:cNvPr id="178" name="Google Shape;17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6885" y="3082095"/>
            <a:ext cx="18330229" cy="121930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/>
          <p:nvPr/>
        </p:nvSpPr>
        <p:spPr>
          <a:xfrm>
            <a:off x="922152" y="979948"/>
            <a:ext cx="22489514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per le immagini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descr="Raster Vs Vettoriale, Opere D'Arte, Progettista Grafico" id="185" name="Google Shape;185;p34"/>
          <p:cNvPicPr preferRelativeResize="0"/>
          <p:nvPr/>
        </p:nvPicPr>
        <p:blipFill rotWithShape="1">
          <a:blip r:embed="rId3">
            <a:alphaModFix/>
          </a:blip>
          <a:srcRect b="39818" l="0" r="0" t="15008"/>
          <a:stretch/>
        </p:blipFill>
        <p:spPr>
          <a:xfrm flipH="1">
            <a:off x="6120538" y="6001543"/>
            <a:ext cx="12485558" cy="376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ster Vs Vettoriale, Opere D'Arte, Progettista Grafico" id="186" name="Google Shape;186;p34"/>
          <p:cNvPicPr preferRelativeResize="0"/>
          <p:nvPr/>
        </p:nvPicPr>
        <p:blipFill rotWithShape="1">
          <a:blip r:embed="rId3">
            <a:alphaModFix/>
          </a:blip>
          <a:srcRect b="39818" l="0" r="0" t="15008"/>
          <a:stretch/>
        </p:blipFill>
        <p:spPr>
          <a:xfrm flipH="1">
            <a:off x="10722523" y="4442851"/>
            <a:ext cx="3281589" cy="98826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/>
        </p:nvSpPr>
        <p:spPr>
          <a:xfrm>
            <a:off x="7695772" y="3172385"/>
            <a:ext cx="4129992" cy="700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Immagine raster</a:t>
            </a:r>
            <a:endParaRPr b="1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34"/>
          <p:cNvSpPr txBox="1"/>
          <p:nvPr/>
        </p:nvSpPr>
        <p:spPr>
          <a:xfrm>
            <a:off x="13264827" y="3161945"/>
            <a:ext cx="5341272" cy="700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Immagine vettoriale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4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per le immagini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Tipologie di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960000" y="12525600"/>
            <a:ext cx="1778400" cy="3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314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111314"/>
                </a:solidFill>
                <a:latin typeface="Open Sans"/>
                <a:ea typeface="Open Sans"/>
                <a:cs typeface="Open Sans"/>
                <a:sym typeface="Open Sans"/>
              </a:rPr>
              <a:t>epicodeschool</a:t>
            </a:r>
            <a:endParaRPr b="0" i="0" sz="1600" u="none" cap="none" strike="noStrike">
              <a:solidFill>
                <a:srgbClr val="11131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35"/>
          <p:cNvPicPr preferRelativeResize="0"/>
          <p:nvPr/>
        </p:nvPicPr>
        <p:blipFill rotWithShape="1">
          <a:blip r:embed="rId3">
            <a:alphaModFix/>
          </a:blip>
          <a:srcRect b="0" l="1700" r="1700" t="0"/>
          <a:stretch/>
        </p:blipFill>
        <p:spPr>
          <a:xfrm>
            <a:off x="951400" y="960000"/>
            <a:ext cx="1799472" cy="5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959999" y="2639968"/>
            <a:ext cx="11050029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Open Sans"/>
              <a:buNone/>
            </a:pPr>
            <a:r>
              <a:rPr b="1" i="0" lang="it-IT" sz="6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Markup per le immagini</a:t>
            </a:r>
            <a:endParaRPr b="1" i="0" sz="6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198" name="Google Shape;198;p35"/>
          <p:cNvGraphicFramePr/>
          <p:nvPr/>
        </p:nvGraphicFramePr>
        <p:xfrm>
          <a:off x="2738400" y="51895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{39AF1460-8EEE-450A-BC3A-9FA7D14EB905}</a:tableStyleId>
              </a:tblPr>
              <a:tblGrid>
                <a:gridCol w="6459950"/>
                <a:gridCol w="12719700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1" lang="it-IT" sz="4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JPG/JPEG</a:t>
                      </a:r>
                      <a:endParaRPr sz="1400" u="none" cap="none" strike="noStrike"/>
                    </a:p>
                  </a:txBody>
                  <a:tcPr marT="121925" marB="121925" marR="243850" marL="243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0" lang="it-IT" sz="4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Joint Photographic Expert Group image</a:t>
                      </a:r>
                      <a:endParaRPr b="0" sz="4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1" lang="it-IT" sz="4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WebP</a:t>
                      </a:r>
                      <a:endParaRPr b="1" sz="4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it-IT" sz="4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Web Picture format</a:t>
                      </a:r>
                      <a:endParaRPr sz="1400" u="none" cap="none" strike="noStrike"/>
                    </a:p>
                  </a:txBody>
                  <a:tcPr marT="121925" marB="121925" marR="243850" marL="243850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1" lang="it-IT" sz="4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AVIF</a:t>
                      </a:r>
                      <a:endParaRPr sz="1400" u="none" cap="none" strike="noStrike"/>
                    </a:p>
                  </a:txBody>
                  <a:tcPr marT="121925" marB="121925" marR="243850" marL="243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0" lang="it-IT" sz="4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AV1 Image File Format</a:t>
                      </a:r>
                      <a:endParaRPr sz="1400" u="none" cap="none" strike="noStrike"/>
                    </a:p>
                  </a:txBody>
                  <a:tcPr marT="121925" marB="121925" marR="243850" marL="243850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1" lang="it-IT" sz="4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GIF</a:t>
                      </a:r>
                      <a:endParaRPr sz="1400" u="none" cap="none" strike="noStrike"/>
                    </a:p>
                  </a:txBody>
                  <a:tcPr marT="121925" marB="121925" marR="243850" marL="243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it-IT" sz="4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Graphics Interchange Format</a:t>
                      </a:r>
                      <a:endParaRPr sz="1400" u="none" cap="none" strike="noStrike"/>
                    </a:p>
                  </a:txBody>
                  <a:tcPr marT="121925" marB="121925" marR="243850" marL="243850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1" lang="it-IT" sz="4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PNG</a:t>
                      </a:r>
                      <a:endParaRPr sz="1400" u="none" cap="none" strike="noStrike"/>
                    </a:p>
                  </a:txBody>
                  <a:tcPr marT="121925" marB="121925" marR="243850" marL="243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it-IT" sz="4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Portable Network Graphics</a:t>
                      </a:r>
                      <a:endParaRPr sz="1400" u="none" cap="none" strike="noStrike"/>
                    </a:p>
                  </a:txBody>
                  <a:tcPr marT="121925" marB="121925" marR="243850" marL="243850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1" lang="it-IT" sz="4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APNG</a:t>
                      </a:r>
                      <a:endParaRPr sz="1400" u="none" cap="none" strike="noStrike"/>
                    </a:p>
                  </a:txBody>
                  <a:tcPr marT="121925" marB="121925" marR="243850" marL="243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0" lang="it-IT" sz="4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Animated Portable Network Graphics</a:t>
                      </a:r>
                      <a:endParaRPr sz="1400" u="none" cap="none" strike="noStrike"/>
                    </a:p>
                  </a:txBody>
                  <a:tcPr marT="121925" marB="121925" marR="243850" marL="243850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1" lang="it-IT" sz="4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SVG</a:t>
                      </a:r>
                      <a:endParaRPr sz="1400" u="none" cap="none" strike="noStrike"/>
                    </a:p>
                  </a:txBody>
                  <a:tcPr marT="121925" marB="121925" marR="243850" marL="243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it-IT" sz="4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Scalable Vector Graphics</a:t>
                      </a:r>
                      <a:endParaRPr sz="1400" u="none" cap="none" strike="noStrike"/>
                    </a:p>
                  </a:txBody>
                  <a:tcPr marT="121925" marB="121925" marR="243850" marL="243850"/>
                </a:tc>
              </a:tr>
            </a:tbl>
          </a:graphicData>
        </a:graphic>
      </p:graphicFrame>
      <p:sp>
        <p:nvSpPr>
          <p:cNvPr id="199" name="Google Shape;199;p35"/>
          <p:cNvSpPr txBox="1"/>
          <p:nvPr/>
        </p:nvSpPr>
        <p:spPr>
          <a:xfrm>
            <a:off x="960000" y="3913597"/>
            <a:ext cx="88176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66"/>
              <a:buFont typeface="Open Sans"/>
              <a:buNone/>
            </a:pPr>
            <a:r>
              <a:rPr b="0" i="0" lang="it-IT" sz="3466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Tipi di file supportati</a:t>
            </a:r>
            <a:endParaRPr b="0" i="0" sz="3466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10136465" y="3279735"/>
            <a:ext cx="13154424" cy="592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Immagine su stesso livello: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b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Immagine su differente livello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br>
              <a:rPr b="1" i="0" lang="it-IT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Immagine esterna: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6" name="Google Shape;20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999" y="3360799"/>
            <a:ext cx="5426899" cy="6402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54698" y="8426347"/>
            <a:ext cx="11224082" cy="988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54698" y="4110071"/>
            <a:ext cx="5019475" cy="1077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54698" y="6370277"/>
            <a:ext cx="8474173" cy="97544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per le immagini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Percorsi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932" y="3814945"/>
            <a:ext cx="19416137" cy="283984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avanzato per le immagini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Il tag FIGURE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2244" y="3607358"/>
            <a:ext cx="18819511" cy="325064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alternativo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Tag FIGURE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3285733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Markup per i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7078" y="5958000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6259338" y="6858000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238" name="Google Shape;238;p40"/>
          <p:cNvGraphicFramePr/>
          <p:nvPr/>
        </p:nvGraphicFramePr>
        <p:xfrm>
          <a:off x="2069784" y="56852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{39AF1460-8EEE-450A-BC3A-9FA7D14EB905}</a:tableStyleId>
              </a:tblPr>
              <a:tblGrid>
                <a:gridCol w="6674175"/>
                <a:gridCol w="13570250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href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percorso del file da raggiungere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94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title (attributo globale)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testo descrittivo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target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dove aprire il documento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853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relazione tra la pagina chiamante ed il documento linkato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pic>
        <p:nvPicPr>
          <p:cNvPr id="239" name="Google Shape;2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4929" y="3095730"/>
            <a:ext cx="17314141" cy="17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0"/>
          <p:cNvSpPr/>
          <p:nvPr/>
        </p:nvSpPr>
        <p:spPr>
          <a:xfrm>
            <a:off x="922152" y="979948"/>
            <a:ext cx="22489514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per i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46" name="Google Shape;246;p41"/>
          <p:cNvSpPr txBox="1"/>
          <p:nvPr/>
        </p:nvSpPr>
        <p:spPr>
          <a:xfrm>
            <a:off x="11386050" y="3374141"/>
            <a:ext cx="10984773" cy="518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Pagina su stesso livello: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 pagina index a consulenza: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 pagina consulenza a index: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41"/>
          <p:cNvPicPr preferRelativeResize="0"/>
          <p:nvPr/>
        </p:nvPicPr>
        <p:blipFill rotWithShape="1">
          <a:blip r:embed="rId3">
            <a:alphaModFix/>
          </a:blip>
          <a:srcRect b="0" l="0" r="31264" t="0"/>
          <a:stretch/>
        </p:blipFill>
        <p:spPr>
          <a:xfrm>
            <a:off x="960000" y="3421305"/>
            <a:ext cx="6081323" cy="454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1866" y="4135051"/>
            <a:ext cx="5852667" cy="95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1866" y="6473834"/>
            <a:ext cx="8128704" cy="83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91866" y="8624612"/>
            <a:ext cx="6035563" cy="85351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1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per i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Percorsi relativi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57" name="Google Shape;257;p42"/>
          <p:cNvSpPr txBox="1"/>
          <p:nvPr/>
        </p:nvSpPr>
        <p:spPr>
          <a:xfrm>
            <a:off x="10388533" y="3421305"/>
            <a:ext cx="12287159" cy="2968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 pagina index a consulenza: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FF27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 pagina consulenza a index: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8529" y="4230508"/>
            <a:ext cx="8575784" cy="9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48529" y="6533235"/>
            <a:ext cx="5629128" cy="95512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per i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Percorsi relativi alla root</a:t>
            </a:r>
            <a:endParaRPr b="1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 rotWithShape="1">
          <a:blip r:embed="rId5">
            <a:alphaModFix/>
          </a:blip>
          <a:srcRect b="0" l="0" r="31264" t="0"/>
          <a:stretch/>
        </p:blipFill>
        <p:spPr>
          <a:xfrm>
            <a:off x="960000" y="3421305"/>
            <a:ext cx="6081323" cy="45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2" name="Google Shape;42;p16"/>
          <p:cNvSpPr txBox="1"/>
          <p:nvPr/>
        </p:nvSpPr>
        <p:spPr>
          <a:xfrm>
            <a:off x="960000" y="3227983"/>
            <a:ext cx="10393083" cy="592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Codice case-insensitive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Definizione dei tag tra parentesi uncinate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Annidamento dei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Apertura/chiusura speculare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Spaziature e rientri a capo non considerati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Commenti non renderizzati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40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4006" lvl="0" marL="45720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" name="Google Shape;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9644" y="3227983"/>
            <a:ext cx="7955400" cy="477768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6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Sintassi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67" name="Google Shape;267;p43"/>
          <p:cNvSpPr txBox="1"/>
          <p:nvPr/>
        </p:nvSpPr>
        <p:spPr>
          <a:xfrm>
            <a:off x="10233731" y="3421305"/>
            <a:ext cx="12905859" cy="75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 qualunque pagina a pagina esterna: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6843" y="4173562"/>
            <a:ext cx="11522437" cy="1016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3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per i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Percorsi assoluti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43"/>
          <p:cNvPicPr preferRelativeResize="0"/>
          <p:nvPr/>
        </p:nvPicPr>
        <p:blipFill rotWithShape="1">
          <a:blip r:embed="rId4">
            <a:alphaModFix/>
          </a:blip>
          <a:srcRect b="0" l="0" r="31264" t="0"/>
          <a:stretch/>
        </p:blipFill>
        <p:spPr>
          <a:xfrm>
            <a:off x="960000" y="3421305"/>
            <a:ext cx="6081323" cy="45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276" name="Google Shape;276;p44"/>
          <p:cNvGraphicFramePr/>
          <p:nvPr/>
        </p:nvGraphicFramePr>
        <p:xfrm>
          <a:off x="1299953" y="31395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{39AF1460-8EEE-450A-BC3A-9FA7D14EB905}</a:tableStyleId>
              </a:tblPr>
              <a:tblGrid>
                <a:gridCol w="3919500"/>
                <a:gridCol w="17864600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Email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&lt;a href=“mailto:segreteria@epicode.school“&gt;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83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File Word/Excel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&lt;a href=“curriculum.docx“&gt;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File PDF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&lt;a href=“curriculum.pdf“&gt;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File Zip/Rar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&lt;a href=“package.zip“&gt;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732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File Eseguibili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&lt;a href=“install.exe“&gt;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1039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Whatsapp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&lt;a href=“https://wa.me/+3933911234?text=Chiedo%20info%20per%20consulenza“&gt;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277" name="Google Shape;277;p44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per i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Tipi di 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83" name="Google Shape;283;p45"/>
          <p:cNvPicPr preferRelativeResize="0"/>
          <p:nvPr/>
        </p:nvPicPr>
        <p:blipFill rotWithShape="1">
          <a:blip r:embed="rId3">
            <a:alphaModFix/>
          </a:blip>
          <a:srcRect b="51510" l="0" r="0" t="0"/>
          <a:stretch/>
        </p:blipFill>
        <p:spPr>
          <a:xfrm>
            <a:off x="3392677" y="3537235"/>
            <a:ext cx="17598645" cy="332076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5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per i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Ancore interne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90" name="Google Shape;290;p46"/>
          <p:cNvPicPr preferRelativeResize="0"/>
          <p:nvPr/>
        </p:nvPicPr>
        <p:blipFill rotWithShape="1">
          <a:blip r:embed="rId3">
            <a:alphaModFix/>
          </a:blip>
          <a:srcRect b="0" l="0" r="0" t="47933"/>
          <a:stretch/>
        </p:blipFill>
        <p:spPr>
          <a:xfrm>
            <a:off x="6785355" y="3479265"/>
            <a:ext cx="17598645" cy="356577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6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per i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Menù di navigazione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296" name="Google Shape;29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297" name="Google Shape;29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7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9" name="Google Shape;299;p47"/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1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1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/>
        </p:nvSpPr>
        <p:spPr>
          <a:xfrm>
            <a:off x="960000" y="12525600"/>
            <a:ext cx="1778400" cy="3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314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111314"/>
                </a:solidFill>
                <a:latin typeface="Open Sans"/>
                <a:ea typeface="Open Sans"/>
                <a:cs typeface="Open Sans"/>
                <a:sym typeface="Open Sans"/>
              </a:rPr>
              <a:t>epicodeschool</a:t>
            </a:r>
            <a:endParaRPr b="0" i="0" sz="1600" u="none" cap="none" strike="noStrike">
              <a:solidFill>
                <a:srgbClr val="11131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17"/>
          <p:cNvPicPr preferRelativeResize="0"/>
          <p:nvPr/>
        </p:nvPicPr>
        <p:blipFill rotWithShape="1">
          <a:blip r:embed="rId3">
            <a:alphaModFix/>
          </a:blip>
          <a:srcRect b="0" l="1700" r="1700" t="0"/>
          <a:stretch/>
        </p:blipFill>
        <p:spPr>
          <a:xfrm>
            <a:off x="951400" y="960000"/>
            <a:ext cx="1799472" cy="5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/>
          <p:nvPr/>
        </p:nvSpPr>
        <p:spPr>
          <a:xfrm>
            <a:off x="960000" y="2639968"/>
            <a:ext cx="8817600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Open Sans"/>
              <a:buNone/>
            </a:pPr>
            <a:r>
              <a:rPr b="1" i="0" lang="it-IT" sz="6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 i="0" sz="6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52;p17"/>
          <p:cNvSpPr txBox="1"/>
          <p:nvPr/>
        </p:nvSpPr>
        <p:spPr>
          <a:xfrm>
            <a:off x="960000" y="3913597"/>
            <a:ext cx="88176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66"/>
              <a:buFont typeface="Open Sans"/>
              <a:buNone/>
            </a:pPr>
            <a:r>
              <a:rPr b="0" i="0" lang="it-IT" sz="3466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Struttura base</a:t>
            </a:r>
            <a:endParaRPr b="0" i="0" sz="3466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54" name="Google Shape;5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8430" y="3131629"/>
            <a:ext cx="15383573" cy="879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60" name="Google Shape;60;p18"/>
          <p:cNvGraphicFramePr/>
          <p:nvPr/>
        </p:nvGraphicFramePr>
        <p:xfrm>
          <a:off x="922152" y="29092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{39AF1460-8EEE-450A-BC3A-9FA7D14EB905}</a:tableStyleId>
              </a:tblPr>
              <a:tblGrid>
                <a:gridCol w="3339325"/>
                <a:gridCol w="11557975"/>
                <a:gridCol w="3275450"/>
              </a:tblGrid>
              <a:tr h="8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4800" marB="124800" marR="124800" marL="124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Spazio vuoto</a:t>
                      </a:r>
                      <a:endParaRPr sz="1400" u="none" cap="none" strike="noStrike"/>
                    </a:p>
                  </a:txBody>
                  <a:tcPr marT="121925" marB="121925" marR="243850" marL="243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&amp;nbsp;</a:t>
                      </a:r>
                      <a:endParaRPr sz="1400" u="none" cap="none" strike="noStrike"/>
                    </a:p>
                  </a:txBody>
                  <a:tcPr marT="121925" marB="121925" marR="243850" marL="243850"/>
                </a:tc>
              </a:tr>
              <a:tr h="8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</a:t>
                      </a:r>
                      <a:endParaRPr sz="1400" u="none" cap="none" strike="noStrike"/>
                    </a:p>
                  </a:txBody>
                  <a:tcPr marT="124800" marB="124800" marR="124800" marL="249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Minore</a:t>
                      </a:r>
                      <a:endParaRPr sz="1400" u="none" cap="none" strike="noStrike"/>
                    </a:p>
                  </a:txBody>
                  <a:tcPr marT="124800" marB="124800" marR="124800" marL="124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&amp;lt;</a:t>
                      </a:r>
                      <a:endParaRPr sz="1400" u="none" cap="none" strike="noStrike"/>
                    </a:p>
                  </a:txBody>
                  <a:tcPr marT="124800" marB="124800" marR="124800" marL="124800"/>
                </a:tc>
              </a:tr>
              <a:tr h="8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124800" marB="124800" marR="124800" marL="249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maggiore</a:t>
                      </a:r>
                      <a:endParaRPr sz="1400" u="none" cap="none" strike="noStrike"/>
                    </a:p>
                  </a:txBody>
                  <a:tcPr marT="124800" marB="124800" marR="124800" marL="124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&amp;gt;</a:t>
                      </a:r>
                      <a:endParaRPr sz="1400" u="none" cap="none" strike="noStrike"/>
                    </a:p>
                  </a:txBody>
                  <a:tcPr marT="124800" marB="124800" marR="124800" marL="124800"/>
                </a:tc>
              </a:tr>
              <a:tr h="8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</a:t>
                      </a:r>
                      <a:endParaRPr sz="1400" u="none" cap="none" strike="noStrike"/>
                    </a:p>
                  </a:txBody>
                  <a:tcPr marT="124800" marB="124800" marR="124800" marL="249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 commerciale</a:t>
                      </a:r>
                      <a:endParaRPr sz="1400" u="none" cap="none" strike="noStrike"/>
                    </a:p>
                  </a:txBody>
                  <a:tcPr marT="124800" marB="124800" marR="124800" marL="124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&amp;amp;</a:t>
                      </a:r>
                      <a:endParaRPr sz="1400" u="none" cap="none" strike="noStrike"/>
                    </a:p>
                  </a:txBody>
                  <a:tcPr marT="124800" marB="124800" marR="124800" marL="124800"/>
                </a:tc>
              </a:tr>
              <a:tr h="8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"</a:t>
                      </a:r>
                      <a:endParaRPr sz="1400" u="none" cap="none" strike="noStrike"/>
                    </a:p>
                  </a:txBody>
                  <a:tcPr marT="124800" marB="124800" marR="124800" marL="249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Doppio apice</a:t>
                      </a:r>
                      <a:endParaRPr sz="1400" u="none" cap="none" strike="noStrike"/>
                    </a:p>
                  </a:txBody>
                  <a:tcPr marT="124800" marB="124800" marR="124800" marL="124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&amp;quot;</a:t>
                      </a:r>
                      <a:endParaRPr sz="1400" u="none" cap="none" strike="noStrike"/>
                    </a:p>
                  </a:txBody>
                  <a:tcPr marT="124800" marB="124800" marR="124800" marL="124800"/>
                </a:tc>
              </a:tr>
              <a:tr h="8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'</a:t>
                      </a:r>
                      <a:endParaRPr sz="1400" u="none" cap="none" strike="noStrike"/>
                    </a:p>
                  </a:txBody>
                  <a:tcPr marT="124800" marB="124800" marR="124800" marL="249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Apice singolo</a:t>
                      </a:r>
                      <a:endParaRPr sz="1400" u="none" cap="none" strike="noStrike"/>
                    </a:p>
                  </a:txBody>
                  <a:tcPr marT="124800" marB="124800" marR="124800" marL="124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&amp;apos;</a:t>
                      </a:r>
                      <a:endParaRPr sz="1400" u="none" cap="none" strike="noStrike"/>
                    </a:p>
                  </a:txBody>
                  <a:tcPr marT="124800" marB="124800" marR="124800" marL="124800"/>
                </a:tc>
              </a:tr>
              <a:tr h="8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€</a:t>
                      </a:r>
                      <a:endParaRPr sz="1400" u="none" cap="none" strike="noStrike"/>
                    </a:p>
                  </a:txBody>
                  <a:tcPr marT="124800" marB="124800" marR="124800" marL="249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Euro</a:t>
                      </a:r>
                      <a:endParaRPr sz="1400" u="none" cap="none" strike="noStrike"/>
                    </a:p>
                  </a:txBody>
                  <a:tcPr marT="124800" marB="124800" marR="124800" marL="124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&amp;euro;</a:t>
                      </a:r>
                      <a:endParaRPr sz="1400" u="none" cap="none" strike="noStrike"/>
                    </a:p>
                  </a:txBody>
                  <a:tcPr marT="124800" marB="124800" marR="124800" marL="124800"/>
                </a:tc>
              </a:tr>
              <a:tr h="8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©</a:t>
                      </a:r>
                      <a:endParaRPr sz="1400" u="none" cap="none" strike="noStrike"/>
                    </a:p>
                  </a:txBody>
                  <a:tcPr marT="124800" marB="124800" marR="124800" marL="249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Copyright</a:t>
                      </a:r>
                      <a:endParaRPr sz="1400" u="none" cap="none" strike="noStrike"/>
                    </a:p>
                  </a:txBody>
                  <a:tcPr marT="124800" marB="124800" marR="124800" marL="124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&amp;copy;</a:t>
                      </a:r>
                      <a:endParaRPr sz="1400" u="none" cap="none" strike="noStrike"/>
                    </a:p>
                  </a:txBody>
                  <a:tcPr marT="124800" marB="124800" marR="124800" marL="124800"/>
                </a:tc>
              </a:tr>
              <a:tr h="8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®</a:t>
                      </a:r>
                      <a:endParaRPr sz="1400" u="none" cap="none" strike="noStrike"/>
                    </a:p>
                  </a:txBody>
                  <a:tcPr marT="124800" marB="124800" marR="124800" marL="249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Registered trademark</a:t>
                      </a:r>
                      <a:endParaRPr sz="1400" u="none" cap="none" strike="noStrike"/>
                    </a:p>
                  </a:txBody>
                  <a:tcPr marT="124800" marB="124800" marR="124800" marL="124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&amp;reg;</a:t>
                      </a:r>
                      <a:endParaRPr sz="1400" u="none" cap="none" strike="noStrike"/>
                    </a:p>
                  </a:txBody>
                  <a:tcPr marT="124800" marB="124800" marR="124800" marL="124800"/>
                </a:tc>
              </a:tr>
            </a:tbl>
          </a:graphicData>
        </a:graphic>
      </p:graphicFrame>
      <p:sp>
        <p:nvSpPr>
          <p:cNvPr id="61" name="Google Shape;61;p18"/>
          <p:cNvSpPr txBox="1"/>
          <p:nvPr/>
        </p:nvSpPr>
        <p:spPr>
          <a:xfrm>
            <a:off x="1899822" y="11940825"/>
            <a:ext cx="15634749" cy="584775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0" i="1" lang="it-IT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Elenco completo: https://dev.w3.org/html5/html-author/charref</a:t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Lampadina e ingranaggio con riempimento a tinta unita" id="62" name="Google Shape;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52" y="11821322"/>
            <a:ext cx="858168" cy="85816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8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Entità di carattere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69" name="Google Shape;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8841" y="3702999"/>
            <a:ext cx="19346318" cy="4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9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Sezione head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20"/>
          <p:cNvSpPr txBox="1"/>
          <p:nvPr/>
        </p:nvSpPr>
        <p:spPr>
          <a:xfrm>
            <a:off x="3285733" y="6216404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Markup per i testi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7047" y="5958004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6419369" y="6854404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84" name="Google Shape;84;p21"/>
          <p:cNvSpPr txBox="1"/>
          <p:nvPr/>
        </p:nvSpPr>
        <p:spPr>
          <a:xfrm>
            <a:off x="960001" y="3636773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Elementi blocco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1"/>
          <p:cNvSpPr txBox="1"/>
          <p:nvPr/>
        </p:nvSpPr>
        <p:spPr>
          <a:xfrm>
            <a:off x="9628014" y="3588511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Elementi inline</a:t>
            </a:r>
            <a:endParaRPr b="1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17841136" y="3636773"/>
            <a:ext cx="5906008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Elementi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960000" y="4651161"/>
            <a:ext cx="7474893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Oggetti che occupano tutto lo spazio orizzontale disponibile all’interno della finestra del browser. Altezza automatica.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Es: H1, H2, P, BLOCKQUOTE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9628014" y="4602899"/>
            <a:ext cx="7020000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Oggetti che occupano solo lo spazio orizzontale necessario a mostrarsi senza influenzare gli oggetti circostanti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Es: STRONG, A, SPAN</a:t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21"/>
          <p:cNvSpPr txBox="1"/>
          <p:nvPr/>
        </p:nvSpPr>
        <p:spPr>
          <a:xfrm>
            <a:off x="17841136" y="4651161"/>
            <a:ext cx="5906008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Oggetti che mostrano specifiche voci sottoforma di elenco puntato o numerato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Es: UL, OL, DL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21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Elementi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96" name="Google Shape;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4552" y="3624788"/>
            <a:ext cx="11134896" cy="513459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2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Markup base dei testi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1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Formattazione di titoli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perti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se DEF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