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13716000" cx="24384000"/>
  <p:notesSz cx="6858000" cy="9144000"/>
  <p:embeddedFontLst>
    <p:embeddedFont>
      <p:font typeface="Poppins"/>
      <p:regular r:id="rId44"/>
      <p:bold r:id="rId45"/>
      <p:italic r:id="rId46"/>
      <p:boldItalic r:id="rId47"/>
    </p:embeddedFont>
    <p:embeddedFont>
      <p:font typeface="Poppins Light"/>
      <p:regular r:id="rId48"/>
      <p:bold r:id="rId49"/>
      <p:italic r:id="rId50"/>
      <p:boldItalic r:id="rId51"/>
    </p:embeddedFont>
    <p:embeddedFont>
      <p:font typeface="Helvetica Neue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iwdR9OR5yPqHZHlZmDjWbMJNeW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B0A366-0298-45C7-B548-F9A9CCA963D7}">
  <a:tblStyle styleId="{9BB0A366-0298-45C7-B548-F9A9CCA963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Poppins-regular.fntdata"/><Relationship Id="rId43" Type="http://schemas.openxmlformats.org/officeDocument/2006/relationships/slide" Target="slides/slide36.xml"/><Relationship Id="rId46" Type="http://schemas.openxmlformats.org/officeDocument/2006/relationships/font" Target="fonts/Poppins-italic.fntdata"/><Relationship Id="rId45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oppinsLight-regular.fntdata"/><Relationship Id="rId47" Type="http://schemas.openxmlformats.org/officeDocument/2006/relationships/font" Target="fonts/Poppins-boldItalic.fntdata"/><Relationship Id="rId49" Type="http://schemas.openxmlformats.org/officeDocument/2006/relationships/font" Target="fonts/PoppinsLigh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customschemas.google.com/relationships/presentationmetadata" Target="meta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oppinsLight-boldItalic.fntdata"/><Relationship Id="rId50" Type="http://schemas.openxmlformats.org/officeDocument/2006/relationships/font" Target="fonts/PoppinsLight-italic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4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3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6.xml"/><Relationship Id="rId57" Type="http://schemas.openxmlformats.org/officeDocument/2006/relationships/font" Target="fonts/OpenSans-bold.fntdata"/><Relationship Id="rId12" Type="http://schemas.openxmlformats.org/officeDocument/2006/relationships/slide" Target="slides/slide5.xml"/><Relationship Id="rId56" Type="http://schemas.openxmlformats.org/officeDocument/2006/relationships/font" Target="fonts/OpenSans-regular.fntdata"/><Relationship Id="rId15" Type="http://schemas.openxmlformats.org/officeDocument/2006/relationships/slide" Target="slides/slide8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58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titolo">
  <p:cSld name="1_Diapositiva tito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3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9pPr>
          </a:lstStyle>
          <a:p/>
        </p:txBody>
      </p:sp>
      <p:sp>
        <p:nvSpPr>
          <p:cNvPr id="12" name="Google Shape;12;p43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9pPr>
          </a:lstStyle>
          <a:p/>
        </p:txBody>
      </p:sp>
      <p:sp>
        <p:nvSpPr>
          <p:cNvPr id="23" name="Google Shape;23;p44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0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6" name="Google Shape;1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8" name="Google Shape;18;p40"/>
          <p:cNvCxnSpPr/>
          <p:nvPr/>
        </p:nvCxnSpPr>
        <p:spPr>
          <a:xfrm rot="10800000">
            <a:off x="2259453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31" name="Google Shape;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913164" y="9179562"/>
            <a:ext cx="513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919516" y="10246362"/>
            <a:ext cx="5205265" cy="21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 &amp; CSS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oppins"/>
              <a:buNone/>
            </a:pPr>
            <a:r>
              <a:rPr b="0" i="0" lang="it-IT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Giorno 2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98" name="Google Shape;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970" y="2722521"/>
            <a:ext cx="14265877" cy="82709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Definizione e scopo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05" name="Google Shape;105;p11"/>
          <p:cNvGraphicFramePr/>
          <p:nvPr/>
        </p:nvGraphicFramePr>
        <p:xfrm>
          <a:off x="4426165" y="3792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4451300"/>
                <a:gridCol w="110803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Form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Modulo di invio delle informazioni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Fieldset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 di campi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Legend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Intestazione del fieldset</a:t>
                      </a:r>
                      <a:endParaRPr b="0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Elements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Campi da riempire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Buttons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Pulsanti di interazione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06" name="Google Shape;106;p11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Elementi 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12" name="Google Shape;112;p12"/>
          <p:cNvGraphicFramePr/>
          <p:nvPr/>
        </p:nvGraphicFramePr>
        <p:xfrm>
          <a:off x="4401074" y="7324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4451300"/>
                <a:gridCol w="110803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Method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Tipo di invio dati (GET o POST)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Pagina di destinazione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10957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Autocomplete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Riempimento automatico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13" name="Google Shape;113;p12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Struttura base</a:t>
            </a:r>
            <a:endParaRPr/>
          </a:p>
        </p:txBody>
      </p:sp>
      <p:pic>
        <p:nvPicPr>
          <p:cNvPr id="114" name="Google Shape;1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226" y="2964114"/>
            <a:ext cx="13091546" cy="368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20" name="Google Shape;120;p13"/>
          <p:cNvGraphicFramePr/>
          <p:nvPr/>
        </p:nvGraphicFramePr>
        <p:xfrm>
          <a:off x="4426165" y="3387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4451300"/>
                <a:gridCol w="11080375"/>
              </a:tblGrid>
              <a:tr h="9152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Campo a riga singola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152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Textarea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Campo a riga multipla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152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Select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Scelta da menù a tendina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152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Label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Etichetta per tutti i campi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21" name="Google Shape;121;p1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Elementi del form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008" y="7798768"/>
            <a:ext cx="13515983" cy="185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28" name="Google Shape;128;p14"/>
          <p:cNvGraphicFramePr/>
          <p:nvPr/>
        </p:nvGraphicFramePr>
        <p:xfrm>
          <a:off x="2958352" y="47059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4356850"/>
                <a:gridCol w="3370725"/>
                <a:gridCol w="3783100"/>
                <a:gridCol w="2488975"/>
                <a:gridCol w="446765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Text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Checkbox</a:t>
                      </a:r>
                      <a:endParaRPr b="1" i="0" sz="3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Range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</a:t>
                      </a:r>
                      <a:endParaRPr b="1" i="0" sz="3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Password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Month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Radio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Color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Reset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Email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Button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Label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Hidden</a:t>
                      </a:r>
                      <a:endParaRPr b="1" i="0" sz="3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Tel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Week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Image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29" name="Google Shape;129;p14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Campi di input</a:t>
            </a:r>
            <a:endParaRPr/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367" y="3056731"/>
            <a:ext cx="6325261" cy="94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36" name="Google Shape;136;p15"/>
          <p:cNvGraphicFramePr/>
          <p:nvPr/>
        </p:nvGraphicFramePr>
        <p:xfrm>
          <a:off x="922152" y="32162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4418775"/>
                <a:gridCol w="6463225"/>
              </a:tblGrid>
              <a:tr h="9937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Autocomplete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 / Off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Autofocus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 / Off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Checked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flaggato o no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Disabled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disabilitato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1056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Maxlength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Numero di caratteri consentiti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1706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Min / Max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Valori minimi o massimi consentiti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graphicFrame>
        <p:nvGraphicFramePr>
          <p:cNvPr id="137" name="Google Shape;137;p15"/>
          <p:cNvGraphicFramePr/>
          <p:nvPr/>
        </p:nvGraphicFramePr>
        <p:xfrm>
          <a:off x="12579839" y="32162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3666050"/>
                <a:gridCol w="71657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 / Id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Nome e ID del campo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1052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Placeholder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Testo segnaposto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Readonly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di sola lettura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Required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obbligatorio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Valore predefinito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38" name="Google Shape;138;p15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Attributi dei campi di input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44" name="Google Shape;144;p16"/>
          <p:cNvGraphicFramePr/>
          <p:nvPr/>
        </p:nvGraphicFramePr>
        <p:xfrm>
          <a:off x="5361463" y="58915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4623600"/>
                <a:gridCol w="90374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Rows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Numero di righe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Cols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Larghezza della textarea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Wrap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Soft (default) o Hard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45" name="Google Shape;145;p16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Campi textarea e attributi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894" y="3254904"/>
            <a:ext cx="11754210" cy="160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Campi select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6333" y="3260549"/>
            <a:ext cx="11121151" cy="719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Form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Campi invio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52" y="3807800"/>
            <a:ext cx="10186161" cy="30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3900" y="3655400"/>
            <a:ext cx="10914889" cy="34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Elementi multimediali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incorporati ed esterni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3683" y="55098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7253476" y="73062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Markup per le tabelle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2283" y="59580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7151924" y="68580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Elementi Audio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Codice base</a:t>
            </a:r>
            <a:endParaRPr/>
          </a:p>
        </p:txBody>
      </p:sp>
      <p:pic>
        <p:nvPicPr>
          <p:cNvPr descr="Immagine che contiene testo&#10;&#10;Descrizione generata automaticamente"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321" y="3930382"/>
            <a:ext cx="12573357" cy="368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3001496" y="3757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7702600"/>
                <a:gridCol w="10678400"/>
              </a:tblGrid>
              <a:tr h="9287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/>
                        <a:t>autoplay</a:t>
                      </a:r>
                      <a:endParaRPr b="1" sz="3600"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/>
                        <a:t>Parte in automatico</a:t>
                      </a:r>
                      <a:endParaRPr b="0" sz="3600"/>
                    </a:p>
                  </a:txBody>
                  <a:tcPr marT="162550" marB="162550" marR="162550" marL="162550" anchor="ctr"/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/>
                        <a:t>controls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/>
                        <a:t>Mostra i pulsanti di controllo audio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/>
                        <a:t>loop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/>
                        <a:t>Esegue l’audio in loop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/>
                        <a:t>muted</a:t>
                      </a:r>
                      <a:endParaRPr b="1" sz="3600"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/>
                        <a:t>Muta l’audio</a:t>
                      </a:r>
                      <a:endParaRPr sz="3600"/>
                    </a:p>
                  </a:txBody>
                  <a:tcPr marT="162550" marB="162550" marR="162550" marL="162550" anchor="ctr"/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600"/>
                        <a:t>src</a:t>
                      </a:r>
                      <a:endParaRPr b="1" i="0" sz="3600"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/>
                        <a:t>Percorso del file audio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</a:tbl>
          </a:graphicData>
        </a:graphic>
      </p:graphicFrame>
      <p:sp>
        <p:nvSpPr>
          <p:cNvPr id="183" name="Google Shape;183;p21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Elementi Audio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Attributi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4426165" y="3345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3106575"/>
                <a:gridCol w="3293450"/>
                <a:gridCol w="4565825"/>
                <a:gridCol w="4565825"/>
              </a:tblGrid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Browser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MP3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WAV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OGG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6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6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Chrome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6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6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Firefox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6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6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Safari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6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6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</a:tbl>
          </a:graphicData>
        </a:graphic>
      </p:graphicFrame>
      <p:sp>
        <p:nvSpPr>
          <p:cNvPr id="190" name="Google Shape;190;p22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Elementi Audio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Tipi e supporto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Elementi Video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Codice base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197" y="4103110"/>
            <a:ext cx="13851606" cy="4012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03" name="Google Shape;203;p24"/>
          <p:cNvGraphicFramePr/>
          <p:nvPr/>
        </p:nvGraphicFramePr>
        <p:xfrm>
          <a:off x="1614369" y="3159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8844150"/>
                <a:gridCol w="12260950"/>
              </a:tblGrid>
              <a:tr h="1015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autoplay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Parte in automatico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15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Controls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Mostra i pulsanti di controllo audio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1015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loop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Esegue l’audio in loop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1015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muted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Muta l’audio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15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Src</a:t>
                      </a:r>
                      <a:endParaRPr b="1" i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Percorso del file audio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1015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Width / Height</a:t>
                      </a:r>
                      <a:endParaRPr b="1" i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Larghezza ed altezza del player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1015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Poster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Immagine di copertina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</a:tbl>
          </a:graphicData>
        </a:graphic>
      </p:graphicFrame>
      <p:sp>
        <p:nvSpPr>
          <p:cNvPr id="204" name="Google Shape;204;p24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Elementi Video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Attributi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4426165" y="3688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3106575"/>
                <a:gridCol w="3293450"/>
                <a:gridCol w="4565825"/>
                <a:gridCol w="4565825"/>
              </a:tblGrid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Browser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MP3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WAV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OGG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Chrome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Firefox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Safari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</a:t>
                      </a:r>
                      <a:endParaRPr/>
                    </a:p>
                  </a:txBody>
                  <a:tcPr marT="162550" marB="162550" marR="162550" marL="325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endParaRPr/>
                    </a:p>
                  </a:txBody>
                  <a:tcPr marT="162550" marB="162550" marR="162550" marL="162550" anchor="ctr"/>
                </a:tc>
              </a:tr>
            </a:tbl>
          </a:graphicData>
        </a:graphic>
      </p:graphicFrame>
      <p:sp>
        <p:nvSpPr>
          <p:cNvPr id="211" name="Google Shape;211;p25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Elementi Video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Tipi e supporto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Elementi Immagine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Alternativa al figure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843" y="4256212"/>
            <a:ext cx="15636314" cy="343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6398" y="2831301"/>
            <a:ext cx="10512325" cy="82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922152" y="5738609"/>
            <a:ext cx="1073201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Prevenzione (metodo basic):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&lt;meta http-equiv="X-Frame-Options» content="deny"&gt;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Elementi esterni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Iframe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152" y="3657600"/>
            <a:ext cx="11829433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Contenitori generici e semantici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9133" y="59616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9546218" y="68544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047" y="2985628"/>
            <a:ext cx="9998307" cy="944961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2965077" y="6550199"/>
            <a:ext cx="115768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</a:pPr>
            <a:r>
              <a:rPr b="1" i="0" lang="it-IT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4710001" y="6632344"/>
            <a:ext cx="2635624" cy="5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2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400"/>
              <a:buFont typeface="Calibri"/>
              <a:buNone/>
            </a:pPr>
            <a:r>
              <a:t/>
            </a:r>
            <a:endParaRPr b="0" i="0" sz="6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/>
          <p:nvPr/>
        </p:nvSpPr>
        <p:spPr>
          <a:xfrm rot="10800000">
            <a:off x="15542870" y="7644241"/>
            <a:ext cx="2635624" cy="5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2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400"/>
              <a:buFont typeface="Calibri"/>
              <a:buNone/>
            </a:pPr>
            <a:r>
              <a:t/>
            </a:r>
            <a:endParaRPr b="0" i="0" sz="6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18610266" y="7515143"/>
            <a:ext cx="16979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</a:pPr>
            <a:r>
              <a:rPr b="1" i="0" lang="it-IT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SPAN</a:t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Contenitori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Generici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4">
            <a:alphaModFix/>
          </a:blip>
          <a:srcRect b="0" l="0" r="10794" t="0"/>
          <a:stretch/>
        </p:blipFill>
        <p:spPr>
          <a:xfrm>
            <a:off x="922152" y="7926192"/>
            <a:ext cx="5889312" cy="269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56195" y="5214323"/>
            <a:ext cx="6029841" cy="197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47" name="Google Shape;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756" y="3387600"/>
            <a:ext cx="10362488" cy="83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Tabelle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Definizione e scopo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Layout di pagina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Struttura base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0" y="3390900"/>
            <a:ext cx="7366000" cy="823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6652382" y="6254194"/>
            <a:ext cx="11079235" cy="222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74139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L’intestazione (o Header) raccoglie idealmente i titoli, i loghi e tutti gli elementi di servizio principali utilizzabili da tutte le pagine.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190" y="3888000"/>
            <a:ext cx="19661436" cy="158346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Layout di pagina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Header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4267427" y="8285783"/>
            <a:ext cx="15167147" cy="149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74139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 pie’ di pagina (o Footer) raccoglie idealmente le informazioni di servizio secondarie e i collegamenti utili da far consultare in tutte le pagine.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7554" y="2797130"/>
            <a:ext cx="16138708" cy="526617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Layout di pagina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Footer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4426451" y="9082539"/>
            <a:ext cx="15167147" cy="149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74139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Tutto ciò che riguarda il contenuto principale, andrà inserito in appositi contenitori, posizionati tra l’intestazione ed il piè di pagina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658" y="2735943"/>
            <a:ext cx="14038731" cy="6433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Layout di pagina 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Corpo principale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85" name="Google Shape;285;p34"/>
          <p:cNvGraphicFramePr/>
          <p:nvPr/>
        </p:nvGraphicFramePr>
        <p:xfrm>
          <a:off x="1614369" y="3159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8844150"/>
                <a:gridCol w="12260950"/>
              </a:tblGrid>
              <a:tr h="1056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HEADER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Intestazione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MAIN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Contenuto principale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NAV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Elemento di navigazione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SECTION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Sezione tematica di pagina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ARTICLE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Contenuto indipendente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ASIDE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Contenuto secondario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  <a:tr h="1056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FOOTER</a:t>
                      </a:r>
                      <a:endParaRPr/>
                    </a:p>
                  </a:txBody>
                  <a:tcPr marT="162550" marB="162550" marR="162550" marL="162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Pie’ di pagina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62550" marB="162550" marR="162550" marL="162550" anchor="ctr"/>
                </a:tc>
              </a:tr>
            </a:tbl>
          </a:graphicData>
        </a:graphic>
      </p:graphicFrame>
      <p:sp>
        <p:nvSpPr>
          <p:cNvPr id="286" name="Google Shape;286;p34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Contenitori semantici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Elementi introdotti in HTML 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9954310" y="3253215"/>
            <a:ext cx="2921040" cy="3212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74139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Post-HTML5</a:t>
            </a:r>
            <a:endParaRPr/>
          </a:p>
          <a:p>
            <a:pPr indent="0" lvl="0" marL="474139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508637" y="3256625"/>
            <a:ext cx="2797157" cy="3212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74139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Pre-HTML5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Contenitori semantici</a:t>
            </a:r>
            <a:endParaRPr/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Layout prima e dopo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52" y="4514849"/>
            <a:ext cx="6640698" cy="748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6849" y="4514850"/>
            <a:ext cx="6668717" cy="748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301" name="Google Shape;3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302" name="Google Shape;3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54" name="Google Shape;54;p4"/>
          <p:cNvGraphicFramePr/>
          <p:nvPr/>
        </p:nvGraphicFramePr>
        <p:xfrm>
          <a:off x="4401074" y="3888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4451300"/>
                <a:gridCol w="110803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Table</a:t>
                      </a:r>
                      <a:endParaRPr b="1" sz="3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Tabella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Caption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Intestazione della tabella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Riga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Cella di intestazione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Td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Cella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55" name="Google Shape;55;p4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Tabelle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Elementi 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Tabelle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base</a:t>
            </a:r>
            <a:endParaRPr/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5122" y="3270916"/>
            <a:ext cx="8233756" cy="820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68" name="Google Shape;68;p6"/>
          <p:cNvGraphicFramePr/>
          <p:nvPr/>
        </p:nvGraphicFramePr>
        <p:xfrm>
          <a:off x="4401074" y="7686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4451300"/>
                <a:gridCol w="110803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Colspan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Numero di colonne da occupare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Rowspan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Numero di righe da occupare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878" y="2979259"/>
            <a:ext cx="14794243" cy="371888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Tabelle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Attributi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76" name="Google Shape;76;p7"/>
          <p:cNvGraphicFramePr/>
          <p:nvPr/>
        </p:nvGraphicFramePr>
        <p:xfrm>
          <a:off x="4426165" y="3891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{9BB0A366-0298-45C7-B548-F9A9CCA963D7}</a:tableStyleId>
              </a:tblPr>
              <a:tblGrid>
                <a:gridCol w="4451300"/>
                <a:gridCol w="110803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Thead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Intestazione della tabella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Tbody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Corpo della tabella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Tfoot</a:t>
                      </a:r>
                      <a:endParaRPr b="1" sz="3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Pie’ di pagina della tabella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77" name="Google Shape;77;p7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Tabelle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Elementi semantici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Tabelle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semantica</a:t>
            </a:r>
            <a:endParaRPr/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8279" y="3222582"/>
            <a:ext cx="9107442" cy="866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Markup per i form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9033" y="59580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6466124" y="68580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