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y="13716000" cx="24384000"/>
  <p:notesSz cx="6858000" cy="9144000"/>
  <p:embeddedFontLst>
    <p:embeddedFont>
      <p:font typeface="Poppins"/>
      <p:regular r:id="rId43"/>
      <p:bold r:id="rId44"/>
      <p:italic r:id="rId45"/>
      <p:boldItalic r:id="rId46"/>
    </p:embeddedFont>
    <p:embeddedFont>
      <p:font typeface="Poppins Light"/>
      <p:regular r:id="rId47"/>
      <p:bold r:id="rId48"/>
      <p:italic r:id="rId49"/>
      <p:boldItalic r:id="rId50"/>
    </p:embeddedFont>
    <p:embeddedFont>
      <p:font typeface="Helvetica Neue"/>
      <p:regular r:id="rId51"/>
      <p:bold r:id="rId52"/>
      <p:italic r:id="rId53"/>
      <p:boldItalic r:id="rId54"/>
    </p:embeddedFont>
    <p:embeddedFont>
      <p:font typeface="Open Sans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9" roundtripDataSignature="AMtx7mhEkiCIhlWmoi8SfbOBKKMWbKGz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AAA7E1-5431-4B51-8034-0CF9F9031AF6}">
  <a:tblStyle styleId="{9AAAA7E1-5431-4B51-8034-0CF9F9031AF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font" Target="fonts/Poppins-bold.fntdata"/><Relationship Id="rId43" Type="http://schemas.openxmlformats.org/officeDocument/2006/relationships/font" Target="fonts/Poppins-regular.fntdata"/><Relationship Id="rId46" Type="http://schemas.openxmlformats.org/officeDocument/2006/relationships/font" Target="fonts/Poppins-boldItalic.fntdata"/><Relationship Id="rId45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PoppinsLight-bold.fntdata"/><Relationship Id="rId47" Type="http://schemas.openxmlformats.org/officeDocument/2006/relationships/font" Target="fonts/PoppinsLight-regular.fntdata"/><Relationship Id="rId49" Type="http://schemas.openxmlformats.org/officeDocument/2006/relationships/font" Target="fonts/PoppinsLight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HelveticaNeue-regular.fntdata"/><Relationship Id="rId50" Type="http://schemas.openxmlformats.org/officeDocument/2006/relationships/font" Target="fonts/PoppinsLight-boldItalic.fntdata"/><Relationship Id="rId53" Type="http://schemas.openxmlformats.org/officeDocument/2006/relationships/font" Target="fonts/HelveticaNeue-italic.fntdata"/><Relationship Id="rId52" Type="http://schemas.openxmlformats.org/officeDocument/2006/relationships/font" Target="fonts/HelveticaNeue-bold.fntdata"/><Relationship Id="rId11" Type="http://schemas.openxmlformats.org/officeDocument/2006/relationships/slide" Target="slides/slide4.xml"/><Relationship Id="rId55" Type="http://schemas.openxmlformats.org/officeDocument/2006/relationships/font" Target="fonts/OpenSans-regular.fntdata"/><Relationship Id="rId10" Type="http://schemas.openxmlformats.org/officeDocument/2006/relationships/slide" Target="slides/slide3.xml"/><Relationship Id="rId54" Type="http://schemas.openxmlformats.org/officeDocument/2006/relationships/font" Target="fonts/HelveticaNeue-boldItalic.fntdata"/><Relationship Id="rId13" Type="http://schemas.openxmlformats.org/officeDocument/2006/relationships/slide" Target="slides/slide6.xml"/><Relationship Id="rId57" Type="http://schemas.openxmlformats.org/officeDocument/2006/relationships/font" Target="fonts/OpenSans-italic.fntdata"/><Relationship Id="rId12" Type="http://schemas.openxmlformats.org/officeDocument/2006/relationships/slide" Target="slides/slide5.xml"/><Relationship Id="rId56" Type="http://schemas.openxmlformats.org/officeDocument/2006/relationships/font" Target="fonts/OpenSans-bold.fntdata"/><Relationship Id="rId15" Type="http://schemas.openxmlformats.org/officeDocument/2006/relationships/slide" Target="slides/slide8.xml"/><Relationship Id="rId59" Type="http://customschemas.google.com/relationships/presentationmetadata" Target="metadata"/><Relationship Id="rId14" Type="http://schemas.openxmlformats.org/officeDocument/2006/relationships/slide" Target="slides/slide7.xml"/><Relationship Id="rId58" Type="http://schemas.openxmlformats.org/officeDocument/2006/relationships/font" Target="fonts/OpenSans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" name="Google Shape;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 type="tx">
  <p:cSld name="TITLE_AND_BODY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0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2"/>
          <p:cNvSpPr txBox="1"/>
          <p:nvPr>
            <p:ph type="ctrTitle"/>
          </p:nvPr>
        </p:nvSpPr>
        <p:spPr>
          <a:xfrm>
            <a:off x="831221" y="1985533"/>
            <a:ext cx="22721601" cy="5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b="0" i="0" sz="13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9pPr>
          </a:lstStyle>
          <a:p/>
        </p:txBody>
      </p:sp>
      <p:sp>
        <p:nvSpPr>
          <p:cNvPr id="19" name="Google Shape;19;p42"/>
          <p:cNvSpPr txBox="1"/>
          <p:nvPr>
            <p:ph idx="1" type="subTitle"/>
          </p:nvPr>
        </p:nvSpPr>
        <p:spPr>
          <a:xfrm>
            <a:off x="831200" y="7557667"/>
            <a:ext cx="22721601" cy="2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42"/>
          <p:cNvSpPr txBox="1"/>
          <p:nvPr>
            <p:ph idx="12" type="sldNum"/>
          </p:nvPr>
        </p:nvSpPr>
        <p:spPr>
          <a:xfrm>
            <a:off x="22593220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epi.png" id="6" name="Google Shape;6;p3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/>
          <p:nvPr/>
        </p:nvSpPr>
        <p:spPr>
          <a:xfrm>
            <a:off x="-187569" y="509189"/>
            <a:ext cx="24759138" cy="172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epi.png" id="11" name="Google Shape;11;p3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39"/>
          <p:cNvCxnSpPr/>
          <p:nvPr/>
        </p:nvCxnSpPr>
        <p:spPr>
          <a:xfrm rot="10800000">
            <a:off x="22462010" y="13206809"/>
            <a:ext cx="648929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3" name="Google Shape;13;p39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gif"/><Relationship Id="rId4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Relationship Id="rId5" Type="http://schemas.openxmlformats.org/officeDocument/2006/relationships/image" Target="../media/image32.png"/><Relationship Id="rId6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1.png"/><Relationship Id="rId4" Type="http://schemas.openxmlformats.org/officeDocument/2006/relationships/hyperlink" Target="https://meyerweb.com/eric/tools/css/reset/" TargetMode="External"/><Relationship Id="rId5" Type="http://schemas.openxmlformats.org/officeDocument/2006/relationships/hyperlink" Target="https://necolas.github.io/normalize.css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9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ttogramma.png" id="25" name="Google Shape;2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1058" y="3684152"/>
            <a:ext cx="7653682" cy="6347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epi.png" id="26" name="Google Shape;2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600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"/>
          <p:cNvSpPr txBox="1"/>
          <p:nvPr/>
        </p:nvSpPr>
        <p:spPr>
          <a:xfrm>
            <a:off x="913164" y="9179562"/>
            <a:ext cx="513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oppins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919516" y="10246362"/>
            <a:ext cx="5634870" cy="21852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HTML &amp; CSS I</a:t>
            </a:r>
            <a:b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0" i="0" lang="it-IT" sz="6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Giorno 3</a:t>
            </a:r>
            <a:endParaRPr b="0" i="0" sz="6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0"/>
          <p:cNvSpPr txBox="1"/>
          <p:nvPr/>
        </p:nvSpPr>
        <p:spPr>
          <a:xfrm>
            <a:off x="3285733" y="6216404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Colori ed unità di misura</a:t>
            </a:r>
            <a:endParaRPr/>
          </a:p>
        </p:txBody>
      </p:sp>
      <p:pic>
        <p:nvPicPr>
          <p:cNvPr id="114" name="Google Shape;11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179" y="5958004"/>
            <a:ext cx="1077585" cy="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7832533" y="6854404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21" name="Google Shape;121;p11"/>
          <p:cNvSpPr txBox="1"/>
          <p:nvPr/>
        </p:nvSpPr>
        <p:spPr>
          <a:xfrm>
            <a:off x="960000" y="3553854"/>
            <a:ext cx="70200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Assolute</a:t>
            </a:r>
            <a:endParaRPr/>
          </a:p>
        </p:txBody>
      </p:sp>
      <p:sp>
        <p:nvSpPr>
          <p:cNvPr id="122" name="Google Shape;122;p11"/>
          <p:cNvSpPr txBox="1"/>
          <p:nvPr/>
        </p:nvSpPr>
        <p:spPr>
          <a:xfrm>
            <a:off x="960000" y="4697085"/>
            <a:ext cx="9951840" cy="61529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Misure non relative ad alcun riferimento, pressappoco uguali per tutti. Ormai sconsigliate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6" lvl="0" marL="4572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Pixel (px)</a:t>
            </a:r>
            <a:endParaRPr/>
          </a:p>
          <a:p>
            <a:pPr indent="-457206" lvl="0" marL="4572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Punti (pt)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13284" y="3884216"/>
            <a:ext cx="5405589" cy="81286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1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Unità di misura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30" name="Google Shape;130;p12"/>
          <p:cNvSpPr txBox="1"/>
          <p:nvPr/>
        </p:nvSpPr>
        <p:spPr>
          <a:xfrm>
            <a:off x="960000" y="3326141"/>
            <a:ext cx="70200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Relative</a:t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2"/>
          <p:cNvSpPr txBox="1"/>
          <p:nvPr/>
        </p:nvSpPr>
        <p:spPr>
          <a:xfrm>
            <a:off x="960002" y="4442278"/>
            <a:ext cx="6083027" cy="22543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Misure relative al contenitore parent o al viewport. Sono raccomandate per favorire la User Experience dell’utente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32" name="Google Shape;132;p12"/>
          <p:cNvGraphicFramePr/>
          <p:nvPr/>
        </p:nvGraphicFramePr>
        <p:xfrm>
          <a:off x="8943772" y="33261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{9AAAA7E1-5431-4B51-8034-0CF9F9031AF6}</a:tableStyleId>
              </a:tblPr>
              <a:tblGrid>
                <a:gridCol w="3387525"/>
                <a:gridCol w="11080375"/>
              </a:tblGrid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%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proporzionali all’elemento parent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proporzionali all’elemento parent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10609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rem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proporzionali all’elemento Root (radice)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vw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proporzionali alla larghezza del viewport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vh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proporzionali all’altezza del viewport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</a:tbl>
          </a:graphicData>
        </a:graphic>
      </p:graphicFrame>
      <p:sp>
        <p:nvSpPr>
          <p:cNvPr id="133" name="Google Shape;133;p12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Unità di misura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139" name="Google Shape;139;p13"/>
          <p:cNvGraphicFramePr/>
          <p:nvPr/>
        </p:nvGraphicFramePr>
        <p:xfrm>
          <a:off x="8943773" y="35544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{9AAAA7E1-5431-4B51-8034-0CF9F9031AF6}</a:tableStyleId>
              </a:tblPr>
              <a:tblGrid>
                <a:gridCol w="7339500"/>
                <a:gridCol w="7128400"/>
              </a:tblGrid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 {font-size: 90%;}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Article: 16px / P: 14.4px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 {font-size :0.9em;}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Article: 16px / P: 14.4px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 {font-size: 0.9rem;}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Article: … / P: 14.4px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733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 {font-size: 0.9vw;}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Viewport W: 350px / P: 3.15px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 {font-size: 0.9vh;}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Viewport H: 500px / P: 4.5px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</a:tbl>
          </a:graphicData>
        </a:graphic>
      </p:graphicFrame>
      <p:pic>
        <p:nvPicPr>
          <p:cNvPr id="140" name="Google Shape;14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776" y="3708128"/>
            <a:ext cx="5446232" cy="314987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3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Equivalenza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Approccio</a:t>
            </a:r>
            <a:endParaRPr/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9812" y="3075404"/>
            <a:ext cx="6185647" cy="904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68797" y="3075404"/>
            <a:ext cx="10520148" cy="4145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55" name="Google Shape;155;p15"/>
          <p:cNvSpPr txBox="1"/>
          <p:nvPr/>
        </p:nvSpPr>
        <p:spPr>
          <a:xfrm>
            <a:off x="1056819" y="3318004"/>
            <a:ext cx="70200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Testuali</a:t>
            </a:r>
            <a:endParaRPr b="1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1056819" y="4461236"/>
            <a:ext cx="17620698" cy="376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Valori letterali, semplici da ricordare ma con palette limitate rispetto a sintassi numeriche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6" lvl="0" marL="4572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 1 Color Keywords (es: blue, orange, red)</a:t>
            </a:r>
            <a:endParaRPr/>
          </a:p>
          <a:p>
            <a:pPr indent="-457206" lvl="0" marL="4572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 3 Color Keywords (es: darkcyan, lightgray)</a:t>
            </a:r>
            <a:endParaRPr/>
          </a:p>
          <a:p>
            <a:pPr indent="-457206" lvl="0" marL="4572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Transparent (Keyword specifica)</a:t>
            </a:r>
            <a:endParaRPr/>
          </a:p>
          <a:p>
            <a:pPr indent="-254006" lvl="0" marL="4572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1899820" y="11786935"/>
            <a:ext cx="16571807" cy="584775"/>
          </a:xfrm>
          <a:prstGeom prst="rect">
            <a:avLst/>
          </a:prstGeom>
          <a:solidFill>
            <a:srgbClr val="FF275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b="0" i="1" lang="it-IT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https://developer.mozilla.org/en-US/docs/Web/CSS/color_value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Lampadina e ingranaggio con riempimento a tinta unita" id="158" name="Google Shape;15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152" y="11667432"/>
            <a:ext cx="858168" cy="85816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5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Colori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65" name="Google Shape;165;p16"/>
          <p:cNvSpPr txBox="1"/>
          <p:nvPr/>
        </p:nvSpPr>
        <p:spPr>
          <a:xfrm>
            <a:off x="960000" y="2880000"/>
            <a:ext cx="70200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Numerici</a:t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960001" y="3677406"/>
            <a:ext cx="21034269" cy="1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Valori numerici, permettono maggiore varietà cromatica e uso delle trasparenze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7" name="Google Shape;167;p16"/>
          <p:cNvGraphicFramePr/>
          <p:nvPr/>
        </p:nvGraphicFramePr>
        <p:xfrm>
          <a:off x="960000" y="497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{9AAAA7E1-5431-4B51-8034-0CF9F9031AF6}</a:tableStyleId>
              </a:tblPr>
              <a:tblGrid>
                <a:gridCol w="2695050"/>
                <a:gridCol w="8815325"/>
                <a:gridCol w="8815325"/>
              </a:tblGrid>
              <a:tr h="8290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RGB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Red Green Blue (0-255)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rgb(0,0,128)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8779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RGBA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Red Green Blue Alpha (0-255) + (0-1)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rgb(0,0,128,0.5)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8290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HEX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Esadecimale (00-FF)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#000080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8412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HEXA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Esadecimale Alpha (00-FF) + (FF-00)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#000080ae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8290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HSL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Hue Saturation Lightness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hsl(240,100%,25%)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8290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HSLA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it-IT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Hue Saturation Lightness Alpha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it-IT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hsl(240,100%,25%, 0.5)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</a:tbl>
          </a:graphicData>
        </a:graphic>
      </p:graphicFrame>
      <p:sp>
        <p:nvSpPr>
          <p:cNvPr id="168" name="Google Shape;168;p16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Colori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3285733" y="6220000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Proprietà CSS per i testi</a:t>
            </a:r>
            <a:endParaRPr/>
          </a:p>
        </p:txBody>
      </p:sp>
      <p:pic>
        <p:nvPicPr>
          <p:cNvPr id="175" name="Google Shape;17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0049" y="5961597"/>
            <a:ext cx="1077585" cy="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7686366" y="6854403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182" name="Google Shape;182;p18"/>
          <p:cNvGraphicFramePr/>
          <p:nvPr/>
        </p:nvGraphicFramePr>
        <p:xfrm>
          <a:off x="960000" y="48568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{9AAAA7E1-5431-4B51-8034-0CF9F9031AF6}</a:tableStyleId>
              </a:tblPr>
              <a:tblGrid>
                <a:gridCol w="3990050"/>
                <a:gridCol w="13051275"/>
              </a:tblGrid>
              <a:tr h="9523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Serif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Caratteri graziati, con abbellimenti alle estremità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68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Sans-serif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Caratteri non graziati (o bastoni), senza abbellimenti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502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Monospace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Caratteri con uguale spaziatura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Cursive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Caratteri che simulano la scrittura manuale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Fantasy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Caratteri dall’estetica particolare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</a:tbl>
          </a:graphicData>
        </a:graphic>
      </p:graphicFrame>
      <p:pic>
        <p:nvPicPr>
          <p:cNvPr id="183" name="Google Shape;18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929" y="2970163"/>
            <a:ext cx="11162625" cy="147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8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Font dei testi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Tipologie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90" name="Google Shape;190;p19"/>
          <p:cNvSpPr txBox="1"/>
          <p:nvPr/>
        </p:nvSpPr>
        <p:spPr>
          <a:xfrm>
            <a:off x="960000" y="3157884"/>
            <a:ext cx="12192000" cy="7400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6" lvl="1" marL="4572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Arial (sans-serif)</a:t>
            </a:r>
            <a:endParaRPr/>
          </a:p>
          <a:p>
            <a:pPr indent="-457206" lvl="1" marL="4572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Verdana (sans-serif)</a:t>
            </a:r>
            <a:endParaRPr/>
          </a:p>
          <a:p>
            <a:pPr indent="-457206" lvl="1" marL="4572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Helvetica (sans-serif)</a:t>
            </a:r>
            <a:endParaRPr/>
          </a:p>
          <a:p>
            <a:pPr indent="-457206" lvl="1" marL="4572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Tahoma (sans-serif)</a:t>
            </a:r>
            <a:endParaRPr/>
          </a:p>
          <a:p>
            <a:pPr indent="-457206" lvl="1" marL="4572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Trebuchet MS (sans-serif)</a:t>
            </a:r>
            <a:endParaRPr/>
          </a:p>
          <a:p>
            <a:pPr indent="-457206" lvl="1" marL="4572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Times New Roman (serif)</a:t>
            </a:r>
            <a:endParaRPr/>
          </a:p>
          <a:p>
            <a:pPr indent="-457206" lvl="1" marL="4572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Georgia (serif)</a:t>
            </a:r>
            <a:endParaRPr/>
          </a:p>
          <a:p>
            <a:pPr indent="-457206" lvl="1" marL="4572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Garamond (serif)</a:t>
            </a:r>
            <a:endParaRPr/>
          </a:p>
          <a:p>
            <a:pPr indent="-457206" lvl="1" marL="4572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Courier New (monospace)</a:t>
            </a:r>
            <a:endParaRPr/>
          </a:p>
          <a:p>
            <a:pPr indent="-457206" lvl="1" marL="4572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Brush Script MT (cursive)</a:t>
            </a:r>
            <a:endParaRPr/>
          </a:p>
        </p:txBody>
      </p:sp>
      <p:pic>
        <p:nvPicPr>
          <p:cNvPr id="191" name="Google Shape;1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9080" y="3157884"/>
            <a:ext cx="13377037" cy="39889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Font per i testi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Web-safe e fallback</a:t>
            </a:r>
            <a:endParaRPr b="1" i="0" sz="3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85733" y="6216404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Introduzione ai CSS e sintassi base</a:t>
            </a:r>
            <a:endParaRPr/>
          </a:p>
        </p:txBody>
      </p:sp>
      <p:pic>
        <p:nvPicPr>
          <p:cNvPr id="35" name="Google Shape;3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5733" y="5961600"/>
            <a:ext cx="1077585" cy="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20016351" y="6854404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98" name="Google Shape;19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152" y="3249268"/>
            <a:ext cx="17740900" cy="62591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0"/>
          <p:cNvSpPr txBox="1"/>
          <p:nvPr/>
        </p:nvSpPr>
        <p:spPr>
          <a:xfrm>
            <a:off x="1899820" y="11940825"/>
            <a:ext cx="16571807" cy="584775"/>
          </a:xfrm>
          <a:prstGeom prst="rect">
            <a:avLst/>
          </a:prstGeom>
          <a:solidFill>
            <a:srgbClr val="FF275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b="0" i="1" lang="it-IT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https://fonts.google.com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Lampadina e ingranaggio con riempimento a tinta unita" id="200" name="Google Shape;20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2152" y="11821321"/>
            <a:ext cx="858168" cy="85816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Font per i testi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Font non web-safe</a:t>
            </a:r>
            <a:endParaRPr b="1" i="0" sz="3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07" name="Google Shape;2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3430" y="3091143"/>
            <a:ext cx="14977139" cy="725486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Font per i testi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Proprietà font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14" name="Google Shape;21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2060" y="3643682"/>
            <a:ext cx="18939879" cy="4389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2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Font per i testi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Altre proprietà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221" name="Google Shape;221;p23"/>
          <p:cNvGraphicFramePr/>
          <p:nvPr/>
        </p:nvGraphicFramePr>
        <p:xfrm>
          <a:off x="960000" y="62135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{9AAAA7E1-5431-4B51-8034-0CF9F9031AF6}</a:tableStyleId>
              </a:tblPr>
              <a:tblGrid>
                <a:gridCol w="5186400"/>
                <a:gridCol w="7003125"/>
              </a:tblGrid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1° valore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Disposizione orizzontale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2° valore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Disposizione verticale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3° valore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Raggio di sfocatura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4° valore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Spread dell’ombra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5° valore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Colore dell’ombra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</a:tbl>
          </a:graphicData>
        </a:graphic>
      </p:graphicFrame>
      <p:pic>
        <p:nvPicPr>
          <p:cNvPr id="222" name="Google Shape;22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871" y="2972910"/>
            <a:ext cx="19630821" cy="270279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3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Ombreggiatura 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Text-shadow</a:t>
            </a:r>
            <a:endParaRPr b="1" i="0" sz="3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3285733" y="6220000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Il Box Model</a:t>
            </a:r>
            <a:endParaRPr/>
          </a:p>
        </p:txBody>
      </p:sp>
      <p:pic>
        <p:nvPicPr>
          <p:cNvPr id="230" name="Google Shape;2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9298" y="5961600"/>
            <a:ext cx="1077585" cy="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5137119" y="6854400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37" name="Google Shape;23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334" y="3114462"/>
            <a:ext cx="11718909" cy="8789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5"/>
          <p:cNvPicPr preferRelativeResize="0"/>
          <p:nvPr/>
        </p:nvPicPr>
        <p:blipFill rotWithShape="1">
          <a:blip r:embed="rId4">
            <a:alphaModFix/>
          </a:blip>
          <a:srcRect b="0" l="3278" r="0" t="0"/>
          <a:stretch/>
        </p:blipFill>
        <p:spPr>
          <a:xfrm>
            <a:off x="15706791" y="2863450"/>
            <a:ext cx="7704875" cy="440982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5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Box Model 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Composizione dei blocchi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/>
        </p:nvSpPr>
        <p:spPr>
          <a:xfrm>
            <a:off x="1083988" y="9474657"/>
            <a:ext cx="11236701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400px + 40px + 40px + 1px +1px + 70px + 70px = </a:t>
            </a: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622px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(effettivo 400px)</a:t>
            </a:r>
            <a:endParaRPr b="1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26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46" name="Google Shape;246;p26"/>
          <p:cNvSpPr txBox="1"/>
          <p:nvPr/>
        </p:nvSpPr>
        <p:spPr>
          <a:xfrm>
            <a:off x="1083987" y="8556657"/>
            <a:ext cx="9589712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Spazio orizzontale occupato</a:t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7" name="Google Shape;24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996" y="2884488"/>
            <a:ext cx="8291277" cy="4938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68786" y="2916245"/>
            <a:ext cx="7640981" cy="471464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6"/>
          <p:cNvSpPr txBox="1"/>
          <p:nvPr/>
        </p:nvSpPr>
        <p:spPr>
          <a:xfrm>
            <a:off x="14368786" y="9508553"/>
            <a:ext cx="78438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400px - 40px - 40px - 1px -1px = </a:t>
            </a: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318px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(occupato 400px)</a:t>
            </a:r>
            <a:endParaRPr b="1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14368786" y="8556657"/>
            <a:ext cx="9276899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Spazio orizzontale effettivo</a:t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Box Model 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Box sizing</a:t>
            </a:r>
            <a:endParaRPr b="1" i="0" sz="3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257" name="Google Shape;257;p27"/>
          <p:cNvGraphicFramePr/>
          <p:nvPr/>
        </p:nvGraphicFramePr>
        <p:xfrm>
          <a:off x="8943772" y="34339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{9AAAA7E1-5431-4B51-8034-0CF9F9031AF6}</a:tableStyleId>
              </a:tblPr>
              <a:tblGrid>
                <a:gridCol w="3387525"/>
                <a:gridCol w="11080375"/>
              </a:tblGrid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%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proporzionale all’elemento parent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px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fissa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vw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Proporzionale alla larghezza del viewport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vh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Proporzionale all’altezza del viewport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10372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auto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Larghezza automatica (100%) – default - 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</a:tbl>
          </a:graphicData>
        </a:graphic>
      </p:graphicFrame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858" y="3565875"/>
            <a:ext cx="5080440" cy="32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Box Model 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Dimensioni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65" name="Google Shape;2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424" y="4628905"/>
            <a:ext cx="5791701" cy="237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39541" y="4466329"/>
            <a:ext cx="7458085" cy="254022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8"/>
          <p:cNvSpPr txBox="1"/>
          <p:nvPr/>
        </p:nvSpPr>
        <p:spPr>
          <a:xfrm>
            <a:off x="960000" y="3489702"/>
            <a:ext cx="4220955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Sintassi estesa</a:t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28"/>
          <p:cNvSpPr txBox="1"/>
          <p:nvPr/>
        </p:nvSpPr>
        <p:spPr>
          <a:xfrm>
            <a:off x="12826411" y="3489702"/>
            <a:ext cx="4220955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Sintassi abbreviata</a:t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9" name="Google Shape;26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103" y="7526350"/>
            <a:ext cx="5812024" cy="237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360248" y="7241843"/>
            <a:ext cx="7234547" cy="2662152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Box Model 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Padding (positivi) e Margin (positivi/negativi)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277" name="Google Shape;277;p29"/>
          <p:cNvGraphicFramePr/>
          <p:nvPr/>
        </p:nvGraphicFramePr>
        <p:xfrm>
          <a:off x="1779350" y="29023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{9AAAA7E1-5431-4B51-8034-0CF9F9031AF6}</a:tableStyleId>
              </a:tblPr>
              <a:tblGrid>
                <a:gridCol w="7060425"/>
                <a:gridCol w="6857350"/>
                <a:gridCol w="6857350"/>
              </a:tblGrid>
              <a:tr h="9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border-top-width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border-top-style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border-top-color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border-right-width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border-right-style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border-right-color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border-bottom-width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border-bottom-style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border-bottom-color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border-left-width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border-left-style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border-left-color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</a:tbl>
          </a:graphicData>
        </a:graphic>
      </p:graphicFrame>
      <p:graphicFrame>
        <p:nvGraphicFramePr>
          <p:cNvPr id="278" name="Google Shape;278;p29"/>
          <p:cNvGraphicFramePr/>
          <p:nvPr/>
        </p:nvGraphicFramePr>
        <p:xfrm>
          <a:off x="1779349" y="74231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{9AAAA7E1-5431-4B51-8034-0CF9F9031AF6}</a:tableStyleId>
              </a:tblPr>
              <a:tblGrid>
                <a:gridCol w="7060425"/>
                <a:gridCol w="6857350"/>
                <a:gridCol w="6857350"/>
              </a:tblGrid>
              <a:tr h="9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border-width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border-style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border-color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border-top | border-right | border-bottom | border-left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 hMerge="1"/>
                <a:tc hMerge="1"/>
              </a:tr>
              <a:tr h="9889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i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border: (width) (style) (color) </a:t>
                      </a: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– border: 3px solid black</a:t>
                      </a:r>
                      <a:endParaRPr/>
                    </a:p>
                  </a:txBody>
                  <a:tcPr marT="121925" marB="121925" marR="243850" marL="243850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279" name="Google Shape;279;p29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Box Model 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Border</a:t>
            </a:r>
            <a:endParaRPr b="1" i="0" sz="3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42" name="Google Shape;42;p3"/>
          <p:cNvSpPr txBox="1"/>
          <p:nvPr/>
        </p:nvSpPr>
        <p:spPr>
          <a:xfrm>
            <a:off x="960000" y="3369921"/>
            <a:ext cx="8588408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Cascading Style Sheet</a:t>
            </a:r>
            <a:endParaRPr b="1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12192000" y="3369921"/>
            <a:ext cx="10785787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Vantaggi</a:t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960000" y="4384309"/>
            <a:ext cx="8588408" cy="285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Fogli di stile a cascata.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Regole di formattazione nate per sostituire gli attributi di formattazione del vecchio HTML4.</a:t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12192000" y="4384309"/>
            <a:ext cx="10785787" cy="285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Controllare la formattazione di più pagine.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Snellire l’HTML.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1937668" y="11737325"/>
            <a:ext cx="19036863" cy="584775"/>
          </a:xfrm>
          <a:prstGeom prst="rect">
            <a:avLst/>
          </a:prstGeom>
          <a:solidFill>
            <a:srgbClr val="FF275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b="0" i="1" lang="it-IT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Verifica compatibilità: https://caniuse.com/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Lampadina e ingranaggio con riempimento a tinta unita" id="47" name="Google Shape;4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000" y="11617822"/>
            <a:ext cx="858168" cy="85816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"/>
          <p:cNvSpPr txBox="1"/>
          <p:nvPr/>
        </p:nvSpPr>
        <p:spPr>
          <a:xfrm>
            <a:off x="1937670" y="10843884"/>
            <a:ext cx="8588408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 level 1 - 2 - 2.1 - 3</a:t>
            </a:r>
            <a:endParaRPr b="1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Definizione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285" name="Google Shape;285;p30"/>
          <p:cNvGraphicFramePr/>
          <p:nvPr/>
        </p:nvGraphicFramePr>
        <p:xfrm>
          <a:off x="5208022" y="30995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{9AAAA7E1-5431-4B51-8034-0CF9F9031AF6}</a:tableStyleId>
              </a:tblPr>
              <a:tblGrid>
                <a:gridCol w="7060425"/>
                <a:gridCol w="6857350"/>
              </a:tblGrid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Solid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Colore pieno - default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Dotted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Punteggiato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Dashed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Tratteggiato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Double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Bordo doppio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Groove / Ridge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Bordo 3D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Inset / Outset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Bordo 3D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None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Nessun bordo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Hidden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Bordo nascosto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</a:tbl>
          </a:graphicData>
        </a:graphic>
      </p:graphicFrame>
      <p:sp>
        <p:nvSpPr>
          <p:cNvPr id="286" name="Google Shape;286;p30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Box Model 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Border style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292" name="Google Shape;292;p31"/>
          <p:cNvGraphicFramePr/>
          <p:nvPr/>
        </p:nvGraphicFramePr>
        <p:xfrm>
          <a:off x="5041670" y="32215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{9AAAA7E1-5431-4B51-8034-0CF9F9031AF6}</a:tableStyleId>
              </a:tblPr>
              <a:tblGrid>
                <a:gridCol w="7060425"/>
                <a:gridCol w="6857350"/>
              </a:tblGrid>
              <a:tr h="1045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border-top-left-radius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Alto a sinistra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10219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border-top-right-radius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Alto a destra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10040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border-bottom-right-radius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Basso a destra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61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border-bottom-left-radius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Basso a sinistra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border-radius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Tutti e 4 gli angoli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</a:tbl>
          </a:graphicData>
        </a:graphic>
      </p:graphicFrame>
      <p:sp>
        <p:nvSpPr>
          <p:cNvPr id="293" name="Google Shape;293;p31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Box Model 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Border-radius</a:t>
            </a:r>
            <a:endParaRPr b="1" i="0" sz="3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99" name="Google Shape;29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000" y="3412190"/>
            <a:ext cx="8392888" cy="258086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2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Box Model 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Colore di sfondo e Outline</a:t>
            </a:r>
            <a:endParaRPr b="1" i="0" sz="3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301" name="Google Shape;30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13484" y="3412190"/>
            <a:ext cx="8057359" cy="4387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307" name="Google Shape;307;p33"/>
          <p:cNvSpPr txBox="1"/>
          <p:nvPr/>
        </p:nvSpPr>
        <p:spPr>
          <a:xfrm>
            <a:off x="960000" y="3203819"/>
            <a:ext cx="7847352" cy="285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Perchè un reset</a:t>
            </a: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ogni browser ha di default dei comportamenti estetico-funzionali predefiniti per ogni elemento.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L’obiettivo è avere una situazione di partenza il più possibile uniforme su tutti i browser</a:t>
            </a:r>
            <a:endParaRPr/>
          </a:p>
        </p:txBody>
      </p:sp>
      <p:pic>
        <p:nvPicPr>
          <p:cNvPr descr="Immagine che contiene testo&#10;&#10;Descrizione generata automaticamente" id="308" name="Google Shape;308;p33"/>
          <p:cNvPicPr preferRelativeResize="0"/>
          <p:nvPr/>
        </p:nvPicPr>
        <p:blipFill rotWithShape="1">
          <a:blip r:embed="rId3">
            <a:alphaModFix/>
          </a:blip>
          <a:srcRect b="0" l="0" r="0" t="7120"/>
          <a:stretch/>
        </p:blipFill>
        <p:spPr>
          <a:xfrm>
            <a:off x="10352069" y="3942484"/>
            <a:ext cx="8613917" cy="8791189"/>
          </a:xfrm>
          <a:prstGeom prst="rect">
            <a:avLst/>
          </a:prstGeom>
          <a:noFill/>
          <a:ln cap="sq" cmpd="thickThin" w="28575">
            <a:solidFill>
              <a:srgbClr val="128EFF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09" name="Google Shape;309;p33"/>
          <p:cNvSpPr txBox="1"/>
          <p:nvPr/>
        </p:nvSpPr>
        <p:spPr>
          <a:xfrm>
            <a:off x="11736403" y="3203821"/>
            <a:ext cx="17107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Default</a:t>
            </a:r>
            <a:endParaRPr/>
          </a:p>
        </p:txBody>
      </p:sp>
      <p:sp>
        <p:nvSpPr>
          <p:cNvPr id="310" name="Google Shape;310;p33"/>
          <p:cNvSpPr txBox="1"/>
          <p:nvPr/>
        </p:nvSpPr>
        <p:spPr>
          <a:xfrm>
            <a:off x="16017367" y="3203819"/>
            <a:ext cx="132119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Reset</a:t>
            </a: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 Reset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Tabula rasa!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317" name="Google Shape;317;p34"/>
          <p:cNvSpPr txBox="1"/>
          <p:nvPr/>
        </p:nvSpPr>
        <p:spPr>
          <a:xfrm>
            <a:off x="960000" y="3413616"/>
            <a:ext cx="7847352" cy="285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Due scuole di pensiero</a:t>
            </a: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09608" lvl="0" marL="60960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Reset completo di tutti gli elementi</a:t>
            </a:r>
            <a:endParaRPr/>
          </a:p>
          <a:p>
            <a:pPr indent="-609608" lvl="0" marL="60960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Normalizzazione uniforme</a:t>
            </a:r>
            <a:endParaRPr/>
          </a:p>
        </p:txBody>
      </p:sp>
      <p:pic>
        <p:nvPicPr>
          <p:cNvPr descr="Strumenti con riempimento a tinta unita" id="318" name="Google Shape;31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670" y="3665751"/>
            <a:ext cx="1176043" cy="1176043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4"/>
          <p:cNvSpPr txBox="1"/>
          <p:nvPr/>
        </p:nvSpPr>
        <p:spPr>
          <a:xfrm>
            <a:off x="14307055" y="3413616"/>
            <a:ext cx="9104611" cy="4445576"/>
          </a:xfrm>
          <a:prstGeom prst="rect">
            <a:avLst/>
          </a:prstGeom>
          <a:solidFill>
            <a:srgbClr val="FF275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Open Sans"/>
              <a:buNone/>
            </a:pPr>
            <a:r>
              <a:rPr b="0" i="1" lang="it-IT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Reset: (</a:t>
            </a:r>
            <a:r>
              <a:rPr b="0" i="1" lang="it-IT" sz="3200" u="sng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https://meyerweb.com/eric/tools/css/reset/</a:t>
            </a:r>
            <a:r>
              <a:rPr b="0" i="1" lang="it-IT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1" sz="3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Open Sans"/>
              <a:buNone/>
            </a:pPr>
            <a:r>
              <a:rPr b="0" i="1" lang="it-IT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Normalize: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Open Sans"/>
              <a:buNone/>
            </a:pPr>
            <a:r>
              <a:rPr b="0" i="1" lang="it-IT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0" i="1" lang="it-IT" sz="3200" u="sng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https://necolas.github.io/normalize.css/</a:t>
            </a:r>
            <a:r>
              <a:rPr b="0" i="1" lang="it-IT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1" sz="3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34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 Reset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Approcci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ttogramma.png" id="325" name="Google Shape;32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1058" y="3684152"/>
            <a:ext cx="7653682" cy="6347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epi.png" id="326" name="Google Shape;32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600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5"/>
          <p:cNvSpPr txBox="1"/>
          <p:nvPr/>
        </p:nvSpPr>
        <p:spPr>
          <a:xfrm>
            <a:off x="933804" y="10246362"/>
            <a:ext cx="3196703" cy="1200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Grazie.</a:t>
            </a:r>
            <a:endParaRPr b="1" i="0" sz="6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8" name="Google Shape;328;p35"/>
          <p:cNvSpPr txBox="1"/>
          <p:nvPr/>
        </p:nvSpPr>
        <p:spPr>
          <a:xfrm>
            <a:off x="1059589" y="11842567"/>
            <a:ext cx="11945601" cy="11147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1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Epicode School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Via Baccio Baldini, 12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00146 - Roma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ammissioni@epicode.school</a:t>
            </a:r>
            <a:endParaRPr b="0" i="0" sz="16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55" name="Google Shape;55;p4"/>
          <p:cNvSpPr txBox="1"/>
          <p:nvPr/>
        </p:nvSpPr>
        <p:spPr>
          <a:xfrm>
            <a:off x="960000" y="3289975"/>
            <a:ext cx="15604611" cy="976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Selettore { proprietà: valore; } – Sintassi CASE-SENSITIVE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6" name="Google Shape;5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642" y="4704727"/>
            <a:ext cx="19549534" cy="32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4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Sintassi e selettori base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63" name="Google Shape;63;p5"/>
          <p:cNvSpPr txBox="1"/>
          <p:nvPr/>
        </p:nvSpPr>
        <p:spPr>
          <a:xfrm>
            <a:off x="960000" y="3498227"/>
            <a:ext cx="70200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 inline</a:t>
            </a:r>
            <a:endParaRPr b="1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5"/>
          <p:cNvSpPr txBox="1"/>
          <p:nvPr/>
        </p:nvSpPr>
        <p:spPr>
          <a:xfrm>
            <a:off x="960000" y="4512615"/>
            <a:ext cx="14962368" cy="285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Metodologia deprecata.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Pressoché simile ai vecchi attributi HTML con tutti i relativi svantaggi</a:t>
            </a:r>
            <a:endParaRPr/>
          </a:p>
        </p:txBody>
      </p:sp>
      <p:pic>
        <p:nvPicPr>
          <p:cNvPr id="65" name="Google Shape;6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152" y="7147106"/>
            <a:ext cx="15911939" cy="284504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5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Inserimento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72" name="Google Shape;72;p6"/>
          <p:cNvSpPr txBox="1"/>
          <p:nvPr/>
        </p:nvSpPr>
        <p:spPr>
          <a:xfrm>
            <a:off x="960000" y="3444439"/>
            <a:ext cx="70200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 incorporati</a:t>
            </a:r>
            <a:endParaRPr/>
          </a:p>
        </p:txBody>
      </p:sp>
      <p:sp>
        <p:nvSpPr>
          <p:cNvPr id="73" name="Google Shape;73;p6"/>
          <p:cNvSpPr txBox="1"/>
          <p:nvPr/>
        </p:nvSpPr>
        <p:spPr>
          <a:xfrm>
            <a:off x="960000" y="4458827"/>
            <a:ext cx="7950918" cy="285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Metodologia sconsigliata, utilizzata solo in casi eccezionali. Il codice è inserito all’interno della pagina specifica (sezione HEAD)</a:t>
            </a:r>
            <a:endParaRPr/>
          </a:p>
        </p:txBody>
      </p:sp>
      <p:pic>
        <p:nvPicPr>
          <p:cNvPr id="74" name="Google Shape;7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5993" y="3444439"/>
            <a:ext cx="11298899" cy="473497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Inserimento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81" name="Google Shape;81;p7"/>
          <p:cNvSpPr txBox="1"/>
          <p:nvPr/>
        </p:nvSpPr>
        <p:spPr>
          <a:xfrm>
            <a:off x="960000" y="3641662"/>
            <a:ext cx="70200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 esterni</a:t>
            </a:r>
            <a:endParaRPr/>
          </a:p>
        </p:txBody>
      </p:sp>
      <p:sp>
        <p:nvSpPr>
          <p:cNvPr id="82" name="Google Shape;82;p7"/>
          <p:cNvSpPr txBox="1"/>
          <p:nvPr/>
        </p:nvSpPr>
        <p:spPr>
          <a:xfrm>
            <a:off x="960000" y="4656050"/>
            <a:ext cx="8417189" cy="285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Metodologia raccomandata. Le regole sono contenute in fogli esterni, collegati a TUTTE le pagine che necessitano di fruire di quelle formattazioni.</a:t>
            </a:r>
            <a:endParaRPr/>
          </a:p>
        </p:txBody>
      </p:sp>
      <p:pic>
        <p:nvPicPr>
          <p:cNvPr id="83" name="Google Shape;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46151" y="3594648"/>
            <a:ext cx="12152413" cy="123962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7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Inserimento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90" name="Google Shape;90;p8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Struttura</a:t>
            </a:r>
            <a:endParaRPr/>
          </a:p>
        </p:txBody>
      </p:sp>
      <p:pic>
        <p:nvPicPr>
          <p:cNvPr id="91" name="Google Shape;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146" y="3190315"/>
            <a:ext cx="10152529" cy="6797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0" y="3190315"/>
            <a:ext cx="6914403" cy="7724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98" name="Google Shape;98;p9"/>
          <p:cNvSpPr txBox="1"/>
          <p:nvPr/>
        </p:nvSpPr>
        <p:spPr>
          <a:xfrm>
            <a:off x="960000" y="4260421"/>
            <a:ext cx="70200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Priorità a cascata</a:t>
            </a:r>
            <a:endParaRPr/>
          </a:p>
        </p:txBody>
      </p:sp>
      <p:sp>
        <p:nvSpPr>
          <p:cNvPr id="99" name="Google Shape;99;p9"/>
          <p:cNvSpPr txBox="1"/>
          <p:nvPr/>
        </p:nvSpPr>
        <p:spPr>
          <a:xfrm>
            <a:off x="960000" y="5274809"/>
            <a:ext cx="8417189" cy="285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09608" lvl="0" marL="60960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Dichiarazioni inline</a:t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09608" lvl="0" marL="60960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Dichiarazioni incorporate / esterne</a:t>
            </a:r>
            <a:endParaRPr/>
          </a:p>
          <a:p>
            <a:pPr indent="-609608" lvl="0" marL="60960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Dichiarazioni del browser</a:t>
            </a:r>
            <a:endParaRPr/>
          </a:p>
        </p:txBody>
      </p:sp>
      <p:sp>
        <p:nvSpPr>
          <p:cNvPr id="100" name="Google Shape;100;p9"/>
          <p:cNvSpPr txBox="1"/>
          <p:nvPr/>
        </p:nvSpPr>
        <p:spPr>
          <a:xfrm>
            <a:off x="15647831" y="4260421"/>
            <a:ext cx="70200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Priorità gerarchica</a:t>
            </a:r>
            <a:endParaRPr/>
          </a:p>
        </p:txBody>
      </p:sp>
      <p:sp>
        <p:nvSpPr>
          <p:cNvPr id="101" name="Google Shape;101;p9"/>
          <p:cNvSpPr txBox="1"/>
          <p:nvPr/>
        </p:nvSpPr>
        <p:spPr>
          <a:xfrm>
            <a:off x="15647831" y="5274809"/>
            <a:ext cx="8417189" cy="285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09608" lvl="0" marL="60960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Stili inline (1000 punti)</a:t>
            </a:r>
            <a:endParaRPr/>
          </a:p>
          <a:p>
            <a:pPr indent="-609608" lvl="0" marL="60960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 (100 punti)</a:t>
            </a:r>
            <a:endParaRPr/>
          </a:p>
          <a:p>
            <a:pPr indent="-609608" lvl="0" marL="60960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Classi, Pseudo-classi, Attributi (10 punti)</a:t>
            </a:r>
            <a:endParaRPr/>
          </a:p>
          <a:p>
            <a:pPr indent="-609608" lvl="0" marL="60960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Elementi (1 punto)</a:t>
            </a:r>
            <a:endParaRPr/>
          </a:p>
        </p:txBody>
      </p:sp>
      <p:sp>
        <p:nvSpPr>
          <p:cNvPr id="102" name="Google Shape;102;p9"/>
          <p:cNvSpPr txBox="1"/>
          <p:nvPr/>
        </p:nvSpPr>
        <p:spPr>
          <a:xfrm>
            <a:off x="8753371" y="4260421"/>
            <a:ext cx="70200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Priorità specifica</a:t>
            </a:r>
            <a:endParaRPr/>
          </a:p>
        </p:txBody>
      </p:sp>
      <p:sp>
        <p:nvSpPr>
          <p:cNvPr id="103" name="Google Shape;103;p9"/>
          <p:cNvSpPr txBox="1"/>
          <p:nvPr/>
        </p:nvSpPr>
        <p:spPr>
          <a:xfrm>
            <a:off x="8753371" y="5274809"/>
            <a:ext cx="5821461" cy="285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L’ultima dichiarazione sovrascrive la precedente</a:t>
            </a:r>
            <a:endParaRPr/>
          </a:p>
        </p:txBody>
      </p:sp>
      <p:pic>
        <p:nvPicPr>
          <p:cNvPr id="104" name="Google Shape;10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9705" y="7007980"/>
            <a:ext cx="7112616" cy="156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47833" y="8572754"/>
            <a:ext cx="8596104" cy="1463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0000" y="2827196"/>
            <a:ext cx="12599491" cy="65029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9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Priorità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pertin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se DEF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