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13716000" cx="24384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Poppins Light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iRq96QCLtndkC6/cLPzEOllDg5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FA1C9D-A34A-4185-9A32-CD9A864F1976}">
  <a:tblStyle styleId="{2DFA1C9D-A34A-4185-9A32-CD9A864F197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3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oppins-regular.fntdata"/><Relationship Id="rId25" Type="http://schemas.openxmlformats.org/officeDocument/2006/relationships/slide" Target="slides/slide18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oppi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oppinsLight-bold.fntdata"/><Relationship Id="rId30" Type="http://schemas.openxmlformats.org/officeDocument/2006/relationships/font" Target="fonts/PoppinsLight-regular.fntdata"/><Relationship Id="rId11" Type="http://schemas.openxmlformats.org/officeDocument/2006/relationships/slide" Target="slides/slide4.xml"/><Relationship Id="rId33" Type="http://schemas.openxmlformats.org/officeDocument/2006/relationships/font" Target="fonts/Poppins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PoppinsLight-italic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5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8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0.xml"/><Relationship Id="rId39" Type="http://schemas.openxmlformats.org/officeDocument/2006/relationships/font" Target="fonts/OpenSans-bold.fntdata"/><Relationship Id="rId16" Type="http://schemas.openxmlformats.org/officeDocument/2006/relationships/slide" Target="slides/slide9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titolo">
  <p:cSld name="1_Diapositiva titol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9pPr>
          </a:lstStyle>
          <a:p/>
        </p:txBody>
      </p:sp>
      <p:sp>
        <p:nvSpPr>
          <p:cNvPr id="12" name="Google Shape;12;p25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13867"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6" name="Google Shape;16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22"/>
          <p:cNvCxnSpPr/>
          <p:nvPr/>
        </p:nvCxnSpPr>
        <p:spPr>
          <a:xfrm rot="10800000">
            <a:off x="2259453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31" name="Google Shape;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/>
        </p:nvSpPr>
        <p:spPr>
          <a:xfrm>
            <a:off x="913164" y="9179562"/>
            <a:ext cx="513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919516" y="10246362"/>
            <a:ext cx="5884938" cy="21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 &amp; CSS II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oppins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Giorno 4</a:t>
            </a:r>
            <a:endParaRPr b="0" i="0" sz="6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562" y="3657322"/>
            <a:ext cx="11928875" cy="640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Transitions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Transizioni multiple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8" name="Google Shape;108;p11"/>
          <p:cNvGraphicFramePr/>
          <p:nvPr/>
        </p:nvGraphicFramePr>
        <p:xfrm>
          <a:off x="3341933" y="3526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{2DFA1C9D-A34A-4185-9A32-CD9A864F1976}</a:tableStyleId>
              </a:tblPr>
              <a:tblGrid>
                <a:gridCol w="8821825"/>
                <a:gridCol w="887830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Ease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Parte piano, accelera, rallenta. default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Velocità costante</a:t>
                      </a:r>
                      <a:endParaRPr b="0"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Ease-in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Bassa velocità iniziale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Ease-out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Bassa velocità finale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Ease-in-out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Bassa velocità iniziale e finale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Cubic-bezier(n,n,n,n)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Valori customizzati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09" name="Google Shape;109;p11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Transitions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Velocità di movimento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3285734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Animazioni 3: CSS Animations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7899" y="5961599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8974187" y="6857999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960000" y="2844713"/>
            <a:ext cx="22451666" cy="1587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Micro filmati di oggetti in movimento e/o trasformazione. Prevedono punto di partenza ed arrivo, step intermedi tramite keyframes e ripetizioni cicliche. Vanno precostruite e poi richiamate. 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4" name="Google Shape;124;p13"/>
          <p:cNvGraphicFramePr/>
          <p:nvPr/>
        </p:nvGraphicFramePr>
        <p:xfrm>
          <a:off x="3335766" y="49889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{2DFA1C9D-A34A-4185-9A32-CD9A864F1976}</a:tableStyleId>
              </a:tblPr>
              <a:tblGrid>
                <a:gridCol w="8821825"/>
                <a:gridCol w="8878300"/>
              </a:tblGrid>
              <a:tr h="897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animation-name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Chiamata al nome dell’animazione</a:t>
                      </a:r>
                      <a:endParaRPr b="0"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animation-duration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Durata dell’animazione</a:t>
                      </a:r>
                      <a:endParaRPr b="0"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animation-timing-function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Velocità di movimento dell’animazione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animation-delay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Eventuale ritardo di avvio (s/ms) 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animation-</a:t>
                      </a: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iteration-count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Numero di ripetizioni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animation-direction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svolgimento in avanti o contrario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animation-fill-mode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stili applicati ad inizio o fine animazione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animation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Sintassi abbreviata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25" name="Google Shape;125;p13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Animations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Animazioni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246" y="3445331"/>
            <a:ext cx="19881506" cy="570200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Animations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Codice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960000" y="2844713"/>
            <a:ext cx="22451666" cy="1587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prefissi vendor (o prefissi browser) sono applicabili a tante proprietà che non sono sempre applicate “alla lettera” dai browser, sperimentali oppure per supportare caratteristiche proprietarie (non W3C standard). 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9" name="Google Shape;139;p15"/>
          <p:cNvGraphicFramePr/>
          <p:nvPr/>
        </p:nvGraphicFramePr>
        <p:xfrm>
          <a:off x="3335766" y="49889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{2DFA1C9D-A34A-4185-9A32-CD9A864F1976}</a:tableStyleId>
              </a:tblPr>
              <a:tblGrid>
                <a:gridCol w="8821825"/>
                <a:gridCol w="8878300"/>
              </a:tblGrid>
              <a:tr h="897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Chrome, Safari, iOs, Android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-webkit</a:t>
                      </a:r>
                      <a:endParaRPr b="0"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Firefox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-moz</a:t>
                      </a:r>
                      <a:endParaRPr b="0"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Internet Explorer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-ms-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-o-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40" name="Google Shape;140;p15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Animations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Prefissi Vendor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285734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Animazioni 4: librerie esterne 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menu di navigazione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88" y="5411871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7064276" y="7284915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4" name="Google Shape;154;p17"/>
          <p:cNvGraphicFramePr/>
          <p:nvPr/>
        </p:nvGraphicFramePr>
        <p:xfrm>
          <a:off x="2291949" y="3376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{2DFA1C9D-A34A-4185-9A32-CD9A864F1976}</a:tableStyleId>
              </a:tblPr>
              <a:tblGrid>
                <a:gridCol w="4750450"/>
                <a:gridCol w="1504965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Animate CSS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https://daneden.github.io/animate.css/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Hover CSS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http://ianlunn.github.io/Hover/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Animista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http://animista.net/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Motion UI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https://zurb.com/playground/motion-ui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Animation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https://all-animation.github.io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Woah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http://www.joerezendes.com/projects/Woah.css/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55" name="Google Shape;155;p17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Animation libraries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Esempi studio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161" name="Google Shape;1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3285734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Animazioni 1: introduzione, CSS Transform 2D e 3D</a:t>
            </a:r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4571" y="5507082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6522173" y="7308918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1849200" y="3698991"/>
            <a:ext cx="7847352" cy="5428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JS, no Flash!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Dopo anni di sintassi e tecnologie supplementari, a volte usate solo per piccole animazioni, abbellimenti grafici o semplici animazioni, molti effetti possono essere realizzati utilizzando solo nuove proprietà CSS3</a:t>
            </a:r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14101888" y="3698991"/>
            <a:ext cx="7847352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</a:t>
            </a: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/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Ampio supporto dei browser più recenti</a:t>
            </a:r>
            <a:endParaRPr/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Degradabili senza problemi</a:t>
            </a:r>
            <a:endParaRPr/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Zero tecnologie di terze parti</a:t>
            </a:r>
            <a:endParaRPr/>
          </a:p>
        </p:txBody>
      </p:sp>
      <p:pic>
        <p:nvPicPr>
          <p:cNvPr descr="Segna Pollice su con riempimento a tinta unita" id="49" name="Google Shape;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3933416"/>
            <a:ext cx="1176043" cy="117604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Effetti ed animazioni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Solo CSS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6" name="Google Shape;56;p4"/>
          <p:cNvGraphicFramePr/>
          <p:nvPr/>
        </p:nvGraphicFramePr>
        <p:xfrm>
          <a:off x="1574800" y="3246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{2DFA1C9D-A34A-4185-9A32-CD9A864F1976}</a:tableStyleId>
              </a:tblPr>
              <a:tblGrid>
                <a:gridCol w="10583325"/>
                <a:gridCol w="1065107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translateX() / translateY() / translate(x,y)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sposta un oggetto sull’asse X o Y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rotate(gradi)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ruota un oggetto in senso orario o antiorario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scaleX(1) / scaleY(1) / scale(1,1)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ridimensiona un oggetto in altezza/larghezza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skewX(gradi) / skewY(gradi) / skew(gradi, gradi)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distorce un oggetto sull’asse X o Y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matrix()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indica tutte le trasformazioni contemporaneamente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Proprietà</a:t>
                      </a:r>
                      <a:endParaRPr/>
                    </a:p>
                  </a:txBody>
                  <a:tcPr marT="121925" marB="121925" marR="243850" marL="243850" anchor="ctr"/>
                </a:tc>
                <a:tc hMerge="1"/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transform-origin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Proprietà. Sposta l’asse X e Y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57" name="Google Shape;57;p4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Transform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Manipolazione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935" y="3686298"/>
            <a:ext cx="21276129" cy="441808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Transform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Esempi di codice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0" name="Google Shape;70;p6"/>
          <p:cNvGraphicFramePr/>
          <p:nvPr/>
        </p:nvGraphicFramePr>
        <p:xfrm>
          <a:off x="1574800" y="3396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{2DFA1C9D-A34A-4185-9A32-CD9A864F1976}</a:tableStyleId>
              </a:tblPr>
              <a:tblGrid>
                <a:gridCol w="10583325"/>
                <a:gridCol w="10651075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translateZ()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sposta un oggetto sull’asse Z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rotateZ</a:t>
                      </a:r>
                      <a:r>
                        <a:rPr b="1" i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(gradi)</a:t>
                      </a:r>
                      <a:endParaRPr b="1" i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ruota un oggetto sull’asse Z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rotate3D(x,y,z)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Imposta una rotazione 3D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scaleZ(1)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ridimensiona un oggetto sull’asse Z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Proprietà</a:t>
                      </a:r>
                      <a:endParaRPr/>
                    </a:p>
                  </a:txBody>
                  <a:tcPr marT="121925" marB="121925" marR="243850" marL="243850" anchor="ctr"/>
                </a:tc>
                <a:tc hMerge="1"/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transform-style</a:t>
                      </a:r>
                      <a:endParaRPr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flat | preserve-3d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perspective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distorce un oggetto sull’asse X o Y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71" name="Google Shape;71;p6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Transform 3D</a:t>
            </a:r>
            <a:endParaRPr/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Manipolazione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2899542" y="6220000"/>
            <a:ext cx="18584915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Animazioni 2: CSS Transitions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408" y="5961598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9134677" y="6857999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960000" y="2982065"/>
            <a:ext cx="22324543" cy="2311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Transitions prevedono solo uno start ed un end.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differenza delle trasformazioni, si interviene su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</a:t>
            </a: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venga elaborate una proprietà, non su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cosa</a:t>
            </a: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faccia.</a:t>
            </a:r>
            <a:endParaRPr/>
          </a:p>
        </p:txBody>
      </p:sp>
      <p:graphicFrame>
        <p:nvGraphicFramePr>
          <p:cNvPr id="86" name="Google Shape;86;p8"/>
          <p:cNvGraphicFramePr/>
          <p:nvPr/>
        </p:nvGraphicFramePr>
        <p:xfrm>
          <a:off x="3341933" y="5293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{2DFA1C9D-A34A-4185-9A32-CD9A864F1976}</a:tableStyleId>
              </a:tblPr>
              <a:tblGrid>
                <a:gridCol w="8821825"/>
                <a:gridCol w="887830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transition-property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quale proprietà far animare</a:t>
                      </a:r>
                      <a:endParaRPr b="0"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transition-duration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quanto dura la transizione</a:t>
                      </a:r>
                      <a:endParaRPr b="0"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transition-timing-function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Velocità di movimento della transizione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transition-delay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Eventuale ritardo di avvio (s/ms) </a:t>
                      </a:r>
                      <a:endParaRPr b="0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transition</a:t>
                      </a:r>
                      <a:endParaRPr b="1"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Sintassi abbreviata</a:t>
                      </a:r>
                      <a:endParaRPr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87" name="Google Shape;87;p8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Transitions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Effetti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200" y="3622056"/>
            <a:ext cx="8880611" cy="593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17603" y="3622056"/>
            <a:ext cx="8555461" cy="583234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Transitions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Codice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