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13716000" cx="24384000"/>
  <p:notesSz cx="6858000" cy="9144000"/>
  <p:embeddedFontLst>
    <p:embeddedFont>
      <p:font typeface="Poppins"/>
      <p:regular r:id="rId22"/>
      <p:bold r:id="rId23"/>
      <p:italic r:id="rId24"/>
      <p:boldItalic r:id="rId25"/>
    </p:embeddedFont>
    <p:embeddedFont>
      <p:font typeface="Poppins Light"/>
      <p:regular r:id="rId26"/>
      <p:bold r:id="rId27"/>
      <p:italic r:id="rId28"/>
      <p:boldItalic r:id="rId29"/>
    </p:embeddedFont>
    <p:embeddedFont>
      <p:font typeface="Helvetica Neue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iMomlEaOVWiCrb79HEeIlfaDSS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803B42-378E-45F6-9593-34A8A60C7961}">
  <a:tblStyle styleId="{78803B42-378E-45F6-9593-34A8A60C796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Poppins-regular.fntdata"/><Relationship Id="rId21" Type="http://schemas.openxmlformats.org/officeDocument/2006/relationships/slide" Target="slides/slide14.xml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PoppinsLight-regular.fntdata"/><Relationship Id="rId25" Type="http://schemas.openxmlformats.org/officeDocument/2006/relationships/font" Target="fonts/Poppins-boldItalic.fntdata"/><Relationship Id="rId28" Type="http://schemas.openxmlformats.org/officeDocument/2006/relationships/font" Target="fonts/PoppinsLight-italic.fntdata"/><Relationship Id="rId27" Type="http://schemas.openxmlformats.org/officeDocument/2006/relationships/font" Target="fonts/PoppinsLight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PoppinsLight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4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3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6.xml"/><Relationship Id="rId35" Type="http://schemas.openxmlformats.org/officeDocument/2006/relationships/font" Target="fonts/OpenSans-bold.fntdata"/><Relationship Id="rId12" Type="http://schemas.openxmlformats.org/officeDocument/2006/relationships/slide" Target="slides/slide5.xml"/><Relationship Id="rId34" Type="http://schemas.openxmlformats.org/officeDocument/2006/relationships/font" Target="fonts/OpenSans-regular.fntdata"/><Relationship Id="rId15" Type="http://schemas.openxmlformats.org/officeDocument/2006/relationships/slide" Target="slides/slide8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7.xml"/><Relationship Id="rId36" Type="http://schemas.openxmlformats.org/officeDocument/2006/relationships/font" Target="fonts/OpenSans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customschemas.google.com/relationships/presentationmetadata" Target="meta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" name="Google Shape;2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" name="Google Shape;4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Google Shape;6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 type="tx">
  <p:cSld name="TITLE_AND_BODY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>
  <p:cSld name="Diapositiva titolo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titolo">
  <p:cSld name="1_Diapositiva titolo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2"/>
          <p:cNvSpPr txBox="1"/>
          <p:nvPr>
            <p:ph type="ctrTitle"/>
          </p:nvPr>
        </p:nvSpPr>
        <p:spPr>
          <a:xfrm>
            <a:off x="831221" y="1985533"/>
            <a:ext cx="22721601" cy="5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b="0" i="0" sz="13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2"/>
          <p:cNvSpPr txBox="1"/>
          <p:nvPr>
            <p:ph idx="1" type="subTitle"/>
          </p:nvPr>
        </p:nvSpPr>
        <p:spPr>
          <a:xfrm>
            <a:off x="831200" y="7557667"/>
            <a:ext cx="22721601" cy="2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2"/>
          <p:cNvSpPr txBox="1"/>
          <p:nvPr>
            <p:ph idx="12" type="sldNum"/>
          </p:nvPr>
        </p:nvSpPr>
        <p:spPr>
          <a:xfrm>
            <a:off x="22593220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>
  <p:cSld name="Diapositiva titol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0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3"/>
          <p:cNvSpPr txBox="1"/>
          <p:nvPr>
            <p:ph type="ctrTitle"/>
          </p:nvPr>
        </p:nvSpPr>
        <p:spPr>
          <a:xfrm>
            <a:off x="831221" y="1985533"/>
            <a:ext cx="22721601" cy="5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b="0" i="0" sz="13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63"/>
          <p:cNvSpPr txBox="1"/>
          <p:nvPr>
            <p:ph idx="1" type="subTitle"/>
          </p:nvPr>
        </p:nvSpPr>
        <p:spPr>
          <a:xfrm>
            <a:off x="831200" y="7557667"/>
            <a:ext cx="22721601" cy="2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63"/>
          <p:cNvSpPr txBox="1"/>
          <p:nvPr>
            <p:ph idx="12" type="sldNum"/>
          </p:nvPr>
        </p:nvSpPr>
        <p:spPr>
          <a:xfrm>
            <a:off x="22593220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_epi.png" id="6" name="Google Shape;6;p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2335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9"/>
          <p:cNvSpPr/>
          <p:nvPr/>
        </p:nvSpPr>
        <p:spPr>
          <a:xfrm>
            <a:off x="-187569" y="511088"/>
            <a:ext cx="24759138" cy="172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_epi.png" id="16" name="Google Shape;16;p5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2335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9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cxnSp>
        <p:nvCxnSpPr>
          <p:cNvPr id="18" name="Google Shape;18;p59"/>
          <p:cNvCxnSpPr/>
          <p:nvPr/>
        </p:nvCxnSpPr>
        <p:spPr>
          <a:xfrm rot="10800000">
            <a:off x="22594530" y="13206809"/>
            <a:ext cx="648929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  <p:sldLayoutId id="2147483655" r:id="rId3"/>
    <p:sldLayoutId id="2147483656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ttogramma.png" id="30" name="Google Shape;3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1058" y="3684152"/>
            <a:ext cx="7653682" cy="6347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epi.png" id="31" name="Google Shape;3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3600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"/>
          <p:cNvSpPr txBox="1"/>
          <p:nvPr/>
        </p:nvSpPr>
        <p:spPr>
          <a:xfrm>
            <a:off x="913164" y="9179562"/>
            <a:ext cx="513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oppins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" name="Google Shape;33;p1"/>
          <p:cNvSpPr txBox="1"/>
          <p:nvPr/>
        </p:nvSpPr>
        <p:spPr>
          <a:xfrm>
            <a:off x="919516" y="10246362"/>
            <a:ext cx="5884938" cy="21852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Poppins"/>
              <a:buNone/>
            </a:pPr>
            <a: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HTML &amp; CSS 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Poppins"/>
              <a:buNone/>
            </a:pPr>
            <a:r>
              <a:rPr b="0" i="0" lang="it-IT" sz="64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Giorno 2</a:t>
            </a:r>
            <a:endParaRPr b="0" i="0" sz="64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9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Calibri"/>
              <a:buNone/>
            </a:pPr>
            <a:r>
              <a:t/>
            </a:r>
            <a:endParaRPr b="0" i="0" sz="2133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49"/>
          <p:cNvSpPr txBox="1"/>
          <p:nvPr/>
        </p:nvSpPr>
        <p:spPr>
          <a:xfrm>
            <a:off x="3285734" y="6220000"/>
            <a:ext cx="17812533" cy="1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Rendere elementi responsive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6403" y="5958000"/>
            <a:ext cx="1077585" cy="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8977629" y="6858000"/>
            <a:ext cx="1081915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0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116" name="Google Shape;11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9841" y="3305173"/>
            <a:ext cx="12904317" cy="56494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0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Immagini responsive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Comportamenti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2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123" name="Google Shape;12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3135" y="3512557"/>
            <a:ext cx="8352243" cy="4186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84592" y="3846364"/>
            <a:ext cx="7519051" cy="217442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2"/>
          <p:cNvSpPr txBox="1"/>
          <p:nvPr/>
        </p:nvSpPr>
        <p:spPr>
          <a:xfrm>
            <a:off x="6096000" y="8948459"/>
            <a:ext cx="12192000" cy="1490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Soluzione più semplice e crossbrowser.</a:t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Contro: costringe allo scrolling orizzontale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2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Tabelle responsive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Comportamenti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4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graphicFrame>
        <p:nvGraphicFramePr>
          <p:cNvPr id="132" name="Google Shape;132;p54"/>
          <p:cNvGraphicFramePr/>
          <p:nvPr/>
        </p:nvGraphicFramePr>
        <p:xfrm>
          <a:off x="3355319" y="34008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{78803B42-378E-45F6-9593-34A8A60C7961}</a:tableStyleId>
              </a:tblPr>
              <a:tblGrid>
                <a:gridCol w="6751925"/>
                <a:gridCol w="10921450"/>
              </a:tblGrid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Column-count</a:t>
                      </a:r>
                      <a:endParaRPr b="1" sz="3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0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Numero di colonne da creare</a:t>
                      </a:r>
                      <a:endParaRPr sz="1400" u="none" cap="none" strike="noStrike"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Column-width</a:t>
                      </a:r>
                      <a:endParaRPr b="1" sz="3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0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Larghezza minima ipotizzata</a:t>
                      </a:r>
                      <a:endParaRPr sz="1400" u="none" cap="none" strike="noStrike"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Column-gap</a:t>
                      </a:r>
                      <a:endParaRPr sz="1400" u="none" cap="none" strike="noStrike"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0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Distanza fra le colonne</a:t>
                      </a:r>
                      <a:endParaRPr sz="1400" u="none" cap="none" strike="noStrike"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Column-fill</a:t>
                      </a:r>
                      <a:endParaRPr b="1" sz="3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0" lang="it-IT" sz="32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Bordi di riempimento</a:t>
                      </a:r>
                      <a:endParaRPr b="0" sz="3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</a:tbl>
          </a:graphicData>
        </a:graphic>
      </p:graphicFrame>
      <p:sp>
        <p:nvSpPr>
          <p:cNvPr id="133" name="Google Shape;133;p54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Column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Incolonnamenti di testo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ttogramma.png" id="138" name="Google Shape;13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1058" y="3684152"/>
            <a:ext cx="7653682" cy="6347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epi.png" id="139" name="Google Shape;139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3600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5"/>
          <p:cNvSpPr txBox="1"/>
          <p:nvPr/>
        </p:nvSpPr>
        <p:spPr>
          <a:xfrm>
            <a:off x="933804" y="10246362"/>
            <a:ext cx="3196703" cy="1200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Poppins"/>
              <a:buNone/>
            </a:pPr>
            <a: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Grazie.</a:t>
            </a:r>
            <a:endParaRPr b="1" i="0" sz="66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" name="Google Shape;141;p55"/>
          <p:cNvSpPr txBox="1"/>
          <p:nvPr/>
        </p:nvSpPr>
        <p:spPr>
          <a:xfrm>
            <a:off x="1059589" y="11842567"/>
            <a:ext cx="11945601" cy="11147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1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Epicode School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Via Baccio Baldini, 12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00146 - Roma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ammissioni@epicode.school</a:t>
            </a:r>
            <a:endParaRPr b="0" i="0" sz="16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1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Calibri"/>
              <a:buNone/>
            </a:pPr>
            <a:r>
              <a:t/>
            </a:r>
            <a:endParaRPr b="0" i="0" sz="2133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41"/>
          <p:cNvSpPr txBox="1"/>
          <p:nvPr/>
        </p:nvSpPr>
        <p:spPr>
          <a:xfrm>
            <a:off x="3285734" y="6220000"/>
            <a:ext cx="17812533" cy="1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Responsive design &amp; develop</a:t>
            </a:r>
            <a:endParaRPr b="1" i="0" sz="66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0" name="Google Shape;4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9257" y="5961599"/>
            <a:ext cx="1077585" cy="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9002829" y="6854401"/>
            <a:ext cx="1081915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2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47" name="Google Shape;47;p42"/>
          <p:cNvSpPr txBox="1"/>
          <p:nvPr/>
        </p:nvSpPr>
        <p:spPr>
          <a:xfrm>
            <a:off x="1129056" y="3416719"/>
            <a:ext cx="8545296" cy="2856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 definisce Responsive Design l’approccio di sviluppo per adattare il contenuto di una pagina web o di un app a qualunque schermo utilizzabile</a:t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" name="Google Shape;48;p42"/>
          <p:cNvSpPr txBox="1"/>
          <p:nvPr/>
        </p:nvSpPr>
        <p:spPr>
          <a:xfrm>
            <a:off x="14709650" y="3416719"/>
            <a:ext cx="8545294" cy="2856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Non è un linguaggio fisico o figurato (come ad esempio il Material Design) ma solo un modo di utilizzare HTML e CSS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2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Responsive design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Introduzione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3"/>
          <p:cNvSpPr txBox="1"/>
          <p:nvPr/>
        </p:nvSpPr>
        <p:spPr>
          <a:xfrm>
            <a:off x="960000" y="12525600"/>
            <a:ext cx="1778400" cy="33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11131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43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56" name="Google Shape;56;p43"/>
          <p:cNvSpPr txBox="1"/>
          <p:nvPr/>
        </p:nvSpPr>
        <p:spPr>
          <a:xfrm>
            <a:off x="960000" y="3311159"/>
            <a:ext cx="9957936" cy="2856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1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Mobile first</a:t>
            </a: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il «vecchio» adagio dell’era mobile.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Oggi è uno standard.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43"/>
          <p:cNvSpPr txBox="1"/>
          <p:nvPr/>
        </p:nvSpPr>
        <p:spPr>
          <a:xfrm>
            <a:off x="14008936" y="3311159"/>
            <a:ext cx="9402730" cy="2856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 sviluppa per dispositivi mobili per poi modificare il tutto sui dispositivi più grandi, man mano che aumentano le dimensioni dello schermo.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viso con riempimento a tinta unita" id="58" name="Google Shape;5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000" y="7344604"/>
            <a:ext cx="1176043" cy="117604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43"/>
          <p:cNvSpPr txBox="1"/>
          <p:nvPr/>
        </p:nvSpPr>
        <p:spPr>
          <a:xfrm>
            <a:off x="2554448" y="7359038"/>
            <a:ext cx="7414048" cy="1077218"/>
          </a:xfrm>
          <a:prstGeom prst="rect">
            <a:avLst/>
          </a:prstGeom>
          <a:solidFill>
            <a:srgbClr val="FF275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</a:pPr>
            <a:r>
              <a:rPr b="0" i="1" lang="it-IT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Gli utenti mobile hanno da tempo superato gli utenti desktop.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viso con riempimento a tinta unita" id="60" name="Google Shape;6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08936" y="7344604"/>
            <a:ext cx="1176043" cy="117604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43"/>
          <p:cNvSpPr txBox="1"/>
          <p:nvPr/>
        </p:nvSpPr>
        <p:spPr>
          <a:xfrm>
            <a:off x="15518395" y="7344604"/>
            <a:ext cx="7414048" cy="1077218"/>
          </a:xfrm>
          <a:prstGeom prst="rect">
            <a:avLst/>
          </a:prstGeom>
          <a:solidFill>
            <a:srgbClr val="FF275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</a:pPr>
            <a:r>
              <a:rPr b="0" i="1" lang="it-IT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 Marzo 2021 Google indicizza solo le versioni mobile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3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Media queries</a:t>
            </a:r>
            <a:endParaRPr b="1" i="0" sz="4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Principi di responsive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4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68" name="Google Shape;68;p44"/>
          <p:cNvPicPr preferRelativeResize="0"/>
          <p:nvPr/>
        </p:nvPicPr>
        <p:blipFill rotWithShape="1">
          <a:blip r:embed="rId3">
            <a:alphaModFix/>
          </a:blip>
          <a:srcRect b="16468" l="0" r="0" t="5904"/>
          <a:stretch/>
        </p:blipFill>
        <p:spPr>
          <a:xfrm>
            <a:off x="3881935" y="3017520"/>
            <a:ext cx="16620129" cy="859276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4"/>
          <p:cNvSpPr/>
          <p:nvPr/>
        </p:nvSpPr>
        <p:spPr>
          <a:xfrm>
            <a:off x="922152" y="979949"/>
            <a:ext cx="22489514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Media queries</a:t>
            </a:r>
            <a:endParaRPr b="1" i="0" sz="4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5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75" name="Google Shape;75;p45"/>
          <p:cNvSpPr txBox="1"/>
          <p:nvPr/>
        </p:nvSpPr>
        <p:spPr>
          <a:xfrm>
            <a:off x="922152" y="3120880"/>
            <a:ext cx="7020000" cy="2856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Il breakpoint è un punto, su una linea ideale che parte da 0, in cui si verifica una qualche modifica (tramite i CSS) al layout della pagina.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breakpoint si definiscono con valori numerici e unità di misura nel contesto delle media queries inserite nei CSS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6" name="Google Shape;7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8893" y="3099656"/>
            <a:ext cx="13642773" cy="468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28571" y="8419131"/>
            <a:ext cx="10515077" cy="298849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5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Media queries</a:t>
            </a:r>
            <a:endParaRPr b="1" i="0" sz="4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Breakpoint</a:t>
            </a:r>
            <a:endParaRPr b="0" i="0" sz="3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6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84" name="Google Shape;8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14806" y="2962656"/>
            <a:ext cx="9946894" cy="918795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6"/>
          <p:cNvSpPr txBox="1"/>
          <p:nvPr/>
        </p:nvSpPr>
        <p:spPr>
          <a:xfrm>
            <a:off x="960000" y="3399852"/>
            <a:ext cx="7799952" cy="2856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</a:pPr>
            <a:r>
              <a:rPr b="0" i="0" lang="it-IT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 ogni breakpoint c’è un sostanziale mutamento del layout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6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Media queries</a:t>
            </a:r>
            <a:endParaRPr b="1" i="0" sz="4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Breakpoint</a:t>
            </a:r>
            <a:endParaRPr b="0" i="0" sz="3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7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graphicFrame>
        <p:nvGraphicFramePr>
          <p:cNvPr id="92" name="Google Shape;92;p47"/>
          <p:cNvGraphicFramePr/>
          <p:nvPr/>
        </p:nvGraphicFramePr>
        <p:xfrm>
          <a:off x="12948665" y="33607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{78803B42-378E-45F6-9593-34A8A60C7961}</a:tableStyleId>
              </a:tblPr>
              <a:tblGrid>
                <a:gridCol w="2449800"/>
                <a:gridCol w="8013200"/>
              </a:tblGrid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All</a:t>
                      </a:r>
                      <a:endParaRPr b="1" sz="3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0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Valore predefinito</a:t>
                      </a:r>
                      <a:endParaRPr sz="1400" u="none" cap="none" strike="noStrike"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Screen</a:t>
                      </a:r>
                      <a:endParaRPr sz="1400" u="none" cap="none" strike="noStrike"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0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 schermi dei dispositivi</a:t>
                      </a:r>
                      <a:endParaRPr sz="1400" u="none" cap="none" strike="noStrike"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Print</a:t>
                      </a:r>
                      <a:endParaRPr sz="1400" u="none" cap="none" strike="noStrike"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0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 stampanti</a:t>
                      </a:r>
                      <a:endParaRPr sz="1400" u="none" cap="none" strike="noStrike"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Speech</a:t>
                      </a:r>
                      <a:endParaRPr sz="1400" u="none" cap="none" strike="noStrike"/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it-IT" sz="32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 screen readers</a:t>
                      </a:r>
                      <a:endParaRPr b="0" sz="3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</a:tbl>
          </a:graphicData>
        </a:graphic>
      </p:graphicFrame>
      <p:pic>
        <p:nvPicPr>
          <p:cNvPr id="93" name="Google Shape;9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568" y="2974881"/>
            <a:ext cx="10221845" cy="672650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47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Media type</a:t>
            </a:r>
            <a:endParaRPr b="1" i="0" sz="4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Target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32" y="3066321"/>
            <a:ext cx="10221845" cy="672650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8"/>
          <p:cNvSpPr txBox="1"/>
          <p:nvPr>
            <p:ph idx="12" type="sldNum"/>
          </p:nvPr>
        </p:nvSpPr>
        <p:spPr>
          <a:xfrm>
            <a:off x="23460264" y="12986237"/>
            <a:ext cx="458460" cy="441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graphicFrame>
        <p:nvGraphicFramePr>
          <p:cNvPr id="101" name="Google Shape;101;p48"/>
          <p:cNvGraphicFramePr/>
          <p:nvPr/>
        </p:nvGraphicFramePr>
        <p:xfrm>
          <a:off x="11187203" y="34667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{78803B42-378E-45F6-9593-34A8A60C7961}</a:tableStyleId>
              </a:tblPr>
              <a:tblGrid>
                <a:gridCol w="4688800"/>
                <a:gridCol w="7584275"/>
              </a:tblGrid>
              <a:tr h="9811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Width / Height</a:t>
                      </a:r>
                      <a:endParaRPr b="1" sz="3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0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Larghezza / Altezza del viewport</a:t>
                      </a:r>
                      <a:endParaRPr b="0" sz="3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Min-width</a:t>
                      </a:r>
                      <a:endParaRPr b="1" sz="3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0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Larghezza minima</a:t>
                      </a:r>
                      <a:endParaRPr sz="1400" u="none" cap="none" strike="noStrike"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Max-width</a:t>
                      </a:r>
                      <a:endParaRPr b="1" sz="3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0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Larghezza massima</a:t>
                      </a:r>
                      <a:endParaRPr sz="1400" u="none" cap="none" strike="noStrike"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Min-height</a:t>
                      </a:r>
                      <a:endParaRPr b="1" sz="3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it-IT" sz="32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Altezza minima</a:t>
                      </a:r>
                      <a:endParaRPr b="0" sz="3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Max-height</a:t>
                      </a:r>
                      <a:endParaRPr b="1" sz="3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0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Altezza massima</a:t>
                      </a:r>
                      <a:endParaRPr sz="1400" u="none" cap="none" strike="noStrike"/>
                    </a:p>
                  </a:txBody>
                  <a:tcPr marT="121925" marB="121925" marR="243850" marL="243850" anchor="ctr"/>
                </a:tc>
              </a:tr>
              <a:tr h="988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Orientation</a:t>
                      </a:r>
                      <a:endParaRPr b="1" sz="3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0" lang="it-IT" sz="32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Portrait / Landscape</a:t>
                      </a:r>
                      <a:endParaRPr b="0" sz="32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21925" marB="121925" marR="243850" marL="243850" anchor="ctr"/>
                </a:tc>
              </a:tr>
            </a:tbl>
          </a:graphicData>
        </a:graphic>
      </p:graphicFrame>
      <p:sp>
        <p:nvSpPr>
          <p:cNvPr id="102" name="Google Shape;102;p48"/>
          <p:cNvSpPr/>
          <p:nvPr/>
        </p:nvSpPr>
        <p:spPr>
          <a:xfrm>
            <a:off x="922152" y="749117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Media features</a:t>
            </a:r>
            <a:endParaRPr b="1" i="0" sz="4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Light"/>
              <a:buNone/>
            </a:pP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Condizioni più usate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pertin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ase DEF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