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 SemiBold"/>
      <p:regular r:id="rId13"/>
      <p:bold r:id="rId14"/>
      <p:italic r:id="rId15"/>
      <p:boldItalic r:id="rId16"/>
    </p:embeddedFont>
    <p:embeddedFont>
      <p:font typeface="Poppins"/>
      <p:regular r:id="rId17"/>
      <p:bold r:id="rId18"/>
      <p:italic r:id="rId19"/>
      <p:boldItalic r:id="rId20"/>
    </p:embeddedFont>
    <p:embeddedFont>
      <p:font typeface="Open Sans ExtraBold"/>
      <p:bold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7">
          <p15:clr>
            <a:srgbClr val="9AA0A6"/>
          </p15:clr>
        </p15:guide>
        <p15:guide id="2" pos="227">
          <p15:clr>
            <a:srgbClr val="9AA0A6"/>
          </p15:clr>
        </p15:guide>
        <p15:guide id="3" pos="5533">
          <p15:clr>
            <a:srgbClr val="9AA0A6"/>
          </p15:clr>
        </p15:guide>
        <p15:guide id="4" orient="horz" pos="1153">
          <p15:clr>
            <a:srgbClr val="9AA0A6"/>
          </p15:clr>
        </p15:guide>
        <p15:guide id="5" orient="horz" pos="624">
          <p15:clr>
            <a:srgbClr val="9AA0A6"/>
          </p15:clr>
        </p15:guide>
        <p15:guide id="6" orient="horz" pos="938">
          <p15:clr>
            <a:srgbClr val="9AA0A6"/>
          </p15:clr>
        </p15:guide>
        <p15:guide id="7" orient="horz" pos="1387">
          <p15:clr>
            <a:srgbClr val="9AA0A6"/>
          </p15:clr>
        </p15:guide>
        <p15:guide id="8" orient="horz" pos="460">
          <p15:clr>
            <a:srgbClr val="9AA0A6"/>
          </p15:clr>
        </p15:guide>
        <p15:guide id="9" orient="horz" pos="1845">
          <p15:clr>
            <a:srgbClr val="9AA0A6"/>
          </p15:clr>
        </p15:guide>
        <p15:guide id="10" orient="horz" pos="2769">
          <p15:clr>
            <a:srgbClr val="9AA0A6"/>
          </p15:clr>
        </p15:guide>
        <p15:guide id="11" orient="horz" pos="2991">
          <p15:clr>
            <a:srgbClr val="9AA0A6"/>
          </p15:clr>
        </p15:guide>
        <p15:guide id="12" pos="2880">
          <p15:clr>
            <a:srgbClr val="9AA0A6"/>
          </p15:clr>
        </p15:guide>
        <p15:guide id="13" pos="1553">
          <p15:clr>
            <a:srgbClr val="9AA0A6"/>
          </p15:clr>
        </p15:guide>
        <p15:guide id="14" pos="4008">
          <p15:clr>
            <a:srgbClr val="9AA0A6"/>
          </p15:clr>
        </p15:guide>
        <p15:guide id="15" pos="2217">
          <p15:clr>
            <a:srgbClr val="9AA0A6"/>
          </p15:clr>
        </p15:guide>
        <p15:guide id="16" pos="3742">
          <p15:clr>
            <a:srgbClr val="9AA0A6"/>
          </p15:clr>
        </p15:guide>
        <p15:guide id="17" pos="890">
          <p15:clr>
            <a:srgbClr val="9AA0A6"/>
          </p15:clr>
        </p15:guide>
        <p15:guide id="18" pos="4870">
          <p15:clr>
            <a:srgbClr val="9AA0A6"/>
          </p15:clr>
        </p15:guide>
        <p15:guide id="19" pos="2993">
          <p15:clr>
            <a:srgbClr val="9AA0A6"/>
          </p15:clr>
        </p15:guide>
        <p15:guide id="20" pos="2755">
          <p15:clr>
            <a:srgbClr val="9AA0A6"/>
          </p15:clr>
        </p15:guide>
        <p15:guide id="21" pos="1885">
          <p15:clr>
            <a:srgbClr val="9AA0A6"/>
          </p15:clr>
        </p15:guide>
        <p15:guide id="22" pos="3875">
          <p15:clr>
            <a:srgbClr val="9AA0A6"/>
          </p15:clr>
        </p15:guide>
        <p15:guide id="23" pos="1719">
          <p15:clr>
            <a:srgbClr val="9AA0A6"/>
          </p15:clr>
        </p15:guide>
        <p15:guide id="24" pos="547">
          <p15:clr>
            <a:srgbClr val="9AA0A6"/>
          </p15:clr>
        </p15:guide>
        <p15:guide id="25" orient="horz" pos="2155">
          <p15:clr>
            <a:srgbClr val="9AA0A6"/>
          </p15:clr>
        </p15:guide>
        <p15:guide id="26" pos="397">
          <p15:clr>
            <a:srgbClr val="9AA0A6"/>
          </p15:clr>
        </p15:guide>
        <p15:guide id="27" orient="horz" pos="1045">
          <p15:clr>
            <a:srgbClr val="9AA0A6"/>
          </p15:clr>
        </p15:guide>
        <p15:guide id="28" orient="horz" pos="357">
          <p15:clr>
            <a:srgbClr val="9AA0A6"/>
          </p15:clr>
        </p15:guide>
        <p15:guide id="29" orient="horz" pos="1542">
          <p15:clr>
            <a:srgbClr val="9AA0A6"/>
          </p15:clr>
        </p15:guide>
        <p15:guide id="30" orient="horz" pos="1004">
          <p15:clr>
            <a:srgbClr val="9AA0A6"/>
          </p15:clr>
        </p15:guide>
        <p15:guide id="31" pos="296">
          <p15:clr>
            <a:srgbClr val="9AA0A6"/>
          </p15:clr>
        </p15:guide>
        <p15:guide id="32" pos="1058">
          <p15:clr>
            <a:srgbClr val="9AA0A6"/>
          </p15:clr>
        </p15:guide>
        <p15:guide id="33" pos="2071">
          <p15:clr>
            <a:srgbClr val="9AA0A6"/>
          </p15:clr>
        </p15:guide>
        <p15:guide id="34" orient="horz" pos="757">
          <p15:clr>
            <a:srgbClr val="9AA0A6"/>
          </p15:clr>
        </p15:guide>
        <p15:guide id="35" orient="horz" pos="588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7" roundtripDataSignature="AMtx7mg2UrlTEZieyJuC4vSPgg7qS6r7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7" orient="horz"/>
        <p:guide pos="227"/>
        <p:guide pos="5533"/>
        <p:guide pos="1153" orient="horz"/>
        <p:guide pos="624" orient="horz"/>
        <p:guide pos="938" orient="horz"/>
        <p:guide pos="1387" orient="horz"/>
        <p:guide pos="460" orient="horz"/>
        <p:guide pos="1845" orient="horz"/>
        <p:guide pos="2769" orient="horz"/>
        <p:guide pos="2991" orient="horz"/>
        <p:guide pos="2880"/>
        <p:guide pos="1553"/>
        <p:guide pos="4008"/>
        <p:guide pos="2217"/>
        <p:guide pos="3742"/>
        <p:guide pos="890"/>
        <p:guide pos="4870"/>
        <p:guide pos="2993"/>
        <p:guide pos="2755"/>
        <p:guide pos="1885"/>
        <p:guide pos="3875"/>
        <p:guide pos="1719"/>
        <p:guide pos="547"/>
        <p:guide pos="2155" orient="horz"/>
        <p:guide pos="397"/>
        <p:guide pos="1045" orient="horz"/>
        <p:guide pos="357" orient="horz"/>
        <p:guide pos="1542" orient="horz"/>
        <p:guide pos="1004" orient="horz"/>
        <p:guide pos="296"/>
        <p:guide pos="1058"/>
        <p:guide pos="2071"/>
        <p:guide pos="757" orient="horz"/>
        <p:guide pos="5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OpenSansExtraBold-boldItalic.fntdata"/><Relationship Id="rId21" Type="http://schemas.openxmlformats.org/officeDocument/2006/relationships/font" Target="fonts/OpenSansExtraBold-bold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SemiBold-regular.fntdata"/><Relationship Id="rId12" Type="http://schemas.openxmlformats.org/officeDocument/2006/relationships/slide" Target="slides/slide7.xml"/><Relationship Id="rId15" Type="http://schemas.openxmlformats.org/officeDocument/2006/relationships/font" Target="fonts/MontserratSemiBold-italic.fntdata"/><Relationship Id="rId14" Type="http://schemas.openxmlformats.org/officeDocument/2006/relationships/font" Target="fonts/MontserratSemiBold-bold.fntdata"/><Relationship Id="rId17" Type="http://schemas.openxmlformats.org/officeDocument/2006/relationships/font" Target="fonts/Poppins-regular.fntdata"/><Relationship Id="rId16" Type="http://schemas.openxmlformats.org/officeDocument/2006/relationships/font" Target="fonts/MontserratSemiBold-boldItalic.fntdata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c5c0489c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g14c5c0489c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2142fbbc1_1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b2142fbbc1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32ed4f76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b32ed4f7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32ed4f76a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b32ed4f76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c5c0489c6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g14c5c0489c6_0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-Meet the Crew Slide">
  <p:cSld name="13-Meet the Crew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/>
          <p:nvPr>
            <p:ph idx="2" type="pic"/>
          </p:nvPr>
        </p:nvSpPr>
        <p:spPr>
          <a:xfrm>
            <a:off x="1060235" y="2128350"/>
            <a:ext cx="1487100" cy="18252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3"/>
          <p:cNvSpPr/>
          <p:nvPr>
            <p:ph idx="3" type="pic"/>
          </p:nvPr>
        </p:nvSpPr>
        <p:spPr>
          <a:xfrm>
            <a:off x="3049596" y="2128350"/>
            <a:ext cx="1487100" cy="18252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23"/>
          <p:cNvSpPr/>
          <p:nvPr>
            <p:ph idx="4" type="pic"/>
          </p:nvPr>
        </p:nvSpPr>
        <p:spPr>
          <a:xfrm>
            <a:off x="5038958" y="2128350"/>
            <a:ext cx="1487100" cy="18252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23"/>
          <p:cNvSpPr/>
          <p:nvPr>
            <p:ph idx="5" type="pic"/>
          </p:nvPr>
        </p:nvSpPr>
        <p:spPr>
          <a:xfrm>
            <a:off x="7028318" y="2128350"/>
            <a:ext cx="1487100" cy="18252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23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it-IT" sz="1000" u="none" cap="none" strike="noStrike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i="0" sz="1000" u="none" cap="none" strike="noStrike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96">
          <p15:clr>
            <a:srgbClr val="FBAE40"/>
          </p15:clr>
        </p15:guide>
        <p15:guide id="2" pos="5364">
          <p15:clr>
            <a:srgbClr val="FBAE40"/>
          </p15:clr>
        </p15:guide>
        <p15:guide id="3" orient="horz" pos="2850">
          <p15:clr>
            <a:srgbClr val="FBAE40"/>
          </p15:clr>
        </p15:guide>
        <p15:guide id="4" orient="horz" pos="38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>
  <p:cSld name="TITLE_AND_BOD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 1">
  <p:cSld name="TITLE_AND_BODY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ttogramma.png" id="62" name="Google Shape;62;g14c5c0489c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1647" y="1381557"/>
            <a:ext cx="2870131" cy="23803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epi.png" id="63" name="Google Shape;63;g14c5c0489c6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600" y="291600"/>
            <a:ext cx="1349910" cy="4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14c5c0489c6_0_0"/>
          <p:cNvSpPr txBox="1"/>
          <p:nvPr/>
        </p:nvSpPr>
        <p:spPr>
          <a:xfrm>
            <a:off x="342437" y="3442336"/>
            <a:ext cx="17163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oppins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65;g14c5c0489c6_0_0"/>
          <p:cNvSpPr txBox="1"/>
          <p:nvPr/>
        </p:nvSpPr>
        <p:spPr>
          <a:xfrm>
            <a:off x="344818" y="3842386"/>
            <a:ext cx="2005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it-IT" sz="20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jQuery II</a:t>
            </a:r>
            <a:endParaRPr b="0" i="0" sz="2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2142fbbc1_1_43"/>
          <p:cNvSpPr txBox="1"/>
          <p:nvPr/>
        </p:nvSpPr>
        <p:spPr>
          <a:xfrm>
            <a:off x="360000" y="4697100"/>
            <a:ext cx="6669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t-IT" sz="600" u="none" cap="none" strike="noStrike">
                <a:solidFill>
                  <a:srgbClr val="111314"/>
                </a:solidFill>
                <a:latin typeface="Open Sans"/>
                <a:ea typeface="Open Sans"/>
                <a:cs typeface="Open Sans"/>
                <a:sym typeface="Open Sans"/>
              </a:rPr>
              <a:t>epicodeschool</a:t>
            </a:r>
            <a:endParaRPr b="0" i="0" sz="600" u="none" cap="none" strike="noStrike">
              <a:solidFill>
                <a:srgbClr val="11131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" name="Google Shape;71;gb2142fbbc1_1_43"/>
          <p:cNvPicPr preferRelativeResize="0"/>
          <p:nvPr/>
        </p:nvPicPr>
        <p:blipFill rotWithShape="1">
          <a:blip r:embed="rId3">
            <a:alphaModFix/>
          </a:blip>
          <a:srcRect b="0" l="1700" r="1700" t="0"/>
          <a:stretch/>
        </p:blipFill>
        <p:spPr>
          <a:xfrm>
            <a:off x="356775" y="360000"/>
            <a:ext cx="674802" cy="2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b2142fbbc1_1_43"/>
          <p:cNvSpPr txBox="1"/>
          <p:nvPr/>
        </p:nvSpPr>
        <p:spPr>
          <a:xfrm>
            <a:off x="360000" y="989988"/>
            <a:ext cx="3306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-IT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endParaRPr b="1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gb2142fbbc1_1_43"/>
          <p:cNvSpPr txBox="1"/>
          <p:nvPr/>
        </p:nvSpPr>
        <p:spPr>
          <a:xfrm>
            <a:off x="359999" y="1467599"/>
            <a:ext cx="4685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-IT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jQuery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gb2142fbbc1_1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75" name="Google Shape;75;gb2142fbbc1_1_43"/>
          <p:cNvSpPr txBox="1"/>
          <p:nvPr/>
        </p:nvSpPr>
        <p:spPr>
          <a:xfrm>
            <a:off x="4435475" y="1218075"/>
            <a:ext cx="4470000" cy="3709800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&lt;script&gt;</a:t>
            </a:r>
            <a:endParaRPr b="1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const myhtml = $(‘’&lt;div&gt;&lt;/div&gt;);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$(‘body’).append(myhtml);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&lt;/script&gt;</a:t>
            </a:r>
            <a:endParaRPr b="1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gb2142fbbc1_1_43"/>
          <p:cNvSpPr txBox="1"/>
          <p:nvPr/>
        </p:nvSpPr>
        <p:spPr>
          <a:xfrm>
            <a:off x="356775" y="1959450"/>
            <a:ext cx="39441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jQuery è una libreria che permette di manipolare liberamente il DOM, astraendo dal browser che implementa la pagina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manipolazione del DOM contempla: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Aggiunta e rimozione degli elementi 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Aggiunta, modifica e rimozione degli attributi 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Aggiunta, modifica e rimozione delle classi e regole css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Volendo possiamo creare una pagina html in jQuery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2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gb2142fbbc1_1_43"/>
          <p:cNvSpPr txBox="1"/>
          <p:nvPr/>
        </p:nvSpPr>
        <p:spPr>
          <a:xfrm>
            <a:off x="6687200" y="360000"/>
            <a:ext cx="20967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t-IT" sz="800" u="none" cap="none" strike="noStrike">
                <a:solidFill>
                  <a:srgbClr val="EF0055"/>
                </a:solidFill>
                <a:latin typeface="Open Sans"/>
                <a:ea typeface="Open Sans"/>
                <a:cs typeface="Open Sans"/>
                <a:sym typeface="Open Sans"/>
              </a:rPr>
              <a:t>#SI PARTE</a:t>
            </a:r>
            <a:endParaRPr b="0" i="0" sz="800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32ed4f76a_0_0"/>
          <p:cNvSpPr txBox="1"/>
          <p:nvPr/>
        </p:nvSpPr>
        <p:spPr>
          <a:xfrm>
            <a:off x="360000" y="4697100"/>
            <a:ext cx="6669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t-IT" sz="600" u="none" cap="none" strike="noStrike">
                <a:solidFill>
                  <a:srgbClr val="111314"/>
                </a:solidFill>
                <a:latin typeface="Open Sans"/>
                <a:ea typeface="Open Sans"/>
                <a:cs typeface="Open Sans"/>
                <a:sym typeface="Open Sans"/>
              </a:rPr>
              <a:t>epicodeschool</a:t>
            </a:r>
            <a:endParaRPr b="0" i="0" sz="600" u="none" cap="none" strike="noStrike">
              <a:solidFill>
                <a:srgbClr val="11131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gb32ed4f76a_0_0"/>
          <p:cNvPicPr preferRelativeResize="0"/>
          <p:nvPr/>
        </p:nvPicPr>
        <p:blipFill rotWithShape="1">
          <a:blip r:embed="rId3">
            <a:alphaModFix/>
          </a:blip>
          <a:srcRect b="0" l="1700" r="1700" t="0"/>
          <a:stretch/>
        </p:blipFill>
        <p:spPr>
          <a:xfrm>
            <a:off x="356775" y="360000"/>
            <a:ext cx="674802" cy="2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b32ed4f76a_0_0"/>
          <p:cNvSpPr txBox="1"/>
          <p:nvPr/>
        </p:nvSpPr>
        <p:spPr>
          <a:xfrm>
            <a:off x="360000" y="989988"/>
            <a:ext cx="3306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-IT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endParaRPr b="1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gb32ed4f76a_0_0"/>
          <p:cNvSpPr txBox="1"/>
          <p:nvPr/>
        </p:nvSpPr>
        <p:spPr>
          <a:xfrm>
            <a:off x="359999" y="1467599"/>
            <a:ext cx="4685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-IT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jQuery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gb32ed4f76a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87" name="Google Shape;87;gb32ed4f76a_0_0"/>
          <p:cNvSpPr txBox="1"/>
          <p:nvPr/>
        </p:nvSpPr>
        <p:spPr>
          <a:xfrm>
            <a:off x="356775" y="1959450"/>
            <a:ext cx="39441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Uno degli aspetti che ha decretato la popolarità di jQuery è la possibilità di fare animazioni con poche righe di codice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Dissolvenze, effetti a comparsa, possono essere creati con poche righe di codice in quanto già definite nella libreria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gli effetti più sofisticati si può ricorrere a plugin: ovvero file js che estendono le funzioni core di jQuery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gb32ed4f76a_0_0"/>
          <p:cNvSpPr txBox="1"/>
          <p:nvPr/>
        </p:nvSpPr>
        <p:spPr>
          <a:xfrm>
            <a:off x="6687200" y="360000"/>
            <a:ext cx="20967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t-IT" sz="800" u="none" cap="none" strike="noStrike">
                <a:solidFill>
                  <a:srgbClr val="EF0055"/>
                </a:solidFill>
                <a:latin typeface="Open Sans"/>
                <a:ea typeface="Open Sans"/>
                <a:cs typeface="Open Sans"/>
                <a:sym typeface="Open Sans"/>
              </a:rPr>
              <a:t>#OOP</a:t>
            </a:r>
            <a:endParaRPr b="0" i="0" sz="800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gb32ed4f76a_0_0"/>
          <p:cNvSpPr txBox="1"/>
          <p:nvPr/>
        </p:nvSpPr>
        <p:spPr>
          <a:xfrm>
            <a:off x="4435475" y="1218075"/>
            <a:ext cx="4470000" cy="3709800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&lt;button id=‘mybutton’&gt;Mostra&lt;/button&gt;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&lt;div id=‘target’&gt;&lt;/div&gt;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&lt;script&gt;</a:t>
            </a:r>
            <a:endParaRPr b="1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$(‘#mybutton’).on(‘click’,function(){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$(‘#target’).show(1000);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});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&lt;/script&gt;</a:t>
            </a:r>
            <a:endParaRPr b="1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32ed4f76a_0_23"/>
          <p:cNvSpPr txBox="1"/>
          <p:nvPr/>
        </p:nvSpPr>
        <p:spPr>
          <a:xfrm>
            <a:off x="360000" y="4697100"/>
            <a:ext cx="6669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t-IT" sz="600" u="none" cap="none" strike="noStrike">
                <a:solidFill>
                  <a:srgbClr val="111314"/>
                </a:solidFill>
                <a:latin typeface="Open Sans"/>
                <a:ea typeface="Open Sans"/>
                <a:cs typeface="Open Sans"/>
                <a:sym typeface="Open Sans"/>
              </a:rPr>
              <a:t>epicodeschool</a:t>
            </a:r>
            <a:endParaRPr b="0" i="0" sz="600" u="none" cap="none" strike="noStrike">
              <a:solidFill>
                <a:srgbClr val="11131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" name="Google Shape;95;gb32ed4f76a_0_23"/>
          <p:cNvPicPr preferRelativeResize="0"/>
          <p:nvPr/>
        </p:nvPicPr>
        <p:blipFill rotWithShape="1">
          <a:blip r:embed="rId3">
            <a:alphaModFix/>
          </a:blip>
          <a:srcRect b="0" l="1700" r="1700" t="0"/>
          <a:stretch/>
        </p:blipFill>
        <p:spPr>
          <a:xfrm>
            <a:off x="356775" y="360000"/>
            <a:ext cx="674802" cy="2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b32ed4f76a_0_23"/>
          <p:cNvSpPr txBox="1"/>
          <p:nvPr/>
        </p:nvSpPr>
        <p:spPr>
          <a:xfrm>
            <a:off x="360000" y="989988"/>
            <a:ext cx="3306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-IT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endParaRPr b="1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gb32ed4f76a_0_23"/>
          <p:cNvSpPr txBox="1"/>
          <p:nvPr/>
        </p:nvSpPr>
        <p:spPr>
          <a:xfrm>
            <a:off x="359999" y="1467599"/>
            <a:ext cx="4685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-IT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jQuery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gb32ed4f76a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99" name="Google Shape;99;gb32ed4f76a_0_23"/>
          <p:cNvSpPr txBox="1"/>
          <p:nvPr/>
        </p:nvSpPr>
        <p:spPr>
          <a:xfrm>
            <a:off x="356775" y="1959450"/>
            <a:ext cx="39441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fa riferimento all’oggetto sul quale si scatena l’evento intercettato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È molto comodo per ogni manipolazione che deve avvenire direttamente sull’elemento stesso</a:t>
            </a: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ia per la lettura delle informazioni sia per la modifica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Concatenabilità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gb32ed4f76a_0_23"/>
          <p:cNvSpPr txBox="1"/>
          <p:nvPr/>
        </p:nvSpPr>
        <p:spPr>
          <a:xfrm>
            <a:off x="4220175" y="1218075"/>
            <a:ext cx="4800900" cy="3709800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&lt;div id=‘target’ data-id=‘1’&gt;&lt;/div&gt;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6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&lt;script&gt;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$(‘#target).on(‘click’,function(){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const id=$(this).data(‘id’);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console.log(id);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$(this).addClass(‘test’);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$(this).text(‘Ciao’);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//concatenabilita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-IT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$(this) .addClass(‘test’).text(‘Ciao’);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});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6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&lt;/script&gt;</a:t>
            </a:r>
            <a:endParaRPr b="0" i="0" sz="16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gb32ed4f76a_0_23"/>
          <p:cNvSpPr txBox="1"/>
          <p:nvPr/>
        </p:nvSpPr>
        <p:spPr>
          <a:xfrm>
            <a:off x="6687200" y="360000"/>
            <a:ext cx="20967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t-IT" sz="800" u="none" cap="none" strike="noStrike">
                <a:solidFill>
                  <a:srgbClr val="EF0055"/>
                </a:solidFill>
                <a:latin typeface="Open Sans"/>
                <a:ea typeface="Open Sans"/>
                <a:cs typeface="Open Sans"/>
                <a:sym typeface="Open Sans"/>
              </a:rPr>
              <a:t>#OOP</a:t>
            </a:r>
            <a:endParaRPr b="0" i="0" sz="800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360000" y="4697100"/>
            <a:ext cx="6669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t-IT" sz="600" u="none" cap="none" strike="noStrike">
                <a:solidFill>
                  <a:srgbClr val="111314"/>
                </a:solidFill>
                <a:latin typeface="Open Sans"/>
                <a:ea typeface="Open Sans"/>
                <a:cs typeface="Open Sans"/>
                <a:sym typeface="Open Sans"/>
              </a:rPr>
              <a:t>epicodeschool</a:t>
            </a:r>
            <a:endParaRPr b="0" i="0" sz="600" u="none" cap="none" strike="noStrike">
              <a:solidFill>
                <a:srgbClr val="11131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1700" r="1700" t="0"/>
          <a:stretch/>
        </p:blipFill>
        <p:spPr>
          <a:xfrm>
            <a:off x="356775" y="360000"/>
            <a:ext cx="674802" cy="2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360000" y="989988"/>
            <a:ext cx="3306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-IT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endParaRPr b="1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359999" y="1467599"/>
            <a:ext cx="4685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-IT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jQuery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356775" y="1959450"/>
            <a:ext cx="39441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jQuery è comodo per lavorare con i form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Permette, con il plugin jQuery validate, di validare un form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Permette tramite serializzazione di leggere con un’unica istruzione  i dati inseriti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4220175" y="1218075"/>
            <a:ext cx="4800900" cy="3709800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&lt;form id=‘info’&gt;&lt;/form&gt;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&lt;script&gt;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$(‘#info).validate({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rules: {},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messages: 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});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&lt;/script&gt;</a:t>
            </a:r>
            <a:endParaRPr b="0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6687200" y="360000"/>
            <a:ext cx="20967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t-IT" sz="800" u="none" cap="none" strike="noStrike">
                <a:solidFill>
                  <a:srgbClr val="EF0055"/>
                </a:solidFill>
                <a:latin typeface="Open Sans"/>
                <a:ea typeface="Open Sans"/>
                <a:cs typeface="Open Sans"/>
                <a:sym typeface="Open Sans"/>
              </a:rPr>
              <a:t>#OOP</a:t>
            </a:r>
            <a:endParaRPr b="0" i="0" sz="800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>
            <a:off x="360000" y="4697100"/>
            <a:ext cx="6669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t-IT" sz="600" u="none" cap="none" strike="noStrike">
                <a:solidFill>
                  <a:srgbClr val="111314"/>
                </a:solidFill>
                <a:latin typeface="Open Sans"/>
                <a:ea typeface="Open Sans"/>
                <a:cs typeface="Open Sans"/>
                <a:sym typeface="Open Sans"/>
              </a:rPr>
              <a:t>epicodeschool</a:t>
            </a:r>
            <a:endParaRPr b="0" i="0" sz="600" u="none" cap="none" strike="noStrike">
              <a:solidFill>
                <a:srgbClr val="11131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1700" r="1700" t="0"/>
          <a:stretch/>
        </p:blipFill>
        <p:spPr>
          <a:xfrm>
            <a:off x="356775" y="360000"/>
            <a:ext cx="674802" cy="2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360000" y="989988"/>
            <a:ext cx="3306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-IT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endParaRPr b="1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359999" y="1467599"/>
            <a:ext cx="4685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-IT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jQuery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356775" y="1959450"/>
            <a:ext cx="39441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jQuery permette di effettuare chiamate asincrone per inviare e ricevere dati dal web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Possiamo fare richieste sia in GET sia in POST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Ricevere dati in formato html, xml, json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 dati in formato json possono essere “parsati” per creare l’html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4220175" y="1218075"/>
            <a:ext cx="4800900" cy="3709800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&lt;div id=‘target’&gt;&lt;/div&gt;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&lt;script&gt;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$.ajax({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url: ‘http://miosito.it/api’,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type: ‘GET’,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success: function(response){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console.log(response);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});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&lt;/script&gt;</a:t>
            </a:r>
            <a:endParaRPr b="0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6687200" y="360000"/>
            <a:ext cx="20967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t-IT" sz="800" u="none" cap="none" strike="noStrike">
                <a:solidFill>
                  <a:srgbClr val="EF0055"/>
                </a:solidFill>
                <a:latin typeface="Open Sans"/>
                <a:ea typeface="Open Sans"/>
                <a:cs typeface="Open Sans"/>
                <a:sym typeface="Open Sans"/>
              </a:rPr>
              <a:t>#OOP</a:t>
            </a:r>
            <a:endParaRPr b="0" i="0" sz="800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ttogramma.png" id="130" name="Google Shape;130;g14c5c0489c6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1647" y="1381557"/>
            <a:ext cx="2870131" cy="23803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epi.png" id="131" name="Google Shape;131;g14c5c0489c6_0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600" y="291600"/>
            <a:ext cx="1349910" cy="4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4c5c0489c6_0_61"/>
          <p:cNvSpPr txBox="1"/>
          <p:nvPr/>
        </p:nvSpPr>
        <p:spPr>
          <a:xfrm>
            <a:off x="350176" y="3842386"/>
            <a:ext cx="1198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oppins"/>
              <a:buNone/>
            </a:pPr>
            <a:r>
              <a:rPr b="1" i="0" lang="it-IT" sz="25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Grazie.</a:t>
            </a:r>
            <a:endParaRPr b="1" i="0" sz="25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3" name="Google Shape;133;g14c5c0489c6_0_61"/>
          <p:cNvSpPr txBox="1"/>
          <p:nvPr/>
        </p:nvSpPr>
        <p:spPr>
          <a:xfrm>
            <a:off x="397346" y="4440963"/>
            <a:ext cx="44796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Open Sans"/>
              <a:buNone/>
            </a:pPr>
            <a:r>
              <a:rPr b="1" i="0" lang="it-IT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Epicode School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Open Sans"/>
              <a:buNone/>
            </a:pPr>
            <a:r>
              <a:rPr b="0" i="0" lang="it-IT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Via Baccio Baldini, 12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Open Sans"/>
              <a:buNone/>
            </a:pPr>
            <a:r>
              <a:rPr b="0" i="0" lang="it-IT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00146 - Roma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Open Sans"/>
              <a:buNone/>
            </a:pPr>
            <a:r>
              <a:rPr b="0" i="0" lang="it-IT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ammissioni@epicode.school</a:t>
            </a:r>
            <a:endParaRPr b="0" i="0" sz="6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