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Inter"/>
      <p:regular r:id="rId14"/>
      <p:bold r:id="rId15"/>
    </p:embeddedFont>
    <p:embeddedFont>
      <p:font typeface="Outfi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RHqTyVFhIwvkg0/k+Xi67aUD2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97" name="Google Shape;9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8" name="Google Shape;98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6da60e17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13" name="Google Shape;113;g1dd6da60e17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4" name="Google Shape;114;g1dd6da60e17_0_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dd6da60e17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dd6da60e17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17" name="Google Shape;117;g1dd6da60e17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6da60e17_0_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29" name="Google Shape;129;g1dd6da60e17_0_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g1dd6da60e17_0_2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dd6da60e17_0_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dd6da60e17_0_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1dd6da60e17_0_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6da60e17_0_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45" name="Google Shape;145;g1dd6da60e17_0_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6" name="Google Shape;146;g1dd6da60e17_0_7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dd6da60e17_0_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dd6da60e17_0_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49" name="Google Shape;149;g1dd6da60e17_0_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6da60e17_0_3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1dd6da60e17_0_3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5" name="Google Shape;165;g1dd6da60e17_0_3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dd6da60e17_0_3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dd6da60e17_0_3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1dd6da60e17_0_3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6da60e17_0_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1dd6da60e17_0_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1" name="Google Shape;181;g1dd6da60e17_0_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dd6da60e17_0_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dd6da60e17_0_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84" name="Google Shape;184;g1dd6da60e17_0_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96" name="Google Shape;196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7" name="Google Shape;197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425" l="0" r="423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695742" y="4657725"/>
            <a:ext cx="128964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lang="en-US" sz="6399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Creazione di un sito web per un’azienda che vende prodotti biologici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1204" l="0" r="1204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05" name="Google Shape;105;p2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425" l="0" r="423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6182319" y="229675"/>
            <a:ext cx="11749756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24996" y="2174812"/>
            <a:ext cx="16638000" cy="7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Creazione di un sito web per un'azienda immaginaria che vende prodotti biologici.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Inter"/>
                <a:ea typeface="Inter"/>
                <a:cs typeface="Inter"/>
                <a:sym typeface="Inter"/>
              </a:rPr>
              <a:t>Realizza un sito web con WordPress +  Elementor.</a:t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Inter"/>
                <a:ea typeface="Inter"/>
                <a:cs typeface="Inter"/>
                <a:sym typeface="Inter"/>
              </a:rPr>
              <a:t>Per un’azienda che vende prodotti biologici, crea un sito vetrina in 3 pagine che parli dell’azienda, che ne esponga le peculiarità.</a:t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Inter"/>
                <a:ea typeface="Inter"/>
                <a:cs typeface="Inter"/>
                <a:sym typeface="Inter"/>
              </a:rPr>
              <a:t>Le pagine da realizzare saranno le seguenti:</a:t>
            </a:r>
            <a:endParaRPr sz="2500"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"/>
              <a:buAutoNum type="arabicPeriod"/>
            </a:pPr>
            <a:r>
              <a:rPr lang="en-US" sz="2500">
                <a:latin typeface="Inter"/>
                <a:ea typeface="Inter"/>
                <a:cs typeface="Inter"/>
                <a:sym typeface="Inter"/>
              </a:rPr>
              <a:t>Home</a:t>
            </a:r>
            <a:endParaRPr sz="2500"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"/>
              <a:buAutoNum type="arabicPeriod"/>
            </a:pPr>
            <a:r>
              <a:rPr lang="en-US" sz="2500">
                <a:latin typeface="Inter"/>
                <a:ea typeface="Inter"/>
                <a:cs typeface="Inter"/>
                <a:sym typeface="Inter"/>
              </a:rPr>
              <a:t>Chi siamo</a:t>
            </a:r>
            <a:endParaRPr sz="2500"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"/>
              <a:buAutoNum type="arabicPeriod"/>
            </a:pPr>
            <a:r>
              <a:rPr lang="en-US" sz="2500">
                <a:latin typeface="Inter"/>
                <a:ea typeface="Inter"/>
                <a:cs typeface="Inter"/>
                <a:sym typeface="Inter"/>
              </a:rPr>
              <a:t>Contatti</a:t>
            </a:r>
            <a:endParaRPr sz="25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Inter"/>
                <a:ea typeface="Inter"/>
                <a:cs typeface="Inter"/>
                <a:sym typeface="Inter"/>
              </a:rPr>
              <a:t>Troverai il logo aziendale nella cartella “assets”.</a:t>
            </a:r>
            <a:endParaRPr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Inter"/>
                <a:ea typeface="Inter"/>
                <a:cs typeface="Inter"/>
                <a:sym typeface="Inter"/>
              </a:rPr>
              <a:t>Nella cartella assets &gt; immagini troverai immagini ad alta definizione che puoi usare, ma eventualmente puoi cercare e scaricare immagini e video online.</a:t>
            </a:r>
            <a:endParaRPr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Consiglio:</a:t>
            </a:r>
            <a:r>
              <a:rPr lang="en-US" sz="2200">
                <a:latin typeface="Inter"/>
                <a:ea typeface="Inter"/>
                <a:cs typeface="Inter"/>
                <a:sym typeface="Inter"/>
              </a:rPr>
              <a:t> scarica le foto da siti gratuiti come </a:t>
            </a:r>
            <a:r>
              <a:rPr lang="en-US" sz="2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https://unsplash.com/</a:t>
            </a:r>
            <a:endParaRPr sz="2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dd6da60e17_0_5"/>
          <p:cNvPicPr preferRelativeResize="0"/>
          <p:nvPr/>
        </p:nvPicPr>
        <p:blipFill rotWithShape="1">
          <a:blip r:embed="rId3">
            <a:alphaModFix/>
          </a:blip>
          <a:srcRect b="1205" l="0" r="1205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g1dd6da60e17_0_5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21" name="Google Shape;121;g1dd6da60e17_0_5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22" name="Google Shape;122;g1dd6da60e17_0_5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Google Shape;123;g1dd6da60e17_0_5"/>
          <p:cNvPicPr preferRelativeResize="0"/>
          <p:nvPr/>
        </p:nvPicPr>
        <p:blipFill rotWithShape="1">
          <a:blip r:embed="rId4">
            <a:alphaModFix/>
          </a:blip>
          <a:srcRect b="428" l="0" r="418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d6da60e17_0_5"/>
          <p:cNvSpPr txBox="1"/>
          <p:nvPr/>
        </p:nvSpPr>
        <p:spPr>
          <a:xfrm>
            <a:off x="6182319" y="229675"/>
            <a:ext cx="117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dd6da60e17_0_5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d6da60e17_0_5"/>
          <p:cNvSpPr txBox="1"/>
          <p:nvPr/>
        </p:nvSpPr>
        <p:spPr>
          <a:xfrm>
            <a:off x="824996" y="2174812"/>
            <a:ext cx="16638000" cy="6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Requisiti minimi: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Usare obbligatoriamente Elementor per progettare e personalizzare il sito web.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Creare anche </a:t>
            </a: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header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footer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con Elementor, che </a:t>
            </a: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siano identici per tutte le pagine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L’header deve includere il logo dell'azienda, il menu di navigazione principale e eventuali icone dei social media.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Configurazione di Yoast SEO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 pagine devono essere ottimizzate per la visualizzazione da tutti i dispositivi(mobile, tablet, desktop)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Testare il sito web su diverse dimensioni di schermo e assicurarsi che il sito web sia facile da navigare e utilizzare su qualsiasi dispositivo.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Vietato usare demo già pronte o template con import di dummy data.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Creazione di contenuti SEO-friendly con HTML semantico laddove possibile.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Scegli tu il nome dell’azienda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dd6da60e17_0_24"/>
          <p:cNvPicPr preferRelativeResize="0"/>
          <p:nvPr/>
        </p:nvPicPr>
        <p:blipFill rotWithShape="1">
          <a:blip r:embed="rId3">
            <a:alphaModFix/>
          </a:blip>
          <a:srcRect b="1205" l="0" r="1205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g1dd6da60e17_0_24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37" name="Google Shape;137;g1dd6da60e17_0_24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38" name="Google Shape;138;g1dd6da60e17_0_24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g1dd6da60e17_0_24"/>
          <p:cNvPicPr preferRelativeResize="0"/>
          <p:nvPr/>
        </p:nvPicPr>
        <p:blipFill rotWithShape="1">
          <a:blip r:embed="rId4">
            <a:alphaModFix/>
          </a:blip>
          <a:srcRect b="428" l="0" r="418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dd6da60e17_0_24"/>
          <p:cNvSpPr txBox="1"/>
          <p:nvPr/>
        </p:nvSpPr>
        <p:spPr>
          <a:xfrm>
            <a:off x="6182319" y="229675"/>
            <a:ext cx="117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dd6da60e17_0_24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dd6da60e17_0_24"/>
          <p:cNvSpPr txBox="1"/>
          <p:nvPr/>
        </p:nvSpPr>
        <p:spPr>
          <a:xfrm>
            <a:off x="824996" y="2174812"/>
            <a:ext cx="16638000" cy="6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Struttura della pagina home: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Hero Section: 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prima cosa che i visitatori vedranno quando arriveranno sulla homepage del sito web. Qui puoi inserire una grande immagine di sfondo che rappresenti l'azienda o uno dei suoi prodotti biologici, insieme ad un titolo e un sottotitolo accattivanti che catturino l'attenzione dell'utente e lo invitino ad esplorare il sito.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Prodotti: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deve mostrare alcuni dei prodotti biologici più popolari dell'azienda.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Valori: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Qui, puoi descrivere i valori e i principi fondamentali dell'azienda nel promuovere prodotti biologici.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Recensioni: 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Includi citazioni di alcune recensioni(puoi usare un plug-in esterno per realizzarla).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Contatti: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questa sezione, includi un modulo di contatto per consentire ai visitatori di inviare direttamente un messaggio all'azienda.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dd6da60e17_0_72"/>
          <p:cNvPicPr preferRelativeResize="0"/>
          <p:nvPr/>
        </p:nvPicPr>
        <p:blipFill rotWithShape="1">
          <a:blip r:embed="rId3">
            <a:alphaModFix/>
          </a:blip>
          <a:srcRect b="1205" l="0" r="1205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g1dd6da60e17_0_72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53" name="Google Shape;153;g1dd6da60e17_0_72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54" name="Google Shape;154;g1dd6da60e17_0_72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g1dd6da60e17_0_72"/>
          <p:cNvPicPr preferRelativeResize="0"/>
          <p:nvPr/>
        </p:nvPicPr>
        <p:blipFill rotWithShape="1">
          <a:blip r:embed="rId4">
            <a:alphaModFix/>
          </a:blip>
          <a:srcRect b="428" l="0" r="418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dd6da60e17_0_72"/>
          <p:cNvSpPr txBox="1"/>
          <p:nvPr/>
        </p:nvSpPr>
        <p:spPr>
          <a:xfrm>
            <a:off x="6182319" y="229675"/>
            <a:ext cx="117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dd6da60e17_0_72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dd6da60e17_0_72"/>
          <p:cNvSpPr txBox="1"/>
          <p:nvPr/>
        </p:nvSpPr>
        <p:spPr>
          <a:xfrm>
            <a:off x="824996" y="2174812"/>
            <a:ext cx="16638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prodotti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g1dd6da60e17_0_72"/>
          <p:cNvSpPr txBox="1"/>
          <p:nvPr/>
        </p:nvSpPr>
        <p:spPr>
          <a:xfrm>
            <a:off x="849750" y="3496525"/>
            <a:ext cx="5218800" cy="6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Titolo: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Miele biologico di alta montagna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Descrizione: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Il nostro miele biologico di alta montagna viene raccolto dalle api che volano libere tra i fiori e i prati alpini. Con il suo aroma intenso e la consistenza cremosa, il nostro miele biologico è perfetto per dolcificare il tuo tè o per accompagnare i tuoi dolci preferiti.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g1dd6da60e17_0_72"/>
          <p:cNvSpPr txBox="1"/>
          <p:nvPr/>
        </p:nvSpPr>
        <p:spPr>
          <a:xfrm>
            <a:off x="6523075" y="3496525"/>
            <a:ext cx="5218800" cy="5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Titolo: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Mix di frutta secca biologica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Descrizione: 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Il nostro mix di frutta secca biologica è composto da mandorle, noci, nocciole e uvetta, tutti ingredienti naturali e senza conservanti. Perfetto per uno snack salutare durante la giornata, oppure per arricchire i tuoi piatti dolci o salati.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g1dd6da60e17_0_72"/>
          <p:cNvSpPr txBox="1"/>
          <p:nvPr/>
        </p:nvSpPr>
        <p:spPr>
          <a:xfrm>
            <a:off x="12125600" y="3496525"/>
            <a:ext cx="5218800" cy="5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Titolo: 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Olio extravergine di oliva biologico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Descrizione: </a:t>
            </a: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Il nostro olio extravergine di oliva biologico è prodotto utilizzando solo le migliori olive biologiche italiane. Con il suo gusto fruttato e il suo colore verde intenso, il nostro olio biologico è l'ingrediente perfetto per le tue insalate, i tuoi piatti a base di pesce o le tue bruschette.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dd6da60e17_0_39"/>
          <p:cNvPicPr preferRelativeResize="0"/>
          <p:nvPr/>
        </p:nvPicPr>
        <p:blipFill rotWithShape="1">
          <a:blip r:embed="rId3">
            <a:alphaModFix/>
          </a:blip>
          <a:srcRect b="1205" l="0" r="1205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g1dd6da60e17_0_39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72" name="Google Shape;172;g1dd6da60e17_0_39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73" name="Google Shape;173;g1dd6da60e17_0_39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g1dd6da60e17_0_39"/>
          <p:cNvPicPr preferRelativeResize="0"/>
          <p:nvPr/>
        </p:nvPicPr>
        <p:blipFill rotWithShape="1">
          <a:blip r:embed="rId4">
            <a:alphaModFix/>
          </a:blip>
          <a:srcRect b="428" l="0" r="418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dd6da60e17_0_39"/>
          <p:cNvSpPr txBox="1"/>
          <p:nvPr/>
        </p:nvSpPr>
        <p:spPr>
          <a:xfrm>
            <a:off x="6182319" y="229675"/>
            <a:ext cx="117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dd6da60e17_0_39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d6da60e17_0_39"/>
          <p:cNvSpPr txBox="1"/>
          <p:nvPr/>
        </p:nvSpPr>
        <p:spPr>
          <a:xfrm>
            <a:off x="824996" y="2174812"/>
            <a:ext cx="16638000" cy="7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Struttura della pagina Chi Siamo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Chi siamo: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Questa sezione, presenta brevemente l'azienda, la sua storia, la missione e i valori fondamentali.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Prodotti biologici: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Qui puoi parlare dei prodotti biologici dell'azienda. Potresti anche includere informazioni sulle tecniche di produzione biologica utilizzate dall'azienda e sulla provenienza dei prodotti. Mostra i 3 prodotti precedentemente descritti, se necessario cerca e scarica immagini online per i prodotti.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Sostenibilità: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questa sezione, puoi evidenziare l'impegno dell'azienda per la sostenibilità e l'ambiente. Potresti parlare della riduzione degli sprechi, del riciclo, dell'utilizzo di energie rinnovabili e delle politiche di riduzione delle emissioni di CO2.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Troverai i testi per questa pagina nel file assets &gt; chi-siamo.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dd6da60e17_0_54"/>
          <p:cNvPicPr preferRelativeResize="0"/>
          <p:nvPr/>
        </p:nvPicPr>
        <p:blipFill rotWithShape="1">
          <a:blip r:embed="rId3">
            <a:alphaModFix/>
          </a:blip>
          <a:srcRect b="1205" l="0" r="1205" t="0"/>
          <a:stretch/>
        </p:blipFill>
        <p:spPr>
          <a:xfrm>
            <a:off x="849750" y="373800"/>
            <a:ext cx="3415700" cy="79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g1dd6da60e17_0_54"/>
          <p:cNvGrpSpPr/>
          <p:nvPr/>
        </p:nvGrpSpPr>
        <p:grpSpPr>
          <a:xfrm>
            <a:off x="-35925" y="128725"/>
            <a:ext cx="18333434" cy="1357027"/>
            <a:chOff x="0" y="0"/>
            <a:chExt cx="24444579" cy="1809369"/>
          </a:xfrm>
        </p:grpSpPr>
        <p:sp>
          <p:nvSpPr>
            <p:cNvPr id="188" name="Google Shape;188;g1dd6da60e17_0_54"/>
            <p:cNvSpPr/>
            <p:nvPr/>
          </p:nvSpPr>
          <p:spPr>
            <a:xfrm>
              <a:off x="12700" y="12700"/>
              <a:ext cx="24419179" cy="1783969"/>
            </a:xfrm>
            <a:custGeom>
              <a:rect b="b" l="l" r="r" t="t"/>
              <a:pathLst>
                <a:path extrusionOk="0" h="1783969" w="24419179">
                  <a:moveTo>
                    <a:pt x="0" y="0"/>
                  </a:moveTo>
                  <a:lnTo>
                    <a:pt x="24419179" y="0"/>
                  </a:lnTo>
                  <a:lnTo>
                    <a:pt x="24419179" y="1783969"/>
                  </a:lnTo>
                  <a:lnTo>
                    <a:pt x="0" y="1783969"/>
                  </a:lnTo>
                  <a:close/>
                </a:path>
              </a:pathLst>
            </a:custGeom>
            <a:solidFill>
              <a:srgbClr val="101023"/>
            </a:solidFill>
            <a:ln>
              <a:noFill/>
            </a:ln>
          </p:spPr>
        </p:sp>
        <p:sp>
          <p:nvSpPr>
            <p:cNvPr id="189" name="Google Shape;189;g1dd6da60e17_0_54"/>
            <p:cNvSpPr/>
            <p:nvPr/>
          </p:nvSpPr>
          <p:spPr>
            <a:xfrm>
              <a:off x="0" y="0"/>
              <a:ext cx="24444579" cy="1809369"/>
            </a:xfrm>
            <a:custGeom>
              <a:rect b="b" l="l" r="r" t="t"/>
              <a:pathLst>
                <a:path extrusionOk="0" h="1809369" w="24444579">
                  <a:moveTo>
                    <a:pt x="12700" y="0"/>
                  </a:moveTo>
                  <a:lnTo>
                    <a:pt x="24431879" y="0"/>
                  </a:lnTo>
                  <a:cubicBezTo>
                    <a:pt x="24438865" y="0"/>
                    <a:pt x="24444579" y="5715"/>
                    <a:pt x="24444579" y="12700"/>
                  </a:cubicBezTo>
                  <a:lnTo>
                    <a:pt x="24444579" y="1796669"/>
                  </a:lnTo>
                  <a:cubicBezTo>
                    <a:pt x="24444579" y="1803654"/>
                    <a:pt x="24438865" y="1809369"/>
                    <a:pt x="24431879" y="1809369"/>
                  </a:cubicBezTo>
                  <a:lnTo>
                    <a:pt x="12700" y="1809369"/>
                  </a:lnTo>
                  <a:cubicBezTo>
                    <a:pt x="5715" y="1809369"/>
                    <a:pt x="0" y="1803654"/>
                    <a:pt x="0" y="179666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796669"/>
                  </a:lnTo>
                  <a:lnTo>
                    <a:pt x="12700" y="1796669"/>
                  </a:lnTo>
                  <a:lnTo>
                    <a:pt x="12700" y="1783969"/>
                  </a:lnTo>
                  <a:lnTo>
                    <a:pt x="24431879" y="1783969"/>
                  </a:lnTo>
                  <a:lnTo>
                    <a:pt x="24431879" y="1796669"/>
                  </a:lnTo>
                  <a:lnTo>
                    <a:pt x="24419179" y="1796669"/>
                  </a:lnTo>
                  <a:lnTo>
                    <a:pt x="24419179" y="12700"/>
                  </a:lnTo>
                  <a:lnTo>
                    <a:pt x="24431879" y="12700"/>
                  </a:lnTo>
                  <a:lnTo>
                    <a:pt x="244318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g1dd6da60e17_0_54"/>
          <p:cNvPicPr preferRelativeResize="0"/>
          <p:nvPr/>
        </p:nvPicPr>
        <p:blipFill rotWithShape="1">
          <a:blip r:embed="rId4">
            <a:alphaModFix/>
          </a:blip>
          <a:srcRect b="428" l="0" r="418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dd6da60e17_0_54"/>
          <p:cNvSpPr txBox="1"/>
          <p:nvPr/>
        </p:nvSpPr>
        <p:spPr>
          <a:xfrm>
            <a:off x="6182319" y="229675"/>
            <a:ext cx="117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dd6da60e17_0_54"/>
          <p:cNvSpPr txBox="1"/>
          <p:nvPr/>
        </p:nvSpPr>
        <p:spPr>
          <a:xfrm>
            <a:off x="8439925" y="840406"/>
            <a:ext cx="949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5"/>
              <a:buFont typeface="Arial"/>
              <a:buNone/>
            </a:pPr>
            <a:r>
              <a:rPr b="0" i="0" lang="en-US" sz="215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Progettare un sito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dd6da60e17_0_54"/>
          <p:cNvSpPr txBox="1"/>
          <p:nvPr/>
        </p:nvSpPr>
        <p:spPr>
          <a:xfrm>
            <a:off x="824996" y="2174812"/>
            <a:ext cx="16638000" cy="7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Pagina Contatti</a:t>
            </a:r>
            <a:endParaRPr b="1"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Sezione Contatti: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questa sezione, puoi fornire le informazioni di contatto dell'azienda, come l'indirizzo fisico, il numero di telefono, l'indirizzo email e il link alla pagina di Facebook o ad altri canali social. Esempio di contenuto: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1" marL="9144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○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Indirizzo fisico: Via Roma, 123 - 00100 Roma (RM), Italia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1" marL="9144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○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Telefono: +39 06 12345678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1" marL="9144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○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Email: info@nomedellazienda.it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1" marL="9144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○"/>
            </a:pP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Orari di apertura: dal lunedì al venerdì dalle 9:00 alle 18:00, il sabato dalle 9:00 alle 13:00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Mappa: 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 l'azienda possiede uno o più negozi fisici, potresti includere una mappa interattiva che mostri la posizione dei negozi e le relative informazioni di contatto.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005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nter"/>
              <a:buChar char="●"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Form:</a:t>
            </a:r>
            <a:r>
              <a:rPr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Includere un modulo di contatto per permettere ai visitatori del sito di inviare domande o commenti direttamente dall'interfaccia del sito web.</a:t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425" l="0" r="423" t="0"/>
          <a:stretch/>
        </p:blipFill>
        <p:spPr>
          <a:xfrm>
            <a:off x="849750" y="373802"/>
            <a:ext cx="3415716" cy="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785425" y="7863125"/>
            <a:ext cx="7176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GRAZIE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b="1" i="0" lang="en-US" sz="216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Epicode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