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75" r:id="rId3"/>
    <p:sldId id="302" r:id="rId4"/>
    <p:sldId id="303" r:id="rId5"/>
    <p:sldId id="306" r:id="rId6"/>
    <p:sldId id="30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24" clrIdx="0">
    <p:extLst>
      <p:ext uri="{19B8F6BF-5375-455C-9EA6-DF929625EA0E}">
        <p15:presenceInfo xmlns:p15="http://schemas.microsoft.com/office/powerpoint/2012/main" userId="Asus" providerId="None"/>
      </p:ext>
    </p:extLst>
  </p:cmAuthor>
  <p:cmAuthor id="2" name="BARADA SABUT" initials="BS" lastIdx="1" clrIdx="1">
    <p:extLst>
      <p:ext uri="{19B8F6BF-5375-455C-9EA6-DF929625EA0E}">
        <p15:presenceInfo xmlns:p15="http://schemas.microsoft.com/office/powerpoint/2012/main" userId="c0c774600750428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7130"/>
    <a:srgbClr val="FFD966"/>
    <a:srgbClr val="7F441C"/>
    <a:srgbClr val="DDD9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92" autoAdjust="0"/>
    <p:restoredTop sz="94660"/>
  </p:normalViewPr>
  <p:slideViewPr>
    <p:cSldViewPr snapToGrid="0">
      <p:cViewPr varScale="1">
        <p:scale>
          <a:sx n="91" d="100"/>
          <a:sy n="91" d="100"/>
        </p:scale>
        <p:origin x="72" y="11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E1A2A1-2A5D-1444-BE58-20EF12ACAD96}" type="datetimeFigureOut">
              <a:rPr lang="en-US" smtClean="0"/>
              <a:t>10/31/2021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4F4B9A-CC00-5B4C-B79C-B2369C410FE8}" type="slidenum">
              <a:rPr lang="en-US" smtClean="0"/>
              <a:t>‹#›</a:t>
            </a:fld>
            <a:endParaRPr lang="en-US"/>
          </a:p>
        </p:txBody>
      </p:sp>
    </p:spTree>
    <p:extLst>
      <p:ext uri="{BB962C8B-B14F-4D97-AF65-F5344CB8AC3E}">
        <p14:creationId xmlns:p14="http://schemas.microsoft.com/office/powerpoint/2010/main" val="3944688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Arial" panose="020B0604020202020204" pitchFamily="34" charset="0"/>
                <a:cs typeface="Arial" panose="020B0604020202020204" pitchFamily="34" charset="0"/>
              </a:defRPr>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27CB32D-7F3A-4892-8EC3-7EF311A94931}" type="datetimeFigureOut">
              <a:rPr lang="en-IN" smtClean="0"/>
              <a:pPr/>
              <a:t>31-10-2021</a:t>
            </a:fld>
            <a:endParaRPr lang="en-IN"/>
          </a:p>
        </p:txBody>
      </p:sp>
      <p:sp>
        <p:nvSpPr>
          <p:cNvPr id="5" name="Footer Placeholder 4"/>
          <p:cNvSpPr>
            <a:spLocks noGrp="1"/>
          </p:cNvSpPr>
          <p:nvPr>
            <p:ph type="ftr" sz="quarter" idx="11"/>
          </p:nvPr>
        </p:nvSpPr>
        <p:spPr/>
        <p:txBody>
          <a:bodyPr/>
          <a:lstStyle/>
          <a:p>
            <a:r>
              <a:rPr lang="en-IN" dirty="0"/>
              <a:t>MSAP Transition</a:t>
            </a:r>
          </a:p>
        </p:txBody>
      </p:sp>
      <p:sp>
        <p:nvSpPr>
          <p:cNvPr id="6" name="Slide Number Placeholder 5"/>
          <p:cNvSpPr>
            <a:spLocks noGrp="1"/>
          </p:cNvSpPr>
          <p:nvPr>
            <p:ph type="sldNum" sz="quarter" idx="12"/>
          </p:nvPr>
        </p:nvSpPr>
        <p:spPr/>
        <p:txBody>
          <a:bodyPr/>
          <a:lstStyle/>
          <a:p>
            <a:r>
              <a:rPr lang="en-IN" dirty="0"/>
              <a:t>Not to be Published on Internet</a:t>
            </a:r>
          </a:p>
        </p:txBody>
      </p:sp>
    </p:spTree>
    <p:extLst>
      <p:ext uri="{BB962C8B-B14F-4D97-AF65-F5344CB8AC3E}">
        <p14:creationId xmlns:p14="http://schemas.microsoft.com/office/powerpoint/2010/main" val="307129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7CB32D-7F3A-4892-8EC3-7EF311A94931}" type="datetimeFigureOut">
              <a:rPr lang="en-IN" smtClean="0"/>
              <a:pPr/>
              <a:t>31-10-2021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446411-14F9-4305-8B1C-E2A80EC794FA}" type="slidenum">
              <a:rPr lang="en-IN" smtClean="0"/>
              <a:pPr/>
              <a:t>‹#›</a:t>
            </a:fld>
            <a:endParaRPr lang="en-IN"/>
          </a:p>
        </p:txBody>
      </p:sp>
    </p:spTree>
    <p:extLst>
      <p:ext uri="{BB962C8B-B14F-4D97-AF65-F5344CB8AC3E}">
        <p14:creationId xmlns:p14="http://schemas.microsoft.com/office/powerpoint/2010/main" val="1750122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27CB32D-7F3A-4892-8EC3-7EF311A94931}" type="datetimeFigureOut">
              <a:rPr lang="en-IN" smtClean="0"/>
              <a:pPr/>
              <a:t>31-10-2021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446411-14F9-4305-8B1C-E2A80EC794FA}" type="slidenum">
              <a:rPr lang="en-IN" smtClean="0"/>
              <a:pPr/>
              <a:t>‹#›</a:t>
            </a:fld>
            <a:endParaRPr lang="en-IN"/>
          </a:p>
        </p:txBody>
      </p:sp>
    </p:spTree>
    <p:extLst>
      <p:ext uri="{BB962C8B-B14F-4D97-AF65-F5344CB8AC3E}">
        <p14:creationId xmlns:p14="http://schemas.microsoft.com/office/powerpoint/2010/main" val="1201700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27CB32D-7F3A-4892-8EC3-7EF311A94931}" type="datetimeFigureOut">
              <a:rPr lang="en-IN" smtClean="0"/>
              <a:pPr/>
              <a:t>31-10-2021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446411-14F9-4305-8B1C-E2A80EC794FA}" type="slidenum">
              <a:rPr lang="en-IN" smtClean="0"/>
              <a:pPr/>
              <a:t>‹#›</a:t>
            </a:fld>
            <a:endParaRPr lang="en-IN"/>
          </a:p>
        </p:txBody>
      </p:sp>
    </p:spTree>
    <p:extLst>
      <p:ext uri="{BB962C8B-B14F-4D97-AF65-F5344CB8AC3E}">
        <p14:creationId xmlns:p14="http://schemas.microsoft.com/office/powerpoint/2010/main" val="2106658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021FF-061C-144A-8141-2CE92753F548}"/>
              </a:ext>
            </a:extLst>
          </p:cNvPr>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Date Placeholder 2">
            <a:extLst>
              <a:ext uri="{FF2B5EF4-FFF2-40B4-BE49-F238E27FC236}">
                <a16:creationId xmlns:a16="http://schemas.microsoft.com/office/drawing/2014/main" id="{B9EC0107-76CD-A148-A7F8-521502D26569}"/>
              </a:ext>
            </a:extLst>
          </p:cNvPr>
          <p:cNvSpPr>
            <a:spLocks noGrp="1"/>
          </p:cNvSpPr>
          <p:nvPr>
            <p:ph type="dt" sz="half" idx="10"/>
          </p:nvPr>
        </p:nvSpPr>
        <p:spPr/>
        <p:txBody>
          <a:bodyPr/>
          <a:lstStyle/>
          <a:p>
            <a:fld id="{927CB32D-7F3A-4892-8EC3-7EF311A94931}" type="datetimeFigureOut">
              <a:rPr lang="en-IN" smtClean="0"/>
              <a:pPr/>
              <a:t>31-10-2021</a:t>
            </a:fld>
            <a:endParaRPr lang="en-IN"/>
          </a:p>
        </p:txBody>
      </p:sp>
      <p:sp>
        <p:nvSpPr>
          <p:cNvPr id="4" name="Footer Placeholder 3">
            <a:extLst>
              <a:ext uri="{FF2B5EF4-FFF2-40B4-BE49-F238E27FC236}">
                <a16:creationId xmlns:a16="http://schemas.microsoft.com/office/drawing/2014/main" id="{AB843CE7-765D-CF40-A209-F211F94A0B97}"/>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IN"/>
              <a:t>MSAP Transition</a:t>
            </a:r>
            <a:endParaRPr lang="en-IN" dirty="0"/>
          </a:p>
        </p:txBody>
      </p:sp>
      <p:sp>
        <p:nvSpPr>
          <p:cNvPr id="5" name="Slide Number Placeholder 4">
            <a:extLst>
              <a:ext uri="{FF2B5EF4-FFF2-40B4-BE49-F238E27FC236}">
                <a16:creationId xmlns:a16="http://schemas.microsoft.com/office/drawing/2014/main" id="{820DFCE6-28BF-3F4D-BE90-70BDABA1B43C}"/>
              </a:ext>
            </a:extLst>
          </p:cNvPr>
          <p:cNvSpPr>
            <a:spLocks noGrp="1"/>
          </p:cNvSpPr>
          <p:nvPr>
            <p:ph type="sldNum" sz="quarter" idx="12"/>
          </p:nvPr>
        </p:nvSpPr>
        <p:spPr/>
        <p:txBody>
          <a:bodyPr/>
          <a:lstStyle/>
          <a:p>
            <a:fld id="{D1446411-14F9-4305-8B1C-E2A80EC794FA}" type="slidenum">
              <a:rPr lang="en-IN" smtClean="0"/>
              <a:pPr/>
              <a:t>‹#›</a:t>
            </a:fld>
            <a:endParaRPr lang="en-IN" dirty="0"/>
          </a:p>
        </p:txBody>
      </p:sp>
    </p:spTree>
    <p:extLst>
      <p:ext uri="{BB962C8B-B14F-4D97-AF65-F5344CB8AC3E}">
        <p14:creationId xmlns:p14="http://schemas.microsoft.com/office/powerpoint/2010/main" val="1310986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27CB32D-7F3A-4892-8EC3-7EF311A94931}" type="datetimeFigureOut">
              <a:rPr lang="en-IN" smtClean="0"/>
              <a:pPr/>
              <a:t>31-10-2021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446411-14F9-4305-8B1C-E2A80EC794FA}" type="slidenum">
              <a:rPr lang="en-IN" smtClean="0"/>
              <a:pPr/>
              <a:t>‹#›</a:t>
            </a:fld>
            <a:endParaRPr lang="en-IN"/>
          </a:p>
        </p:txBody>
      </p:sp>
    </p:spTree>
    <p:extLst>
      <p:ext uri="{BB962C8B-B14F-4D97-AF65-F5344CB8AC3E}">
        <p14:creationId xmlns:p14="http://schemas.microsoft.com/office/powerpoint/2010/main" val="3909307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7CB32D-7F3A-4892-8EC3-7EF311A94931}" type="datetimeFigureOut">
              <a:rPr lang="en-IN" smtClean="0"/>
              <a:pPr/>
              <a:t>31-10-2021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446411-14F9-4305-8B1C-E2A80EC794FA}" type="slidenum">
              <a:rPr lang="en-IN" smtClean="0"/>
              <a:pPr/>
              <a:t>‹#›</a:t>
            </a:fld>
            <a:endParaRPr lang="en-IN"/>
          </a:p>
        </p:txBody>
      </p:sp>
    </p:spTree>
    <p:extLst>
      <p:ext uri="{BB962C8B-B14F-4D97-AF65-F5344CB8AC3E}">
        <p14:creationId xmlns:p14="http://schemas.microsoft.com/office/powerpoint/2010/main" val="3847955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27CB32D-7F3A-4892-8EC3-7EF311A94931}" type="datetimeFigureOut">
              <a:rPr lang="en-IN" smtClean="0"/>
              <a:pPr/>
              <a:t>31-10-2021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446411-14F9-4305-8B1C-E2A80EC794FA}" type="slidenum">
              <a:rPr lang="en-IN" smtClean="0"/>
              <a:pPr/>
              <a:t>‹#›</a:t>
            </a:fld>
            <a:endParaRPr lang="en-IN"/>
          </a:p>
        </p:txBody>
      </p:sp>
    </p:spTree>
    <p:extLst>
      <p:ext uri="{BB962C8B-B14F-4D97-AF65-F5344CB8AC3E}">
        <p14:creationId xmlns:p14="http://schemas.microsoft.com/office/powerpoint/2010/main" val="2656068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7CB32D-7F3A-4892-8EC3-7EF311A94931}" type="datetimeFigureOut">
              <a:rPr lang="en-IN" smtClean="0"/>
              <a:pPr/>
              <a:t>31-10-2021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446411-14F9-4305-8B1C-E2A80EC794FA}" type="slidenum">
              <a:rPr lang="en-IN" smtClean="0"/>
              <a:pPr/>
              <a:t>‹#›</a:t>
            </a:fld>
            <a:endParaRPr lang="en-IN"/>
          </a:p>
        </p:txBody>
      </p:sp>
    </p:spTree>
    <p:extLst>
      <p:ext uri="{BB962C8B-B14F-4D97-AF65-F5344CB8AC3E}">
        <p14:creationId xmlns:p14="http://schemas.microsoft.com/office/powerpoint/2010/main" val="2492384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27CB32D-7F3A-4892-8EC3-7EF311A94931}" type="datetimeFigureOut">
              <a:rPr lang="en-IN" smtClean="0"/>
              <a:pPr/>
              <a:t>31-10-2021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446411-14F9-4305-8B1C-E2A80EC794FA}" type="slidenum">
              <a:rPr lang="en-IN" smtClean="0"/>
              <a:pPr/>
              <a:t>‹#›</a:t>
            </a:fld>
            <a:endParaRPr lang="en-IN"/>
          </a:p>
        </p:txBody>
      </p:sp>
    </p:spTree>
    <p:extLst>
      <p:ext uri="{BB962C8B-B14F-4D97-AF65-F5344CB8AC3E}">
        <p14:creationId xmlns:p14="http://schemas.microsoft.com/office/powerpoint/2010/main" val="774723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7CB32D-7F3A-4892-8EC3-7EF311A94931}" type="datetimeFigureOut">
              <a:rPr lang="en-IN" smtClean="0"/>
              <a:pPr/>
              <a:t>31-10-2021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446411-14F9-4305-8B1C-E2A80EC794FA}" type="slidenum">
              <a:rPr lang="en-IN" smtClean="0"/>
              <a:pPr/>
              <a:t>‹#›</a:t>
            </a:fld>
            <a:endParaRPr lang="en-IN"/>
          </a:p>
        </p:txBody>
      </p:sp>
    </p:spTree>
    <p:extLst>
      <p:ext uri="{BB962C8B-B14F-4D97-AF65-F5344CB8AC3E}">
        <p14:creationId xmlns:p14="http://schemas.microsoft.com/office/powerpoint/2010/main" val="2315395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7CB32D-7F3A-4892-8EC3-7EF311A94931}" type="datetimeFigureOut">
              <a:rPr lang="en-IN" smtClean="0"/>
              <a:pPr/>
              <a:t>31-10-2021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446411-14F9-4305-8B1C-E2A80EC794FA}" type="slidenum">
              <a:rPr lang="en-IN" smtClean="0"/>
              <a:pPr/>
              <a:t>‹#›</a:t>
            </a:fld>
            <a:endParaRPr lang="en-IN"/>
          </a:p>
        </p:txBody>
      </p:sp>
    </p:spTree>
    <p:extLst>
      <p:ext uri="{BB962C8B-B14F-4D97-AF65-F5344CB8AC3E}">
        <p14:creationId xmlns:p14="http://schemas.microsoft.com/office/powerpoint/2010/main" val="1836349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7CB32D-7F3A-4892-8EC3-7EF311A94931}" type="datetimeFigureOut">
              <a:rPr lang="en-IN" smtClean="0"/>
              <a:pPr/>
              <a:t>31-10-2021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446411-14F9-4305-8B1C-E2A80EC794FA}" type="slidenum">
              <a:rPr lang="en-IN" smtClean="0"/>
              <a:pPr/>
              <a:t>‹#›</a:t>
            </a:fld>
            <a:endParaRPr lang="en-IN"/>
          </a:p>
        </p:txBody>
      </p:sp>
      <p:pic>
        <p:nvPicPr>
          <p:cNvPr id="8" name="Picture 7">
            <a:extLst>
              <a:ext uri="{FF2B5EF4-FFF2-40B4-BE49-F238E27FC236}">
                <a16:creationId xmlns:a16="http://schemas.microsoft.com/office/drawing/2014/main" id="{49F28090-7EB4-B544-8AAF-C16AD04EA674}"/>
              </a:ext>
            </a:extLst>
          </p:cNvPr>
          <p:cNvPicPr>
            <a:picLocks noChangeAspect="1"/>
          </p:cNvPicPr>
          <p:nvPr userDrawn="1"/>
        </p:nvPicPr>
        <p:blipFill>
          <a:blip r:embed="rId14"/>
          <a:stretch>
            <a:fillRect/>
          </a:stretch>
        </p:blipFill>
        <p:spPr>
          <a:xfrm>
            <a:off x="11124096" y="230188"/>
            <a:ext cx="889778" cy="560651"/>
          </a:xfrm>
          <a:prstGeom prst="rect">
            <a:avLst/>
          </a:prstGeom>
        </p:spPr>
      </p:pic>
    </p:spTree>
    <p:extLst>
      <p:ext uri="{BB962C8B-B14F-4D97-AF65-F5344CB8AC3E}">
        <p14:creationId xmlns:p14="http://schemas.microsoft.com/office/powerpoint/2010/main" val="223387503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3942" y="1156045"/>
            <a:ext cx="9144000" cy="1235114"/>
          </a:xfrm>
        </p:spPr>
        <p:txBody>
          <a:bodyPr>
            <a:normAutofit/>
          </a:bodyPr>
          <a:lstStyle/>
          <a:p>
            <a:r>
              <a:rPr lang="en-IN" dirty="0">
                <a:latin typeface="Arial" panose="020B0604020202020204" pitchFamily="34" charset="0"/>
                <a:cs typeface="Arial" panose="020B0604020202020204" pitchFamily="34" charset="0"/>
              </a:rPr>
              <a:t>UIDAI </a:t>
            </a:r>
            <a:r>
              <a:rPr lang="en-IN" dirty="0" err="1">
                <a:latin typeface="Arial" panose="020B0604020202020204" pitchFamily="34" charset="0"/>
                <a:cs typeface="Arial" panose="020B0604020202020204" pitchFamily="34" charset="0"/>
              </a:rPr>
              <a:t>Hackathon</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A93B4A87-E548-5445-AA53-F9F92436D2E6}"/>
              </a:ext>
            </a:extLst>
          </p:cNvPr>
          <p:cNvPicPr>
            <a:picLocks noChangeAspect="1"/>
          </p:cNvPicPr>
          <p:nvPr/>
        </p:nvPicPr>
        <p:blipFill>
          <a:blip r:embed="rId2"/>
          <a:stretch>
            <a:fillRect/>
          </a:stretch>
        </p:blipFill>
        <p:spPr>
          <a:xfrm>
            <a:off x="315299" y="288505"/>
            <a:ext cx="3219589" cy="572093"/>
          </a:xfrm>
          <a:prstGeom prst="rect">
            <a:avLst/>
          </a:prstGeom>
        </p:spPr>
      </p:pic>
      <p:sp>
        <p:nvSpPr>
          <p:cNvPr id="4" name="TextBox 3"/>
          <p:cNvSpPr txBox="1"/>
          <p:nvPr/>
        </p:nvSpPr>
        <p:spPr>
          <a:xfrm>
            <a:off x="3192523" y="2575825"/>
            <a:ext cx="398525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Team Reference ID : </a:t>
            </a:r>
            <a:r>
              <a:rPr lang="en-US" dirty="0" smtClean="0">
                <a:latin typeface="Arial" panose="020B0604020202020204" pitchFamily="34" charset="0"/>
                <a:cs typeface="Arial" panose="020B0604020202020204" pitchFamily="34" charset="0"/>
              </a:rPr>
              <a:t>&lt;&lt;</a:t>
            </a:r>
            <a:r>
              <a:rPr lang="en-IN" dirty="0"/>
              <a:t>I</a:t>
            </a:r>
            <a:r>
              <a:rPr lang="en-IN" dirty="0" smtClean="0"/>
              <a:t>xFerAL19o</a:t>
            </a:r>
            <a:r>
              <a:rPr lang="en-US" dirty="0" smtClean="0">
                <a:latin typeface="Arial" panose="020B0604020202020204" pitchFamily="34" charset="0"/>
                <a:cs typeface="Arial" panose="020B0604020202020204" pitchFamily="34" charset="0"/>
              </a:rPr>
              <a:t>&gt;&gt;</a:t>
            </a:r>
            <a:endParaRPr lang="en-IN" dirty="0">
              <a:latin typeface="Arial" panose="020B0604020202020204" pitchFamily="34" charset="0"/>
              <a:cs typeface="Arial" panose="020B0604020202020204" pitchFamily="34" charset="0"/>
            </a:endParaRPr>
          </a:p>
        </p:txBody>
      </p:sp>
      <p:sp>
        <p:nvSpPr>
          <p:cNvPr id="6" name="TextBox 5"/>
          <p:cNvSpPr txBox="1"/>
          <p:nvPr/>
        </p:nvSpPr>
        <p:spPr>
          <a:xfrm>
            <a:off x="4353803" y="3239441"/>
            <a:ext cx="3180230"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Team Member Details</a:t>
            </a:r>
            <a:endParaRPr lang="en-IN" sz="2400" dirty="0">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449156387"/>
              </p:ext>
            </p:extLst>
          </p:nvPr>
        </p:nvGraphicFramePr>
        <p:xfrm>
          <a:off x="1883735" y="3963449"/>
          <a:ext cx="8624414" cy="2486652"/>
        </p:xfrm>
        <a:graphic>
          <a:graphicData uri="http://schemas.openxmlformats.org/drawingml/2006/table">
            <a:tbl>
              <a:tblPr firstRow="1" bandRow="1">
                <a:tableStyleId>{5C22544A-7EE6-4342-B048-85BDC9FD1C3A}</a:tableStyleId>
              </a:tblPr>
              <a:tblGrid>
                <a:gridCol w="1327544">
                  <a:extLst>
                    <a:ext uri="{9D8B030D-6E8A-4147-A177-3AD203B41FA5}">
                      <a16:colId xmlns:a16="http://schemas.microsoft.com/office/drawing/2014/main" val="1357819721"/>
                    </a:ext>
                  </a:extLst>
                </a:gridCol>
                <a:gridCol w="2938461">
                  <a:extLst>
                    <a:ext uri="{9D8B030D-6E8A-4147-A177-3AD203B41FA5}">
                      <a16:colId xmlns:a16="http://schemas.microsoft.com/office/drawing/2014/main" val="1769977506"/>
                    </a:ext>
                  </a:extLst>
                </a:gridCol>
                <a:gridCol w="4358409">
                  <a:extLst>
                    <a:ext uri="{9D8B030D-6E8A-4147-A177-3AD203B41FA5}">
                      <a16:colId xmlns:a16="http://schemas.microsoft.com/office/drawing/2014/main" val="1481516025"/>
                    </a:ext>
                  </a:extLst>
                </a:gridCol>
              </a:tblGrid>
              <a:tr h="414442">
                <a:tc>
                  <a:txBody>
                    <a:bodyPr/>
                    <a:lstStyle/>
                    <a:p>
                      <a:pPr algn="ctr"/>
                      <a:r>
                        <a:rPr lang="en-US" sz="1800" dirty="0" smtClean="0">
                          <a:latin typeface="Times New Roman" panose="02020603050405020304" pitchFamily="18" charset="0"/>
                          <a:cs typeface="Times New Roman" panose="02020603050405020304" pitchFamily="18" charset="0"/>
                        </a:rPr>
                        <a:t>S.NO</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NAME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EMAIL ADRESS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61545503"/>
                  </a:ext>
                </a:extLst>
              </a:tr>
              <a:tr h="414442">
                <a:tc>
                  <a:txBody>
                    <a:bodyPr/>
                    <a:lstStyle/>
                    <a:p>
                      <a:pPr algn="ctr"/>
                      <a:r>
                        <a:rPr lang="en-US" sz="1800" dirty="0" smtClean="0">
                          <a:solidFill>
                            <a:schemeClr val="tx1"/>
                          </a:solidFill>
                          <a:latin typeface="Times New Roman" panose="02020603050405020304" pitchFamily="18" charset="0"/>
                          <a:cs typeface="Times New Roman" panose="02020603050405020304" pitchFamily="18" charset="0"/>
                        </a:rPr>
                        <a:t>1</a:t>
                      </a:r>
                      <a:endParaRPr 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SHERIL S</a:t>
                      </a:r>
                      <a:r>
                        <a:rPr lang="en-US" sz="1800" baseline="0" dirty="0" smtClean="0">
                          <a:latin typeface="Times New Roman" panose="02020603050405020304" pitchFamily="18" charset="0"/>
                          <a:cs typeface="Times New Roman" panose="02020603050405020304" pitchFamily="18" charset="0"/>
                        </a:rPr>
                        <a:t> THOMAS</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sherilsthomas@gmail.com</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15903429"/>
                  </a:ext>
                </a:extLst>
              </a:tr>
              <a:tr h="414442">
                <a:tc>
                  <a:txBody>
                    <a:bodyPr/>
                    <a:lstStyle/>
                    <a:p>
                      <a:pPr algn="ctr"/>
                      <a:r>
                        <a:rPr lang="en-US" sz="1800" dirty="0" smtClean="0">
                          <a:latin typeface="Times New Roman" panose="02020603050405020304" pitchFamily="18" charset="0"/>
                          <a:cs typeface="Times New Roman" panose="02020603050405020304" pitchFamily="18" charset="0"/>
                        </a:rPr>
                        <a:t>2</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SHIVAM KUMAR SAHU</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Sahurohit562@gmail.com</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49424947"/>
                  </a:ext>
                </a:extLst>
              </a:tr>
              <a:tr h="414442">
                <a:tc>
                  <a:txBody>
                    <a:bodyPr/>
                    <a:lstStyle/>
                    <a:p>
                      <a:pPr algn="ctr"/>
                      <a:r>
                        <a:rPr lang="en-US" sz="1800" dirty="0" smtClean="0">
                          <a:latin typeface="Times New Roman" panose="02020603050405020304" pitchFamily="18" charset="0"/>
                          <a:cs typeface="Times New Roman" panose="02020603050405020304" pitchFamily="18" charset="0"/>
                        </a:rPr>
                        <a:t>3</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SAMEEKSHA</a:t>
                      </a:r>
                      <a:r>
                        <a:rPr lang="en-US" sz="1800" baseline="0" dirty="0" smtClean="0">
                          <a:latin typeface="Times New Roman" panose="02020603050405020304" pitchFamily="18" charset="0"/>
                          <a:cs typeface="Times New Roman" panose="02020603050405020304" pitchFamily="18" charset="0"/>
                        </a:rPr>
                        <a:t> VINODIYA</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sameekshavinodiya@gmail.com</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87359302"/>
                  </a:ext>
                </a:extLst>
              </a:tr>
              <a:tr h="414442">
                <a:tc>
                  <a:txBody>
                    <a:bodyPr/>
                    <a:lstStyle/>
                    <a:p>
                      <a:pPr algn="ctr"/>
                      <a:r>
                        <a:rPr lang="en-US" sz="1800" dirty="0" smtClean="0">
                          <a:latin typeface="Times New Roman" panose="02020603050405020304" pitchFamily="18" charset="0"/>
                          <a:cs typeface="Times New Roman" panose="02020603050405020304" pitchFamily="18" charset="0"/>
                        </a:rPr>
                        <a:t>4</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ANKITA NAVIK</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ankitanavik1406@gmail.com</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29039001"/>
                  </a:ext>
                </a:extLst>
              </a:tr>
              <a:tr h="414442">
                <a:tc>
                  <a:txBody>
                    <a:bodyPr/>
                    <a:lstStyle/>
                    <a:p>
                      <a:pPr algn="ctr"/>
                      <a:r>
                        <a:rPr lang="en-US" sz="1800" dirty="0" smtClean="0">
                          <a:latin typeface="Times New Roman" panose="02020603050405020304" pitchFamily="18" charset="0"/>
                          <a:cs typeface="Times New Roman" panose="02020603050405020304" pitchFamily="18" charset="0"/>
                        </a:rPr>
                        <a:t>5</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PRIYANKA JAIN</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pinkusinsgai628@gmail.com</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68702176"/>
                  </a:ext>
                </a:extLst>
              </a:tr>
            </a:tbl>
          </a:graphicData>
        </a:graphic>
      </p:graphicFrame>
    </p:spTree>
    <p:extLst>
      <p:ext uri="{BB962C8B-B14F-4D97-AF65-F5344CB8AC3E}">
        <p14:creationId xmlns:p14="http://schemas.microsoft.com/office/powerpoint/2010/main" val="373202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EF34-2557-FD4A-9E1D-3C914D25404F}"/>
              </a:ext>
            </a:extLst>
          </p:cNvPr>
          <p:cNvSpPr>
            <a:spLocks noGrp="1"/>
          </p:cNvSpPr>
          <p:nvPr>
            <p:ph type="title"/>
          </p:nvPr>
        </p:nvSpPr>
        <p:spPr>
          <a:xfrm>
            <a:off x="838200" y="365126"/>
            <a:ext cx="10515600" cy="993412"/>
          </a:xfrm>
        </p:spPr>
        <p:txBody>
          <a:bodyPr/>
          <a:lstStyle/>
          <a:p>
            <a:r>
              <a:rPr lang="en-US" dirty="0"/>
              <a:t>About the Problem Statement</a:t>
            </a:r>
          </a:p>
        </p:txBody>
      </p:sp>
      <p:sp>
        <p:nvSpPr>
          <p:cNvPr id="3" name="Content Placeholder 2">
            <a:extLst>
              <a:ext uri="{FF2B5EF4-FFF2-40B4-BE49-F238E27FC236}">
                <a16:creationId xmlns:a16="http://schemas.microsoft.com/office/drawing/2014/main" id="{688C140D-4EA0-9244-9FE7-0B2F20B00063}"/>
              </a:ext>
            </a:extLst>
          </p:cNvPr>
          <p:cNvSpPr>
            <a:spLocks noGrp="1"/>
          </p:cNvSpPr>
          <p:nvPr>
            <p:ph idx="1"/>
          </p:nvPr>
        </p:nvSpPr>
        <p:spPr>
          <a:xfrm>
            <a:off x="838200" y="1254034"/>
            <a:ext cx="10515600" cy="5250937"/>
          </a:xfrm>
        </p:spPr>
        <p:txBody>
          <a:bodyPr>
            <a:normAutofit/>
          </a:bodyPr>
          <a:lstStyle/>
          <a:p>
            <a:r>
              <a:rPr lang="en-US" dirty="0"/>
              <a:t>Theme :      </a:t>
            </a:r>
            <a:r>
              <a:rPr lang="en-US" dirty="0" smtClean="0"/>
              <a:t>Address Update</a:t>
            </a:r>
            <a:endParaRPr lang="en-US" dirty="0"/>
          </a:p>
          <a:p>
            <a:r>
              <a:rPr lang="en-US" dirty="0"/>
              <a:t>Problem Statement</a:t>
            </a:r>
            <a:r>
              <a:rPr lang="en-US" dirty="0" smtClean="0"/>
              <a:t>: </a:t>
            </a:r>
            <a:r>
              <a:rPr lang="en-US" u="sng" dirty="0" smtClean="0"/>
              <a:t>Address Formatting Issue</a:t>
            </a:r>
          </a:p>
          <a:p>
            <a:pPr marL="0" indent="0">
              <a:buNone/>
            </a:pPr>
            <a:r>
              <a:rPr lang="en-US" sz="2400" dirty="0" smtClean="0"/>
              <a:t>Imagine </a:t>
            </a:r>
            <a:r>
              <a:rPr lang="en-US" sz="2400" dirty="0"/>
              <a:t>you belong to the capital city of India and you reside within IIT Delhi campus. You have just enrolled yourself to the aadhaar identity platform and after successful enrolment, you have received your letter containing the aadhaar number, demographics data such as name and address. Alas, in the address field you see the repetition of ‘Delhi’ multiple times, making the address a little convoluted. Like you, many of the residents especially those who are residing in the urban areas see the repetition of the same content in the final address. </a:t>
            </a:r>
            <a:endParaRPr lang="en-US" dirty="0"/>
          </a:p>
          <a:p>
            <a:pPr marL="0" indent="0">
              <a:buNone/>
            </a:pPr>
            <a:r>
              <a:rPr lang="en-US" sz="2400" dirty="0" smtClean="0"/>
              <a:t>An </a:t>
            </a:r>
            <a:r>
              <a:rPr lang="en-US" sz="2400" dirty="0"/>
              <a:t>innovative solution to identify repetitive content (like Delhi in the instant use case) and merge it in a manner that the overall address remains intact  </a:t>
            </a:r>
            <a:r>
              <a:rPr lang="en-US" sz="2400" dirty="0" smtClean="0"/>
              <a:t>and suitable.</a:t>
            </a:r>
            <a:endParaRPr lang="en-US" sz="2400" dirty="0"/>
          </a:p>
          <a:p>
            <a:endParaRPr lang="en-US" dirty="0"/>
          </a:p>
          <a:p>
            <a:endParaRPr lang="en-US" dirty="0"/>
          </a:p>
          <a:p>
            <a:endParaRPr lang="en-US" dirty="0"/>
          </a:p>
        </p:txBody>
      </p:sp>
    </p:spTree>
    <p:extLst>
      <p:ext uri="{BB962C8B-B14F-4D97-AF65-F5344CB8AC3E}">
        <p14:creationId xmlns:p14="http://schemas.microsoft.com/office/powerpoint/2010/main" val="1852425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EF34-2557-FD4A-9E1D-3C914D25404F}"/>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688C140D-4EA0-9244-9FE7-0B2F20B00063}"/>
              </a:ext>
            </a:extLst>
          </p:cNvPr>
          <p:cNvSpPr>
            <a:spLocks noGrp="1"/>
          </p:cNvSpPr>
          <p:nvPr>
            <p:ph idx="1"/>
          </p:nvPr>
        </p:nvSpPr>
        <p:spPr>
          <a:xfrm>
            <a:off x="583474" y="1428206"/>
            <a:ext cx="10770326" cy="5076765"/>
          </a:xfrm>
        </p:spPr>
        <p:txBody>
          <a:bodyPr>
            <a:normAutofit/>
          </a:bodyPr>
          <a:lstStyle/>
          <a:p>
            <a:pPr marL="0" indent="0">
              <a:lnSpc>
                <a:spcPct val="150000"/>
              </a:lnSpc>
              <a:buNone/>
            </a:pPr>
            <a:r>
              <a:rPr lang="en-US" sz="3200" dirty="0" smtClean="0"/>
              <a:t> </a:t>
            </a:r>
            <a:r>
              <a:rPr lang="en-US" sz="3200" dirty="0"/>
              <a:t>An API is to be developed which will take the address in its raw form as input and optimized/formatted response should be the output. No user </a:t>
            </a:r>
            <a:r>
              <a:rPr lang="en-US" sz="3200" dirty="0" smtClean="0"/>
              <a:t>interface would be required</a:t>
            </a:r>
            <a:endParaRPr lang="en-US" sz="3200" dirty="0"/>
          </a:p>
          <a:p>
            <a:pPr>
              <a:lnSpc>
                <a:spcPct val="150000"/>
              </a:lnSpc>
            </a:pPr>
            <a:r>
              <a:rPr lang="en-US" sz="3200" dirty="0" smtClean="0"/>
              <a:t>Decluttering the ADDRESS:</a:t>
            </a:r>
          </a:p>
          <a:p>
            <a:pPr marL="0" indent="0">
              <a:lnSpc>
                <a:spcPct val="150000"/>
              </a:lnSpc>
              <a:buNone/>
            </a:pPr>
            <a:r>
              <a:rPr lang="en-US" sz="3200" dirty="0" smtClean="0"/>
              <a:t>      Identify Repetitive Constituents </a:t>
            </a:r>
          </a:p>
          <a:p>
            <a:pPr marL="0" indent="0">
              <a:lnSpc>
                <a:spcPct val="150000"/>
              </a:lnSpc>
              <a:buNone/>
            </a:pPr>
            <a:r>
              <a:rPr lang="en-US" sz="3200" dirty="0" smtClean="0"/>
              <a:t>      Merge and Format the Address</a:t>
            </a:r>
          </a:p>
          <a:p>
            <a:pPr>
              <a:lnSpc>
                <a:spcPct val="150000"/>
              </a:lnSpc>
            </a:pPr>
            <a:endParaRPr lang="en-US" sz="3200" dirty="0"/>
          </a:p>
        </p:txBody>
      </p:sp>
    </p:spTree>
    <p:extLst>
      <p:ext uri="{BB962C8B-B14F-4D97-AF65-F5344CB8AC3E}">
        <p14:creationId xmlns:p14="http://schemas.microsoft.com/office/powerpoint/2010/main" val="1982597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EF34-2557-FD4A-9E1D-3C914D25404F}"/>
              </a:ext>
            </a:extLst>
          </p:cNvPr>
          <p:cNvSpPr>
            <a:spLocks noGrp="1"/>
          </p:cNvSpPr>
          <p:nvPr>
            <p:ph type="title"/>
          </p:nvPr>
        </p:nvSpPr>
        <p:spPr>
          <a:xfrm>
            <a:off x="2882536" y="-38888"/>
            <a:ext cx="7041858" cy="568301"/>
          </a:xfrm>
        </p:spPr>
        <p:txBody>
          <a:bodyPr>
            <a:normAutofit fontScale="90000"/>
          </a:bodyPr>
          <a:lstStyle/>
          <a:p>
            <a:pPr algn="ctr"/>
            <a:r>
              <a:rPr lang="en-US" sz="4000" b="1" dirty="0"/>
              <a:t>Architectural Diagram</a:t>
            </a:r>
          </a:p>
        </p:txBody>
      </p:sp>
      <p:pic>
        <p:nvPicPr>
          <p:cNvPr id="6" name="Picture 5"/>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9653" y="-38888"/>
            <a:ext cx="1400133" cy="1842608"/>
          </a:xfrm>
          <a:prstGeom prst="rect">
            <a:avLst/>
          </a:prstGeom>
          <a:effectLst>
            <a:glow rad="12700">
              <a:schemeClr val="accent1">
                <a:lumMod val="75000"/>
              </a:schemeClr>
            </a:glow>
            <a:outerShdw blurRad="368300" dir="4800000" sx="90000" sy="90000" algn="ctr" rotWithShape="0">
              <a:schemeClr val="accent1">
                <a:lumMod val="75000"/>
              </a:schemeClr>
            </a:outerShdw>
            <a:reflection stA="57000" endPos="13000" dist="50800" dir="5400000" sy="-100000" algn="bl" rotWithShape="0"/>
          </a:effectLst>
          <a:scene3d>
            <a:camera prst="obliqueTopLeft"/>
            <a:lightRig rig="threePt" dir="t"/>
          </a:scene3d>
        </p:spPr>
      </p:pic>
      <p:sp>
        <p:nvSpPr>
          <p:cNvPr id="7" name="Rounded Rectangle 6"/>
          <p:cNvSpPr/>
          <p:nvPr/>
        </p:nvSpPr>
        <p:spPr>
          <a:xfrm>
            <a:off x="2142779" y="1057103"/>
            <a:ext cx="2012063" cy="530430"/>
          </a:xfrm>
          <a:prstGeom prst="roundRect">
            <a:avLst/>
          </a:prstGeom>
          <a:solidFill>
            <a:schemeClr val="accent4">
              <a:lumMod val="60000"/>
              <a:lumOff val="40000"/>
              <a:alpha val="25882"/>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latin typeface="Arial" panose="020B0604020202020204" pitchFamily="34" charset="0"/>
                <a:cs typeface="Arial" panose="020B0604020202020204" pitchFamily="34" charset="0"/>
              </a:rPr>
              <a:t>Data Fetch</a:t>
            </a:r>
            <a:endParaRPr lang="en-IN" dirty="0">
              <a:solidFill>
                <a:sysClr val="windowText" lastClr="000000"/>
              </a:solidFill>
              <a:latin typeface="Arial" panose="020B0604020202020204" pitchFamily="34" charset="0"/>
              <a:cs typeface="Arial" panose="020B0604020202020204" pitchFamily="34" charset="0"/>
            </a:endParaRPr>
          </a:p>
        </p:txBody>
      </p:sp>
      <p:sp>
        <p:nvSpPr>
          <p:cNvPr id="8" name="Rounded Rectangle 7"/>
          <p:cNvSpPr/>
          <p:nvPr/>
        </p:nvSpPr>
        <p:spPr>
          <a:xfrm>
            <a:off x="583182" y="1982067"/>
            <a:ext cx="11517378" cy="4815057"/>
          </a:xfrm>
          <a:prstGeom prst="roundRect">
            <a:avLst/>
          </a:prstGeom>
          <a:solidFill>
            <a:schemeClr val="accent4">
              <a:lumMod val="60000"/>
              <a:lumOff val="40000"/>
              <a:alpha val="25882"/>
            </a:schemeClr>
          </a:solidFill>
          <a:ln w="190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Arial" panose="020B0604020202020204" pitchFamily="34" charset="0"/>
              <a:cs typeface="Arial" panose="020B0604020202020204" pitchFamily="34" charset="0"/>
            </a:endParaRPr>
          </a:p>
        </p:txBody>
      </p:sp>
      <p:sp>
        <p:nvSpPr>
          <p:cNvPr id="17" name="Rounded Rectangle 16"/>
          <p:cNvSpPr/>
          <p:nvPr/>
        </p:nvSpPr>
        <p:spPr>
          <a:xfrm>
            <a:off x="5069101" y="1066451"/>
            <a:ext cx="5944918" cy="528654"/>
          </a:xfrm>
          <a:prstGeom prst="roundRect">
            <a:avLst/>
          </a:prstGeom>
          <a:solidFill>
            <a:schemeClr val="accent4">
              <a:lumMod val="60000"/>
              <a:lumOff val="40000"/>
              <a:alpha val="25882"/>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Arial" panose="020B0604020202020204" pitchFamily="34" charset="0"/>
                <a:cs typeface="Arial" panose="020B0604020202020204" pitchFamily="34" charset="0"/>
              </a:rPr>
              <a:t>Generations of Address through Merged </a:t>
            </a:r>
            <a:r>
              <a:rPr lang="en-US" dirty="0" smtClean="0">
                <a:solidFill>
                  <a:sysClr val="windowText" lastClr="000000"/>
                </a:solidFill>
                <a:latin typeface="Arial" panose="020B0604020202020204" pitchFamily="34" charset="0"/>
                <a:cs typeface="Arial" panose="020B0604020202020204" pitchFamily="34" charset="0"/>
              </a:rPr>
              <a:t>Address </a:t>
            </a:r>
            <a:r>
              <a:rPr lang="en-US" dirty="0">
                <a:solidFill>
                  <a:sysClr val="windowText" lastClr="000000"/>
                </a:solidFill>
                <a:latin typeface="Arial" panose="020B0604020202020204" pitchFamily="34" charset="0"/>
                <a:cs typeface="Arial" panose="020B0604020202020204" pitchFamily="34" charset="0"/>
              </a:rPr>
              <a:t>fields</a:t>
            </a:r>
            <a:endParaRPr lang="en-IN" dirty="0">
              <a:solidFill>
                <a:sysClr val="windowText" lastClr="000000"/>
              </a:solidFill>
              <a:latin typeface="Arial" panose="020B0604020202020204" pitchFamily="34" charset="0"/>
              <a:cs typeface="Arial" panose="020B0604020202020204" pitchFamily="34" charset="0"/>
            </a:endParaRPr>
          </a:p>
        </p:txBody>
      </p:sp>
      <p:sp>
        <p:nvSpPr>
          <p:cNvPr id="27" name="Rounded Rectangle 26"/>
          <p:cNvSpPr/>
          <p:nvPr/>
        </p:nvSpPr>
        <p:spPr>
          <a:xfrm>
            <a:off x="10220390" y="2293088"/>
            <a:ext cx="1727199" cy="1097280"/>
          </a:xfrm>
          <a:prstGeom prst="roundRect">
            <a:avLst/>
          </a:prstGeom>
          <a:solidFill>
            <a:schemeClr val="accent4">
              <a:lumMod val="60000"/>
              <a:lumOff val="40000"/>
              <a:alpha val="25882"/>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ysClr val="windowText" lastClr="000000"/>
                </a:solidFill>
                <a:latin typeface="Arial" panose="020B0604020202020204" pitchFamily="34" charset="0"/>
                <a:cs typeface="Arial" panose="020B0604020202020204" pitchFamily="34" charset="0"/>
              </a:rPr>
              <a:t>Identification of separate words</a:t>
            </a:r>
            <a:endParaRPr lang="en-IN" sz="1300" dirty="0">
              <a:solidFill>
                <a:sysClr val="windowText" lastClr="000000"/>
              </a:solidFill>
              <a:latin typeface="Arial" panose="020B0604020202020204" pitchFamily="34" charset="0"/>
              <a:cs typeface="Arial" panose="020B0604020202020204" pitchFamily="34" charset="0"/>
            </a:endParaRPr>
          </a:p>
        </p:txBody>
      </p:sp>
      <p:sp>
        <p:nvSpPr>
          <p:cNvPr id="28" name="TextBox 27"/>
          <p:cNvSpPr txBox="1"/>
          <p:nvPr/>
        </p:nvSpPr>
        <p:spPr>
          <a:xfrm>
            <a:off x="3895994" y="1923756"/>
            <a:ext cx="5039360" cy="369332"/>
          </a:xfrm>
          <a:prstGeom prst="rect">
            <a:avLst/>
          </a:prstGeom>
          <a:noFill/>
        </p:spPr>
        <p:txBody>
          <a:bodyPr wrap="square" rtlCol="0">
            <a:spAutoFit/>
          </a:bodyPr>
          <a:lstStyle/>
          <a:p>
            <a:pPr algn="ctr"/>
            <a:r>
              <a:rPr lang="en-US" dirty="0" smtClean="0"/>
              <a:t>Decluttering of Address Field</a:t>
            </a:r>
            <a:endParaRPr lang="en-IN" dirty="0"/>
          </a:p>
        </p:txBody>
      </p:sp>
      <p:cxnSp>
        <p:nvCxnSpPr>
          <p:cNvPr id="30" name="Straight Connector 29"/>
          <p:cNvCxnSpPr/>
          <p:nvPr/>
        </p:nvCxnSpPr>
        <p:spPr>
          <a:xfrm flipV="1">
            <a:off x="765225" y="2246465"/>
            <a:ext cx="11182364" cy="16061"/>
          </a:xfrm>
          <a:prstGeom prst="line">
            <a:avLst/>
          </a:prstGeom>
          <a:ln w="19050"/>
        </p:spPr>
        <p:style>
          <a:lnRef idx="1">
            <a:schemeClr val="dk1"/>
          </a:lnRef>
          <a:fillRef idx="0">
            <a:schemeClr val="dk1"/>
          </a:fillRef>
          <a:effectRef idx="0">
            <a:schemeClr val="dk1"/>
          </a:effectRef>
          <a:fontRef idx="minor">
            <a:schemeClr val="tx1"/>
          </a:fontRef>
        </p:style>
      </p:cxnSp>
      <p:sp>
        <p:nvSpPr>
          <p:cNvPr id="40" name="TextBox 39"/>
          <p:cNvSpPr txBox="1"/>
          <p:nvPr/>
        </p:nvSpPr>
        <p:spPr>
          <a:xfrm>
            <a:off x="0" y="1258735"/>
            <a:ext cx="1202051" cy="369332"/>
          </a:xfrm>
          <a:prstGeom prst="rect">
            <a:avLst/>
          </a:prstGeom>
          <a:noFill/>
        </p:spPr>
        <p:txBody>
          <a:bodyPr wrap="square" rtlCol="0">
            <a:spAutoFit/>
          </a:bodyPr>
          <a:lstStyle/>
          <a:p>
            <a:pPr algn="ctr"/>
            <a:r>
              <a:rPr lang="en-US" b="1" dirty="0" smtClean="0"/>
              <a:t>Database</a:t>
            </a:r>
          </a:p>
        </p:txBody>
      </p:sp>
      <p:sp>
        <p:nvSpPr>
          <p:cNvPr id="42" name="Rounded Rectangle 41"/>
          <p:cNvSpPr/>
          <p:nvPr/>
        </p:nvSpPr>
        <p:spPr>
          <a:xfrm>
            <a:off x="4272321" y="2303845"/>
            <a:ext cx="1869516" cy="1097280"/>
          </a:xfrm>
          <a:prstGeom prst="roundRect">
            <a:avLst/>
          </a:prstGeom>
          <a:solidFill>
            <a:schemeClr val="accent4">
              <a:lumMod val="60000"/>
              <a:lumOff val="40000"/>
              <a:alpha val="25882"/>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ysClr val="windowText" lastClr="000000"/>
                </a:solidFill>
                <a:latin typeface="Arial" panose="020B0604020202020204" pitchFamily="34" charset="0"/>
                <a:cs typeface="Arial" panose="020B0604020202020204" pitchFamily="34" charset="0"/>
              </a:rPr>
              <a:t>Conversion of words into array of words</a:t>
            </a:r>
          </a:p>
        </p:txBody>
      </p:sp>
      <p:sp>
        <p:nvSpPr>
          <p:cNvPr id="43" name="Rounded Rectangle 42"/>
          <p:cNvSpPr/>
          <p:nvPr/>
        </p:nvSpPr>
        <p:spPr>
          <a:xfrm>
            <a:off x="7212421" y="2314603"/>
            <a:ext cx="2266862" cy="1097280"/>
          </a:xfrm>
          <a:prstGeom prst="roundRect">
            <a:avLst/>
          </a:prstGeom>
          <a:solidFill>
            <a:schemeClr val="accent4">
              <a:lumMod val="60000"/>
              <a:lumOff val="40000"/>
              <a:alpha val="25882"/>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ysClr val="windowText" lastClr="000000"/>
                </a:solidFill>
                <a:latin typeface="Arial" panose="020B0604020202020204" pitchFamily="34" charset="0"/>
                <a:cs typeface="Arial" panose="020B0604020202020204" pitchFamily="34" charset="0"/>
              </a:rPr>
              <a:t>Comparison between all the elements of the arrays</a:t>
            </a:r>
          </a:p>
        </p:txBody>
      </p:sp>
      <p:sp>
        <p:nvSpPr>
          <p:cNvPr id="44" name="Rounded Rectangle 43"/>
          <p:cNvSpPr/>
          <p:nvPr/>
        </p:nvSpPr>
        <p:spPr>
          <a:xfrm>
            <a:off x="8999966" y="4070815"/>
            <a:ext cx="2084023" cy="1097280"/>
          </a:xfrm>
          <a:prstGeom prst="roundRect">
            <a:avLst/>
          </a:prstGeom>
          <a:solidFill>
            <a:schemeClr val="accent4">
              <a:lumMod val="60000"/>
              <a:lumOff val="40000"/>
              <a:alpha val="25882"/>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ysClr val="windowText" lastClr="000000"/>
                </a:solidFill>
                <a:latin typeface="Arial" panose="020B0604020202020204" pitchFamily="34" charset="0"/>
                <a:cs typeface="Arial" panose="020B0604020202020204" pitchFamily="34" charset="0"/>
              </a:rPr>
              <a:t>The first 4 fields has been compared with each other</a:t>
            </a:r>
          </a:p>
        </p:txBody>
      </p:sp>
      <p:sp>
        <p:nvSpPr>
          <p:cNvPr id="45" name="Rounded Rectangle 44"/>
          <p:cNvSpPr/>
          <p:nvPr/>
        </p:nvSpPr>
        <p:spPr>
          <a:xfrm>
            <a:off x="924441" y="5045837"/>
            <a:ext cx="1718761" cy="666059"/>
          </a:xfrm>
          <a:prstGeom prst="roundRect">
            <a:avLst/>
          </a:prstGeom>
          <a:solidFill>
            <a:schemeClr val="accent4">
              <a:lumMod val="60000"/>
              <a:lumOff val="40000"/>
              <a:alpha val="25882"/>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ysClr val="windowText" lastClr="000000"/>
                </a:solidFill>
                <a:latin typeface="Arial" panose="020B0604020202020204" pitchFamily="34" charset="0"/>
                <a:cs typeface="Arial" panose="020B0604020202020204" pitchFamily="34" charset="0"/>
              </a:rPr>
              <a:t>VTC is removed; District is kept</a:t>
            </a:r>
          </a:p>
        </p:txBody>
      </p:sp>
      <p:sp>
        <p:nvSpPr>
          <p:cNvPr id="46" name="Diamond 45"/>
          <p:cNvSpPr/>
          <p:nvPr/>
        </p:nvSpPr>
        <p:spPr>
          <a:xfrm>
            <a:off x="1769959" y="3121296"/>
            <a:ext cx="2831561" cy="971002"/>
          </a:xfrm>
          <a:prstGeom prst="diamond">
            <a:avLst/>
          </a:prstGeom>
          <a:solidFill>
            <a:schemeClr val="accent4">
              <a:lumMod val="60000"/>
              <a:lumOff val="40000"/>
              <a:alpha val="25882"/>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ysClr val="windowText" lastClr="000000"/>
                </a:solidFill>
                <a:latin typeface="Arial" panose="020B0604020202020204" pitchFamily="34" charset="0"/>
                <a:cs typeface="Arial" panose="020B0604020202020204" pitchFamily="34" charset="0"/>
              </a:rPr>
              <a:t>VTC with District are </a:t>
            </a:r>
            <a:r>
              <a:rPr lang="en-US" sz="1300" dirty="0" smtClean="0">
                <a:solidFill>
                  <a:sysClr val="windowText" lastClr="000000"/>
                </a:solidFill>
                <a:latin typeface="Arial" panose="020B0604020202020204" pitchFamily="34" charset="0"/>
                <a:cs typeface="Arial" panose="020B0604020202020204" pitchFamily="34" charset="0"/>
              </a:rPr>
              <a:t>compared,</a:t>
            </a:r>
          </a:p>
          <a:p>
            <a:pPr algn="ctr"/>
            <a:r>
              <a:rPr lang="en-US" sz="1300" dirty="0" smtClean="0">
                <a:solidFill>
                  <a:sysClr val="windowText" lastClr="000000"/>
                </a:solidFill>
                <a:latin typeface="Arial" panose="020B0604020202020204" pitchFamily="34" charset="0"/>
                <a:cs typeface="Arial" panose="020B0604020202020204" pitchFamily="34" charset="0"/>
              </a:rPr>
              <a:t>If Same</a:t>
            </a:r>
            <a:endParaRPr lang="en-US" sz="1300" dirty="0">
              <a:solidFill>
                <a:sysClr val="windowText" lastClr="000000"/>
              </a:solidFill>
              <a:latin typeface="Arial" panose="020B0604020202020204" pitchFamily="34" charset="0"/>
              <a:cs typeface="Arial" panose="020B0604020202020204" pitchFamily="34" charset="0"/>
            </a:endParaRPr>
          </a:p>
        </p:txBody>
      </p:sp>
      <p:sp>
        <p:nvSpPr>
          <p:cNvPr id="47" name="Rounded Rectangle 46"/>
          <p:cNvSpPr/>
          <p:nvPr/>
        </p:nvSpPr>
        <p:spPr>
          <a:xfrm>
            <a:off x="7750988" y="6046744"/>
            <a:ext cx="2173406" cy="664511"/>
          </a:xfrm>
          <a:prstGeom prst="roundRect">
            <a:avLst/>
          </a:prstGeom>
          <a:solidFill>
            <a:schemeClr val="accent4">
              <a:lumMod val="60000"/>
              <a:lumOff val="40000"/>
              <a:alpha val="25882"/>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ysClr val="windowText" lastClr="000000"/>
                </a:solidFill>
                <a:latin typeface="Arial" panose="020B0604020202020204" pitchFamily="34" charset="0"/>
                <a:cs typeface="Arial" panose="020B0604020202020204" pitchFamily="34" charset="0"/>
              </a:rPr>
              <a:t>Same values removed, keeping District as fixed</a:t>
            </a:r>
          </a:p>
        </p:txBody>
      </p:sp>
      <p:sp>
        <p:nvSpPr>
          <p:cNvPr id="48" name="Rounded Rectangle 47"/>
          <p:cNvSpPr/>
          <p:nvPr/>
        </p:nvSpPr>
        <p:spPr>
          <a:xfrm>
            <a:off x="2315236" y="5769542"/>
            <a:ext cx="1741006" cy="475033"/>
          </a:xfrm>
          <a:prstGeom prst="roundRect">
            <a:avLst/>
          </a:prstGeom>
          <a:solidFill>
            <a:schemeClr val="accent4">
              <a:lumMod val="60000"/>
              <a:lumOff val="40000"/>
              <a:alpha val="25882"/>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ysClr val="windowText" lastClr="000000"/>
                </a:solidFill>
                <a:latin typeface="Arial" panose="020B0604020202020204" pitchFamily="34" charset="0"/>
                <a:cs typeface="Arial" panose="020B0604020202020204" pitchFamily="34" charset="0"/>
              </a:rPr>
              <a:t>Both are kept</a:t>
            </a:r>
          </a:p>
        </p:txBody>
      </p:sp>
      <p:cxnSp>
        <p:nvCxnSpPr>
          <p:cNvPr id="50" name="Straight Arrow Connector 49"/>
          <p:cNvCxnSpPr>
            <a:stCxn id="27" idx="1"/>
            <a:endCxn id="43" idx="3"/>
          </p:cNvCxnSpPr>
          <p:nvPr/>
        </p:nvCxnSpPr>
        <p:spPr>
          <a:xfrm flipH="1">
            <a:off x="9479283" y="2841728"/>
            <a:ext cx="741107" cy="2151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6" idx="1"/>
            <a:endCxn id="45" idx="0"/>
          </p:cNvCxnSpPr>
          <p:nvPr/>
        </p:nvCxnSpPr>
        <p:spPr>
          <a:xfrm>
            <a:off x="1769959" y="3606797"/>
            <a:ext cx="13863" cy="14390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46" idx="2"/>
            <a:endCxn id="48" idx="0"/>
          </p:cNvCxnSpPr>
          <p:nvPr/>
        </p:nvCxnSpPr>
        <p:spPr>
          <a:xfrm flipH="1">
            <a:off x="3185739" y="4092298"/>
            <a:ext cx="1" cy="16772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Elbow Connector 73"/>
          <p:cNvCxnSpPr/>
          <p:nvPr/>
        </p:nvCxnSpPr>
        <p:spPr>
          <a:xfrm rot="10800000" flipV="1">
            <a:off x="3185739" y="2833009"/>
            <a:ext cx="1086582" cy="277926"/>
          </a:xfrm>
          <a:prstGeom prst="bentConnector3">
            <a:avLst>
              <a:gd name="adj1" fmla="val 10049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43" idx="1"/>
            <a:endCxn id="42" idx="3"/>
          </p:cNvCxnSpPr>
          <p:nvPr/>
        </p:nvCxnSpPr>
        <p:spPr>
          <a:xfrm flipH="1" flipV="1">
            <a:off x="6141837" y="2852485"/>
            <a:ext cx="1070584" cy="1075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Rounded Rectangle 93"/>
          <p:cNvSpPr/>
          <p:nvPr/>
        </p:nvSpPr>
        <p:spPr>
          <a:xfrm>
            <a:off x="812800" y="4338320"/>
            <a:ext cx="3414002" cy="2062480"/>
          </a:xfrm>
          <a:prstGeom prst="round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Arial" panose="020B0604020202020204" pitchFamily="34" charset="0"/>
              <a:cs typeface="Arial" panose="020B0604020202020204" pitchFamily="34" charset="0"/>
            </a:endParaRPr>
          </a:p>
        </p:txBody>
      </p:sp>
      <p:sp>
        <p:nvSpPr>
          <p:cNvPr id="95" name="Diamond 94"/>
          <p:cNvSpPr/>
          <p:nvPr/>
        </p:nvSpPr>
        <p:spPr>
          <a:xfrm>
            <a:off x="5183961" y="4111803"/>
            <a:ext cx="3228581" cy="1233651"/>
          </a:xfrm>
          <a:prstGeom prst="diamond">
            <a:avLst/>
          </a:prstGeom>
          <a:solidFill>
            <a:schemeClr val="accent4">
              <a:lumMod val="60000"/>
              <a:lumOff val="40000"/>
              <a:alpha val="25882"/>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ysClr val="windowText" lastClr="000000"/>
                </a:solidFill>
                <a:latin typeface="Arial" panose="020B0604020202020204" pitchFamily="34" charset="0"/>
                <a:cs typeface="Arial" panose="020B0604020202020204" pitchFamily="34" charset="0"/>
              </a:rPr>
              <a:t>A and B are Compared,</a:t>
            </a:r>
          </a:p>
          <a:p>
            <a:pPr algn="ctr"/>
            <a:r>
              <a:rPr lang="en-US" sz="1300" dirty="0" smtClean="0">
                <a:solidFill>
                  <a:sysClr val="windowText" lastClr="000000"/>
                </a:solidFill>
                <a:latin typeface="Arial" panose="020B0604020202020204" pitchFamily="34" charset="0"/>
                <a:cs typeface="Arial" panose="020B0604020202020204" pitchFamily="34" charset="0"/>
              </a:rPr>
              <a:t>If elements found to be same</a:t>
            </a:r>
            <a:endParaRPr lang="en-US" sz="1300" dirty="0">
              <a:solidFill>
                <a:sysClr val="windowText" lastClr="000000"/>
              </a:solidFill>
              <a:latin typeface="Arial" panose="020B0604020202020204" pitchFamily="34" charset="0"/>
              <a:cs typeface="Arial" panose="020B0604020202020204" pitchFamily="34" charset="0"/>
            </a:endParaRPr>
          </a:p>
        </p:txBody>
      </p:sp>
      <p:sp>
        <p:nvSpPr>
          <p:cNvPr id="100" name="TextBox 99"/>
          <p:cNvSpPr txBox="1"/>
          <p:nvPr/>
        </p:nvSpPr>
        <p:spPr>
          <a:xfrm>
            <a:off x="3610689" y="4434789"/>
            <a:ext cx="488907" cy="369332"/>
          </a:xfrm>
          <a:prstGeom prst="rect">
            <a:avLst/>
          </a:prstGeom>
          <a:noFill/>
        </p:spPr>
        <p:txBody>
          <a:bodyPr wrap="square" rtlCol="0">
            <a:spAutoFit/>
          </a:bodyPr>
          <a:lstStyle/>
          <a:p>
            <a:pPr algn="ctr"/>
            <a:r>
              <a:rPr lang="en-US" b="1" dirty="0"/>
              <a:t>B</a:t>
            </a:r>
            <a:endParaRPr lang="en-IN" b="1" dirty="0"/>
          </a:p>
        </p:txBody>
      </p:sp>
      <p:sp>
        <p:nvSpPr>
          <p:cNvPr id="101" name="TextBox 100"/>
          <p:cNvSpPr txBox="1"/>
          <p:nvPr/>
        </p:nvSpPr>
        <p:spPr>
          <a:xfrm>
            <a:off x="10595082" y="4088763"/>
            <a:ext cx="488907" cy="369332"/>
          </a:xfrm>
          <a:prstGeom prst="rect">
            <a:avLst/>
          </a:prstGeom>
          <a:noFill/>
        </p:spPr>
        <p:txBody>
          <a:bodyPr wrap="square" rtlCol="0">
            <a:spAutoFit/>
          </a:bodyPr>
          <a:lstStyle/>
          <a:p>
            <a:pPr algn="ctr"/>
            <a:r>
              <a:rPr lang="en-US" b="1" dirty="0"/>
              <a:t>A</a:t>
            </a:r>
            <a:endParaRPr lang="en-IN" b="1" dirty="0"/>
          </a:p>
        </p:txBody>
      </p:sp>
      <p:sp>
        <p:nvSpPr>
          <p:cNvPr id="116" name="TextBox 115"/>
          <p:cNvSpPr txBox="1"/>
          <p:nvPr/>
        </p:nvSpPr>
        <p:spPr>
          <a:xfrm>
            <a:off x="1338362" y="4510560"/>
            <a:ext cx="526253" cy="307777"/>
          </a:xfrm>
          <a:prstGeom prst="rect">
            <a:avLst/>
          </a:prstGeom>
          <a:noFill/>
        </p:spPr>
        <p:txBody>
          <a:bodyPr wrap="square" rtlCol="0">
            <a:spAutoFit/>
          </a:bodyPr>
          <a:lstStyle/>
          <a:p>
            <a:r>
              <a:rPr lang="en-US" sz="1400" b="1" dirty="0" smtClean="0"/>
              <a:t>Yes</a:t>
            </a:r>
            <a:endParaRPr lang="en-IN" sz="1400" b="1" dirty="0"/>
          </a:p>
        </p:txBody>
      </p:sp>
      <p:sp>
        <p:nvSpPr>
          <p:cNvPr id="118" name="TextBox 117"/>
          <p:cNvSpPr txBox="1"/>
          <p:nvPr/>
        </p:nvSpPr>
        <p:spPr>
          <a:xfrm>
            <a:off x="3188537" y="5184866"/>
            <a:ext cx="526253" cy="307777"/>
          </a:xfrm>
          <a:prstGeom prst="rect">
            <a:avLst/>
          </a:prstGeom>
          <a:noFill/>
        </p:spPr>
        <p:txBody>
          <a:bodyPr wrap="square" rtlCol="0">
            <a:spAutoFit/>
          </a:bodyPr>
          <a:lstStyle/>
          <a:p>
            <a:r>
              <a:rPr lang="en-US" sz="1400" b="1" dirty="0" smtClean="0"/>
              <a:t>No</a:t>
            </a:r>
            <a:endParaRPr lang="en-IN" sz="1400" b="1" dirty="0"/>
          </a:p>
        </p:txBody>
      </p:sp>
      <p:sp>
        <p:nvSpPr>
          <p:cNvPr id="127" name="Rounded Rectangle 126"/>
          <p:cNvSpPr/>
          <p:nvPr/>
        </p:nvSpPr>
        <p:spPr>
          <a:xfrm>
            <a:off x="5938870" y="6046744"/>
            <a:ext cx="1718761" cy="666059"/>
          </a:xfrm>
          <a:prstGeom prst="roundRect">
            <a:avLst/>
          </a:prstGeom>
          <a:solidFill>
            <a:schemeClr val="accent4">
              <a:lumMod val="60000"/>
              <a:lumOff val="40000"/>
              <a:alpha val="25882"/>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ysClr val="windowText" lastClr="000000"/>
                </a:solidFill>
                <a:latin typeface="Arial" panose="020B0604020202020204" pitchFamily="34" charset="0"/>
                <a:cs typeface="Arial" panose="020B0604020202020204" pitchFamily="34" charset="0"/>
              </a:rPr>
              <a:t>Values not removed</a:t>
            </a:r>
            <a:endParaRPr lang="en-US" sz="1300" dirty="0">
              <a:solidFill>
                <a:sysClr val="windowText" lastClr="000000"/>
              </a:solidFill>
              <a:latin typeface="Arial" panose="020B0604020202020204" pitchFamily="34" charset="0"/>
              <a:cs typeface="Arial" panose="020B0604020202020204" pitchFamily="34" charset="0"/>
            </a:endParaRPr>
          </a:p>
        </p:txBody>
      </p:sp>
      <p:cxnSp>
        <p:nvCxnSpPr>
          <p:cNvPr id="154" name="Elbow Connector 153"/>
          <p:cNvCxnSpPr>
            <a:stCxn id="42" idx="2"/>
            <a:endCxn id="44" idx="0"/>
          </p:cNvCxnSpPr>
          <p:nvPr/>
        </p:nvCxnSpPr>
        <p:spPr>
          <a:xfrm rot="16200000" flipH="1">
            <a:off x="7289683" y="1318520"/>
            <a:ext cx="669690" cy="4834899"/>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Elbow Connector 155"/>
          <p:cNvCxnSpPr>
            <a:stCxn id="44" idx="1"/>
            <a:endCxn id="95" idx="0"/>
          </p:cNvCxnSpPr>
          <p:nvPr/>
        </p:nvCxnSpPr>
        <p:spPr>
          <a:xfrm rot="10800000">
            <a:off x="6798252" y="4111803"/>
            <a:ext cx="2201714" cy="507652"/>
          </a:xfrm>
          <a:prstGeom prst="bentConnector4">
            <a:avLst>
              <a:gd name="adj1" fmla="val 17955"/>
              <a:gd name="adj2" fmla="val 155038"/>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Elbow Connector 160"/>
          <p:cNvCxnSpPr>
            <a:stCxn id="94" idx="3"/>
            <a:endCxn id="95" idx="1"/>
          </p:cNvCxnSpPr>
          <p:nvPr/>
        </p:nvCxnSpPr>
        <p:spPr>
          <a:xfrm flipV="1">
            <a:off x="4226802" y="4728629"/>
            <a:ext cx="957159" cy="640931"/>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a:stCxn id="95" idx="2"/>
            <a:endCxn id="127" idx="0"/>
          </p:cNvCxnSpPr>
          <p:nvPr/>
        </p:nvCxnSpPr>
        <p:spPr>
          <a:xfrm flipH="1">
            <a:off x="6798251" y="5345454"/>
            <a:ext cx="1" cy="70129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Elbow Connector 186"/>
          <p:cNvCxnSpPr>
            <a:stCxn id="95" idx="3"/>
            <a:endCxn id="47" idx="0"/>
          </p:cNvCxnSpPr>
          <p:nvPr/>
        </p:nvCxnSpPr>
        <p:spPr>
          <a:xfrm>
            <a:off x="8412542" y="4728629"/>
            <a:ext cx="425149" cy="1318115"/>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1" name="TextBox 190"/>
          <p:cNvSpPr txBox="1"/>
          <p:nvPr/>
        </p:nvSpPr>
        <p:spPr>
          <a:xfrm>
            <a:off x="8412957" y="5511467"/>
            <a:ext cx="526253" cy="307777"/>
          </a:xfrm>
          <a:prstGeom prst="rect">
            <a:avLst/>
          </a:prstGeom>
          <a:noFill/>
        </p:spPr>
        <p:txBody>
          <a:bodyPr wrap="square" rtlCol="0">
            <a:spAutoFit/>
          </a:bodyPr>
          <a:lstStyle/>
          <a:p>
            <a:r>
              <a:rPr lang="en-US" sz="1400" b="1" dirty="0" smtClean="0"/>
              <a:t>Yes</a:t>
            </a:r>
            <a:endParaRPr lang="en-IN" sz="1400" b="1" dirty="0"/>
          </a:p>
        </p:txBody>
      </p:sp>
      <p:sp>
        <p:nvSpPr>
          <p:cNvPr id="192" name="TextBox 191"/>
          <p:cNvSpPr txBox="1"/>
          <p:nvPr/>
        </p:nvSpPr>
        <p:spPr>
          <a:xfrm>
            <a:off x="6453177" y="5511466"/>
            <a:ext cx="526253" cy="307777"/>
          </a:xfrm>
          <a:prstGeom prst="rect">
            <a:avLst/>
          </a:prstGeom>
          <a:noFill/>
        </p:spPr>
        <p:txBody>
          <a:bodyPr wrap="square" rtlCol="0">
            <a:spAutoFit/>
          </a:bodyPr>
          <a:lstStyle/>
          <a:p>
            <a:r>
              <a:rPr lang="en-US" sz="1400" b="1" dirty="0" smtClean="0"/>
              <a:t>No</a:t>
            </a:r>
            <a:endParaRPr lang="en-IN" sz="1400" b="1" dirty="0"/>
          </a:p>
        </p:txBody>
      </p:sp>
      <p:cxnSp>
        <p:nvCxnSpPr>
          <p:cNvPr id="197" name="Straight Arrow Connector 196"/>
          <p:cNvCxnSpPr>
            <a:stCxn id="7" idx="3"/>
            <a:endCxn id="17" idx="1"/>
          </p:cNvCxnSpPr>
          <p:nvPr/>
        </p:nvCxnSpPr>
        <p:spPr>
          <a:xfrm>
            <a:off x="4154842" y="1322318"/>
            <a:ext cx="914259" cy="84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Elbow Connector 198"/>
          <p:cNvCxnSpPr>
            <a:stCxn id="17" idx="0"/>
          </p:cNvCxnSpPr>
          <p:nvPr/>
        </p:nvCxnSpPr>
        <p:spPr>
          <a:xfrm rot="16200000" flipV="1">
            <a:off x="4600075" y="-2375034"/>
            <a:ext cx="141891" cy="674108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Elbow Connector 204"/>
          <p:cNvCxnSpPr/>
          <p:nvPr/>
        </p:nvCxnSpPr>
        <p:spPr>
          <a:xfrm rot="10800000" flipH="1">
            <a:off x="610679" y="1823567"/>
            <a:ext cx="17232" cy="2585876"/>
          </a:xfrm>
          <a:prstGeom prst="bentConnector4">
            <a:avLst>
              <a:gd name="adj1" fmla="val -2211003"/>
              <a:gd name="adj2" fmla="val 8751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p:cNvCxnSpPr>
            <a:endCxn id="7" idx="1"/>
          </p:cNvCxnSpPr>
          <p:nvPr/>
        </p:nvCxnSpPr>
        <p:spPr>
          <a:xfrm flipV="1">
            <a:off x="1202051" y="1322318"/>
            <a:ext cx="940728" cy="84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Elbow Connector 223"/>
          <p:cNvCxnSpPr>
            <a:stCxn id="17" idx="2"/>
            <a:endCxn id="28" idx="0"/>
          </p:cNvCxnSpPr>
          <p:nvPr/>
        </p:nvCxnSpPr>
        <p:spPr>
          <a:xfrm rot="5400000">
            <a:off x="7064292" y="946487"/>
            <a:ext cx="328651" cy="1625886"/>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1445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EF34-2557-FD4A-9E1D-3C914D25404F}"/>
              </a:ext>
            </a:extLst>
          </p:cNvPr>
          <p:cNvSpPr>
            <a:spLocks noGrp="1"/>
          </p:cNvSpPr>
          <p:nvPr>
            <p:ph type="title"/>
          </p:nvPr>
        </p:nvSpPr>
        <p:spPr/>
        <p:txBody>
          <a:bodyPr/>
          <a:lstStyle/>
          <a:p>
            <a:r>
              <a:rPr lang="en-US" dirty="0"/>
              <a:t>API Usage</a:t>
            </a:r>
          </a:p>
        </p:txBody>
      </p:sp>
      <p:sp>
        <p:nvSpPr>
          <p:cNvPr id="3" name="Content Placeholder 2">
            <a:extLst>
              <a:ext uri="{FF2B5EF4-FFF2-40B4-BE49-F238E27FC236}">
                <a16:creationId xmlns:a16="http://schemas.microsoft.com/office/drawing/2014/main" id="{688C140D-4EA0-9244-9FE7-0B2F20B00063}"/>
              </a:ext>
            </a:extLst>
          </p:cNvPr>
          <p:cNvSpPr>
            <a:spLocks noGrp="1"/>
          </p:cNvSpPr>
          <p:nvPr>
            <p:ph idx="1"/>
          </p:nvPr>
        </p:nvSpPr>
        <p:spPr>
          <a:xfrm>
            <a:off x="838200" y="1825624"/>
            <a:ext cx="10515600" cy="4679347"/>
          </a:xfrm>
        </p:spPr>
        <p:txBody>
          <a:bodyPr>
            <a:normAutofit/>
          </a:bodyPr>
          <a:lstStyle/>
          <a:p>
            <a:pPr>
              <a:lnSpc>
                <a:spcPct val="150000"/>
              </a:lnSpc>
            </a:pPr>
            <a:r>
              <a:rPr lang="en-US" sz="3200" dirty="0" smtClean="0"/>
              <a:t>Since no user interface has been created. </a:t>
            </a:r>
            <a:r>
              <a:rPr lang="en-US" sz="3200" dirty="0"/>
              <a:t>So, Authentication APIs have not been included.</a:t>
            </a:r>
            <a:endParaRPr lang="en-US" sz="3200" dirty="0" smtClean="0"/>
          </a:p>
          <a:p>
            <a:pPr>
              <a:lnSpc>
                <a:spcPct val="150000"/>
              </a:lnSpc>
            </a:pPr>
            <a:endParaRPr lang="en-US" sz="3200" dirty="0"/>
          </a:p>
        </p:txBody>
      </p:sp>
    </p:spTree>
    <p:extLst>
      <p:ext uri="{BB962C8B-B14F-4D97-AF65-F5344CB8AC3E}">
        <p14:creationId xmlns:p14="http://schemas.microsoft.com/office/powerpoint/2010/main" val="1721381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5348D-C4C6-8446-BE60-440A395AE506}"/>
              </a:ext>
            </a:extLst>
          </p:cNvPr>
          <p:cNvSpPr>
            <a:spLocks noGrp="1"/>
          </p:cNvSpPr>
          <p:nvPr>
            <p:ph type="title"/>
          </p:nvPr>
        </p:nvSpPr>
        <p:spPr/>
        <p:txBody>
          <a:bodyPr/>
          <a:lstStyle/>
          <a:p>
            <a:r>
              <a:rPr lang="en-US" dirty="0"/>
              <a:t>Security Considerations</a:t>
            </a:r>
          </a:p>
        </p:txBody>
      </p:sp>
      <p:sp>
        <p:nvSpPr>
          <p:cNvPr id="3" name="Content Placeholder 2">
            <a:extLst>
              <a:ext uri="{FF2B5EF4-FFF2-40B4-BE49-F238E27FC236}">
                <a16:creationId xmlns:a16="http://schemas.microsoft.com/office/drawing/2014/main" id="{16DE3B0A-CA53-D84E-B635-EB466026091E}"/>
              </a:ext>
            </a:extLst>
          </p:cNvPr>
          <p:cNvSpPr>
            <a:spLocks noGrp="1"/>
          </p:cNvSpPr>
          <p:nvPr>
            <p:ph idx="1"/>
          </p:nvPr>
        </p:nvSpPr>
        <p:spPr/>
        <p:txBody>
          <a:bodyPr>
            <a:normAutofit/>
          </a:bodyPr>
          <a:lstStyle/>
          <a:p>
            <a:r>
              <a:rPr lang="en-US" sz="3200" dirty="0" smtClean="0"/>
              <a:t>Since</a:t>
            </a:r>
            <a:r>
              <a:rPr lang="en-US" sz="3200" dirty="0"/>
              <a:t>, no User Interaction has to be taken care of while address formatting </a:t>
            </a:r>
            <a:r>
              <a:rPr lang="en-US" sz="3200" dirty="0" smtClean="0"/>
              <a:t>issue. </a:t>
            </a:r>
            <a:r>
              <a:rPr lang="en-US" sz="3200" smtClean="0"/>
              <a:t>Hence</a:t>
            </a:r>
            <a:r>
              <a:rPr lang="en-US" sz="3200" dirty="0"/>
              <a:t>, NO OTP or other kind of Authentication needs to </a:t>
            </a:r>
            <a:r>
              <a:rPr lang="en-US" sz="3200" dirty="0" smtClean="0"/>
              <a:t>be </a:t>
            </a:r>
            <a:r>
              <a:rPr lang="en-US" sz="3200" dirty="0"/>
              <a:t>executed.</a:t>
            </a:r>
          </a:p>
        </p:txBody>
      </p:sp>
    </p:spTree>
    <p:extLst>
      <p:ext uri="{BB962C8B-B14F-4D97-AF65-F5344CB8AC3E}">
        <p14:creationId xmlns:p14="http://schemas.microsoft.com/office/powerpoint/2010/main" val="2333109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lumMod val="60000"/>
            <a:lumOff val="40000"/>
            <a:alpha val="25882"/>
          </a:schemeClr>
        </a:solidFill>
        <a:ln>
          <a:solidFill>
            <a:schemeClr val="tx2">
              <a:lumMod val="50000"/>
            </a:schemeClr>
          </a:solidFill>
        </a:ln>
      </a:spPr>
      <a:bodyPr rtlCol="0" anchor="ctr"/>
      <a:lstStyle>
        <a:defPPr algn="ctr">
          <a:defRPr dirty="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6180</TotalTime>
  <Words>375</Words>
  <Application>Microsoft Office PowerPoint</Application>
  <PresentationFormat>Widescreen</PresentationFormat>
  <Paragraphs>59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Times New Roman</vt:lpstr>
      <vt:lpstr>Office Theme</vt:lpstr>
      <vt:lpstr>UIDAI Hackathon</vt:lpstr>
      <vt:lpstr>About the Problem Statement</vt:lpstr>
      <vt:lpstr>Approach</vt:lpstr>
      <vt:lpstr>Architectural Diagram</vt:lpstr>
      <vt:lpstr>API Usage</vt:lpstr>
      <vt:lpstr>Security Considerations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Aadhaar Stack</dc:title>
  <dc:creator>Barada Prasad</dc:creator>
  <cp:lastModifiedBy>Sheril Thomas</cp:lastModifiedBy>
  <cp:revision>234</cp:revision>
  <dcterms:created xsi:type="dcterms:W3CDTF">2020-07-08T09:37:44Z</dcterms:created>
  <dcterms:modified xsi:type="dcterms:W3CDTF">2021-10-31T17:14:49Z</dcterms:modified>
</cp:coreProperties>
</file>