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6" r:id="rId6"/>
    <p:sldId id="264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FC37-D7F0-41BF-BCDB-314E9E510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Transformaciones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77F46-59C9-4447-AFC9-0CDB81F6A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carlos</a:t>
            </a:r>
            <a:r>
              <a:rPr lang="en-US" dirty="0"/>
              <a:t> </a:t>
            </a:r>
            <a:r>
              <a:rPr lang="en-US" dirty="0" err="1"/>
              <a:t>alonso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79FC-4463-4FB1-854A-197B8EE4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22" y="726418"/>
            <a:ext cx="4575598" cy="162232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EBEBEB"/>
                </a:solidFill>
              </a:rPr>
              <a:t>Matriz</a:t>
            </a:r>
            <a:r>
              <a:rPr lang="en-US" dirty="0">
                <a:solidFill>
                  <a:srgbClr val="EBEBEB"/>
                </a:solidFill>
              </a:rPr>
              <a:t> de un </a:t>
            </a:r>
            <a:r>
              <a:rPr lang="en-US" dirty="0" err="1">
                <a:solidFill>
                  <a:srgbClr val="EBEBEB"/>
                </a:solidFill>
              </a:rPr>
              <a:t>Objeto</a:t>
            </a:r>
            <a:r>
              <a:rPr lang="en-US" dirty="0">
                <a:solidFill>
                  <a:srgbClr val="EBEBEB"/>
                </a:solidFill>
              </a:rPr>
              <a:t> 3D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4347-131E-4C53-99D1-A7E0F7D10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14178"/>
            <a:ext cx="4445583" cy="370964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En</a:t>
            </a:r>
            <a:r>
              <a:rPr lang="en-US" dirty="0">
                <a:solidFill>
                  <a:srgbClr val="EBEBEB"/>
                </a:solidFill>
              </a:rPr>
              <a:t> un </a:t>
            </a:r>
            <a:r>
              <a:rPr lang="en-US" dirty="0" err="1">
                <a:solidFill>
                  <a:srgbClr val="EBEBEB"/>
                </a:solidFill>
              </a:rPr>
              <a:t>espacio</a:t>
            </a:r>
            <a:r>
              <a:rPr lang="en-US" dirty="0">
                <a:solidFill>
                  <a:srgbClr val="EBEBEB"/>
                </a:solidFill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tres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dimensiones</a:t>
            </a:r>
            <a:r>
              <a:rPr lang="en-US" dirty="0">
                <a:solidFill>
                  <a:srgbClr val="EBEBEB"/>
                </a:solidFill>
              </a:rPr>
              <a:t>, se </a:t>
            </a:r>
            <a:r>
              <a:rPr lang="en-US" dirty="0" err="1">
                <a:solidFill>
                  <a:srgbClr val="EBEBEB"/>
                </a:solidFill>
              </a:rPr>
              <a:t>utilizan</a:t>
            </a:r>
            <a:r>
              <a:rPr lang="en-US" dirty="0">
                <a:solidFill>
                  <a:srgbClr val="EBEBEB"/>
                </a:solidFill>
              </a:rPr>
              <a:t> matrices 4x4 para </a:t>
            </a:r>
            <a:r>
              <a:rPr lang="en-US" dirty="0" err="1">
                <a:solidFill>
                  <a:srgbClr val="EBEBEB"/>
                </a:solidFill>
              </a:rPr>
              <a:t>representar</a:t>
            </a:r>
            <a:r>
              <a:rPr lang="en-US" dirty="0">
                <a:solidFill>
                  <a:srgbClr val="EBEBEB"/>
                </a:solidFill>
              </a:rPr>
              <a:t> las </a:t>
            </a:r>
            <a:r>
              <a:rPr lang="en-US" dirty="0" err="1">
                <a:solidFill>
                  <a:srgbClr val="EBEBEB"/>
                </a:solidFill>
              </a:rPr>
              <a:t>transformaciones</a:t>
            </a:r>
            <a:r>
              <a:rPr lang="en-US" dirty="0">
                <a:solidFill>
                  <a:srgbClr val="EBEBEB"/>
                </a:solidFill>
              </a:rPr>
              <a:t> de un </a:t>
            </a:r>
            <a:r>
              <a:rPr lang="en-US" dirty="0" err="1">
                <a:solidFill>
                  <a:srgbClr val="EBEBEB"/>
                </a:solidFill>
              </a:rPr>
              <a:t>objeto</a:t>
            </a:r>
            <a:r>
              <a:rPr lang="en-US" dirty="0">
                <a:solidFill>
                  <a:srgbClr val="EBEBEB"/>
                </a:solidFill>
              </a:rPr>
              <a:t> 3D.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 err="1">
                <a:solidFill>
                  <a:srgbClr val="EBEBEB"/>
                </a:solidFill>
              </a:rPr>
              <a:t>Aquí</a:t>
            </a:r>
            <a:r>
              <a:rPr lang="en-US" dirty="0">
                <a:solidFill>
                  <a:srgbClr val="EBEBEB"/>
                </a:solidFill>
              </a:rPr>
              <a:t> se </a:t>
            </a:r>
            <a:r>
              <a:rPr lang="en-US" dirty="0" err="1">
                <a:solidFill>
                  <a:srgbClr val="EBEBEB"/>
                </a:solidFill>
              </a:rPr>
              <a:t>muestra</a:t>
            </a:r>
            <a:r>
              <a:rPr lang="en-US" dirty="0">
                <a:solidFill>
                  <a:srgbClr val="EBEBEB"/>
                </a:solidFill>
              </a:rPr>
              <a:t> una </a:t>
            </a:r>
            <a:r>
              <a:rPr lang="en-US" dirty="0" err="1">
                <a:solidFill>
                  <a:srgbClr val="EBEBEB"/>
                </a:solidFill>
              </a:rPr>
              <a:t>matriz</a:t>
            </a:r>
            <a:r>
              <a:rPr lang="en-US" dirty="0">
                <a:solidFill>
                  <a:srgbClr val="EBEBEB"/>
                </a:solidFill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identidad</a:t>
            </a:r>
            <a:r>
              <a:rPr lang="en-US" dirty="0">
                <a:solidFill>
                  <a:srgbClr val="EBEBEB"/>
                </a:solidFill>
              </a:rPr>
              <a:t>, la </a:t>
            </a:r>
            <a:r>
              <a:rPr lang="en-US" dirty="0" err="1">
                <a:solidFill>
                  <a:srgbClr val="EBEBEB"/>
                </a:solidFill>
              </a:rPr>
              <a:t>cual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puede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representar</a:t>
            </a:r>
            <a:r>
              <a:rPr lang="en-US" dirty="0">
                <a:solidFill>
                  <a:srgbClr val="EBEBEB"/>
                </a:solidFill>
              </a:rPr>
              <a:t> a la </a:t>
            </a:r>
            <a:r>
              <a:rPr lang="en-US" dirty="0" err="1">
                <a:solidFill>
                  <a:srgbClr val="EBEBEB"/>
                </a:solidFill>
              </a:rPr>
              <a:t>matriz</a:t>
            </a:r>
            <a:r>
              <a:rPr lang="en-US" dirty="0">
                <a:solidFill>
                  <a:srgbClr val="EBEBEB"/>
                </a:solidFill>
              </a:rPr>
              <a:t> de un </a:t>
            </a:r>
            <a:r>
              <a:rPr lang="en-US" dirty="0" err="1">
                <a:solidFill>
                  <a:srgbClr val="EBEBEB"/>
                </a:solidFill>
              </a:rPr>
              <a:t>objeto</a:t>
            </a:r>
            <a:r>
              <a:rPr lang="en-US" dirty="0">
                <a:solidFill>
                  <a:srgbClr val="EBEBEB"/>
                </a:solidFill>
              </a:rPr>
              <a:t> 3D sin </a:t>
            </a:r>
            <a:r>
              <a:rPr lang="en-US" dirty="0" err="1">
                <a:solidFill>
                  <a:srgbClr val="EBEBEB"/>
                </a:solidFill>
              </a:rPr>
              <a:t>traslación</a:t>
            </a:r>
            <a:r>
              <a:rPr lang="en-US" dirty="0">
                <a:solidFill>
                  <a:srgbClr val="EBEBEB"/>
                </a:solidFill>
              </a:rPr>
              <a:t>, </a:t>
            </a:r>
            <a:r>
              <a:rPr lang="en-US" dirty="0" err="1">
                <a:solidFill>
                  <a:srgbClr val="EBEBEB"/>
                </a:solidFill>
              </a:rPr>
              <a:t>rotación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escala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aplicada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C6CE74-78BE-4397-807C-C03ECE76FB56}"/>
                  </a:ext>
                </a:extLst>
              </p:cNvPr>
              <p:cNvSpPr txBox="1"/>
              <p:nvPr/>
            </p:nvSpPr>
            <p:spPr>
              <a:xfrm>
                <a:off x="5823742" y="2603241"/>
                <a:ext cx="5120357" cy="1874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C6CE74-78BE-4397-807C-C03ECE76F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42" y="2603241"/>
                <a:ext cx="5120357" cy="1874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31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79FC-4463-4FB1-854A-197B8EE4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71" y="2727230"/>
            <a:ext cx="4575598" cy="162232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EBEBEB"/>
                </a:solidFill>
              </a:rPr>
              <a:t>Matriz</a:t>
            </a:r>
            <a:r>
              <a:rPr lang="en-US" dirty="0">
                <a:solidFill>
                  <a:srgbClr val="EBEBEB"/>
                </a:solidFill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Traslación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83036-D4EB-454A-959E-E13092362601}"/>
                  </a:ext>
                </a:extLst>
              </p:cNvPr>
              <p:cNvSpPr txBox="1"/>
              <p:nvPr/>
            </p:nvSpPr>
            <p:spPr>
              <a:xfrm>
                <a:off x="5823742" y="2603241"/>
                <a:ext cx="5120357" cy="1874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83036-D4EB-454A-959E-E13092362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42" y="2603241"/>
                <a:ext cx="5120357" cy="1874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657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79FC-4463-4FB1-854A-197B8EE4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02" y="3024009"/>
            <a:ext cx="4575598" cy="162232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EBEBEB"/>
                </a:solidFill>
              </a:rPr>
              <a:t>Matriz</a:t>
            </a:r>
            <a:r>
              <a:rPr lang="en-US" dirty="0">
                <a:solidFill>
                  <a:srgbClr val="EBEBEB"/>
                </a:solidFill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Escala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99AB6-A36D-4843-B15D-250538AA72FD}"/>
                  </a:ext>
                </a:extLst>
              </p:cNvPr>
              <p:cNvSpPr txBox="1"/>
              <p:nvPr/>
            </p:nvSpPr>
            <p:spPr>
              <a:xfrm>
                <a:off x="5823742" y="2603241"/>
                <a:ext cx="5120357" cy="1877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99AB6-A36D-4843-B15D-250538AA7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42" y="2603241"/>
                <a:ext cx="5120357" cy="1877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518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8F2AE-11E7-4DA3-B9B4-083F464C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1" y="1806378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Pitch, Yaw, Roll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5848-D1F4-4910-ACFF-4FE71643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3629608"/>
            <a:ext cx="4166509" cy="25942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 los </a:t>
            </a:r>
            <a:r>
              <a:rPr lang="en-US" dirty="0" err="1">
                <a:solidFill>
                  <a:srgbClr val="EBEBEB"/>
                </a:solidFill>
              </a:rPr>
              <a:t>movimientos</a:t>
            </a:r>
            <a:r>
              <a:rPr lang="en-US" dirty="0">
                <a:solidFill>
                  <a:srgbClr val="EBEBEB"/>
                </a:solidFill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rotación</a:t>
            </a:r>
            <a:r>
              <a:rPr lang="en-US" dirty="0">
                <a:solidFill>
                  <a:srgbClr val="EBEBEB"/>
                </a:solidFill>
              </a:rPr>
              <a:t> de un </a:t>
            </a:r>
            <a:r>
              <a:rPr lang="en-US" dirty="0" err="1">
                <a:solidFill>
                  <a:srgbClr val="EBEBEB"/>
                </a:solidFill>
              </a:rPr>
              <a:t>objeto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en</a:t>
            </a:r>
            <a:r>
              <a:rPr lang="en-US" dirty="0">
                <a:solidFill>
                  <a:srgbClr val="EBEBEB"/>
                </a:solidFill>
              </a:rPr>
              <a:t> un </a:t>
            </a:r>
            <a:r>
              <a:rPr lang="en-US" dirty="0" err="1">
                <a:solidFill>
                  <a:srgbClr val="EBEBEB"/>
                </a:solidFill>
              </a:rPr>
              <a:t>espacio</a:t>
            </a:r>
            <a:r>
              <a:rPr lang="en-US" dirty="0">
                <a:solidFill>
                  <a:srgbClr val="EBEBEB"/>
                </a:solidFill>
              </a:rPr>
              <a:t> 3D se les </a:t>
            </a:r>
            <a:r>
              <a:rPr lang="en-US" dirty="0" err="1">
                <a:solidFill>
                  <a:srgbClr val="EBEBEB"/>
                </a:solidFill>
              </a:rPr>
              <a:t>refiere</a:t>
            </a:r>
            <a:r>
              <a:rPr lang="en-US" dirty="0">
                <a:solidFill>
                  <a:srgbClr val="EBEBEB"/>
                </a:solidFill>
              </a:rPr>
              <a:t> con </a:t>
            </a:r>
            <a:r>
              <a:rPr lang="en-US" dirty="0" err="1">
                <a:solidFill>
                  <a:srgbClr val="EBEBEB"/>
                </a:solidFill>
              </a:rPr>
              <a:t>estos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nombres</a:t>
            </a:r>
            <a:r>
              <a:rPr lang="en-US" dirty="0">
                <a:solidFill>
                  <a:srgbClr val="EBEBEB"/>
                </a:solidFill>
              </a:rPr>
              <a:t>. </a:t>
            </a:r>
            <a:r>
              <a:rPr lang="en-US" dirty="0" err="1">
                <a:solidFill>
                  <a:srgbClr val="EBEBEB"/>
                </a:solidFill>
              </a:rPr>
              <a:t>Usualmente</a:t>
            </a:r>
            <a:r>
              <a:rPr lang="en-US" dirty="0">
                <a:solidFill>
                  <a:srgbClr val="EBEBEB"/>
                </a:solidFill>
              </a:rPr>
              <a:t> se </a:t>
            </a:r>
            <a:r>
              <a:rPr lang="en-US" dirty="0" err="1">
                <a:solidFill>
                  <a:srgbClr val="EBEBEB"/>
                </a:solidFill>
              </a:rPr>
              <a:t>miden</a:t>
            </a:r>
            <a:r>
              <a:rPr lang="en-US" dirty="0">
                <a:solidFill>
                  <a:srgbClr val="EBEBEB"/>
                </a:solidFill>
              </a:rPr>
              <a:t> in </a:t>
            </a:r>
            <a:r>
              <a:rPr lang="en-US" dirty="0" err="1">
                <a:solidFill>
                  <a:srgbClr val="EBEBEB"/>
                </a:solidFill>
              </a:rPr>
              <a:t>grados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</p:txBody>
      </p:sp>
      <p:pic>
        <p:nvPicPr>
          <p:cNvPr id="3076" name="Picture 4" descr="Aircraft principal axes - Wikipedia">
            <a:extLst>
              <a:ext uri="{FF2B5EF4-FFF2-40B4-BE49-F238E27FC236}">
                <a16:creationId xmlns:a16="http://schemas.microsoft.com/office/drawing/2014/main" id="{DDF7C185-C63C-47DF-98A4-EB49ACEE9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90" y="1440426"/>
            <a:ext cx="6146057" cy="462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278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79FC-4463-4FB1-854A-197B8EE4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94" y="1854819"/>
            <a:ext cx="4863125" cy="16223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Matrices de </a:t>
            </a:r>
            <a:r>
              <a:rPr lang="en-US" dirty="0" err="1">
                <a:solidFill>
                  <a:srgbClr val="EBEBEB"/>
                </a:solidFill>
              </a:rPr>
              <a:t>Rotación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en</a:t>
            </a:r>
            <a:r>
              <a:rPr lang="en-US" dirty="0">
                <a:solidFill>
                  <a:srgbClr val="EBEBEB"/>
                </a:solidFill>
              </a:rPr>
              <a:t> X, Y </a:t>
            </a:r>
            <a:r>
              <a:rPr lang="en-US" dirty="0" err="1">
                <a:solidFill>
                  <a:srgbClr val="EBEBEB"/>
                </a:solidFill>
              </a:rPr>
              <a:t>y</a:t>
            </a:r>
            <a:r>
              <a:rPr lang="en-US" dirty="0">
                <a:solidFill>
                  <a:srgbClr val="EBEBEB"/>
                </a:solidFill>
              </a:rPr>
              <a:t> Z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99AB6-A36D-4843-B15D-250538AA72FD}"/>
                  </a:ext>
                </a:extLst>
              </p:cNvPr>
              <p:cNvSpPr txBox="1"/>
              <p:nvPr/>
            </p:nvSpPr>
            <p:spPr>
              <a:xfrm>
                <a:off x="5640354" y="1048605"/>
                <a:ext cx="5120357" cy="1612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99AB6-A36D-4843-B15D-250538AA7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54" y="1048605"/>
                <a:ext cx="5120357" cy="16124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E7D9E8-DA78-4AB2-9066-E01DD171F7D9}"/>
                  </a:ext>
                </a:extLst>
              </p:cNvPr>
              <p:cNvSpPr txBox="1"/>
              <p:nvPr/>
            </p:nvSpPr>
            <p:spPr>
              <a:xfrm>
                <a:off x="5664990" y="2948215"/>
                <a:ext cx="5120357" cy="1627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E7D9E8-DA78-4AB2-9066-E01DD171F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90" y="2948215"/>
                <a:ext cx="5120357" cy="1627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9710CB-19BD-47D4-80F5-65C9CECB1B04}"/>
                  </a:ext>
                </a:extLst>
              </p:cNvPr>
              <p:cNvSpPr txBox="1"/>
              <p:nvPr/>
            </p:nvSpPr>
            <p:spPr>
              <a:xfrm>
                <a:off x="5664991" y="4904935"/>
                <a:ext cx="5120357" cy="1623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9710CB-19BD-47D4-80F5-65C9CECB1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91" y="4904935"/>
                <a:ext cx="5120357" cy="1623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A50C1C0-7E1E-4B82-BE53-77925E72C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2966" y="3946850"/>
                <a:ext cx="4371054" cy="2533112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>
                    <a:solidFill>
                      <a:srgbClr val="EBEBEB"/>
                    </a:solidFill>
                  </a:rPr>
                  <a:t>Donde</a:t>
                </a:r>
                <a:r>
                  <a:rPr lang="en-US" dirty="0">
                    <a:solidFill>
                      <a:srgbClr val="EBEBEB"/>
                    </a:solidFill>
                  </a:rPr>
                  <a:t> las </a:t>
                </a:r>
                <a:r>
                  <a:rPr lang="en-US" dirty="0" err="1">
                    <a:solidFill>
                      <a:srgbClr val="EBEBEB"/>
                    </a:solidFill>
                  </a:rPr>
                  <a:t>siguientes</a:t>
                </a:r>
                <a:r>
                  <a:rPr lang="en-US" dirty="0">
                    <a:solidFill>
                      <a:srgbClr val="EBEBEB"/>
                    </a:solidFill>
                  </a:rPr>
                  <a:t> variables </a:t>
                </a:r>
                <a:r>
                  <a:rPr lang="en-US" dirty="0" err="1">
                    <a:solidFill>
                      <a:srgbClr val="EBEBEB"/>
                    </a:solidFill>
                  </a:rPr>
                  <a:t>representan</a:t>
                </a:r>
                <a:r>
                  <a:rPr lang="en-US" dirty="0">
                    <a:solidFill>
                      <a:srgbClr val="EBEBEB"/>
                    </a:solidFill>
                  </a:rPr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Pitch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), </a:t>
                </a:r>
                <a:r>
                  <a:rPr lang="en-US" dirty="0" err="1">
                    <a:solidFill>
                      <a:schemeClr val="bg1"/>
                    </a:solidFill>
                  </a:rPr>
                  <a:t>rotación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en</a:t>
                </a:r>
                <a:r>
                  <a:rPr lang="en-US" dirty="0">
                    <a:solidFill>
                      <a:schemeClr val="bg1"/>
                    </a:solidFill>
                  </a:rPr>
                  <a:t> el </a:t>
                </a:r>
                <a:r>
                  <a:rPr lang="en-US" dirty="0" err="1">
                    <a:solidFill>
                      <a:schemeClr val="bg1"/>
                    </a:solidFill>
                  </a:rPr>
                  <a:t>eje</a:t>
                </a:r>
                <a:r>
                  <a:rPr lang="en-US" dirty="0">
                    <a:solidFill>
                      <a:schemeClr val="bg1"/>
                    </a:solidFill>
                  </a:rPr>
                  <a:t> X.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Yaw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), </a:t>
                </a:r>
                <a:r>
                  <a:rPr lang="en-US" dirty="0" err="1">
                    <a:solidFill>
                      <a:schemeClr val="bg1"/>
                    </a:solidFill>
                  </a:rPr>
                  <a:t>rotación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en</a:t>
                </a:r>
                <a:r>
                  <a:rPr lang="en-US" dirty="0">
                    <a:solidFill>
                      <a:schemeClr val="bg1"/>
                    </a:solidFill>
                  </a:rPr>
                  <a:t> el </a:t>
                </a:r>
                <a:r>
                  <a:rPr lang="en-US" dirty="0" err="1">
                    <a:solidFill>
                      <a:schemeClr val="bg1"/>
                    </a:solidFill>
                  </a:rPr>
                  <a:t>eje</a:t>
                </a:r>
                <a:r>
                  <a:rPr lang="en-US" dirty="0">
                    <a:solidFill>
                      <a:schemeClr val="bg1"/>
                    </a:solidFill>
                  </a:rPr>
                  <a:t> Y.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Roll 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), </a:t>
                </a:r>
                <a:r>
                  <a:rPr lang="en-US" dirty="0" err="1">
                    <a:solidFill>
                      <a:schemeClr val="bg1"/>
                    </a:solidFill>
                  </a:rPr>
                  <a:t>rotación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en</a:t>
                </a:r>
                <a:r>
                  <a:rPr lang="en-US" dirty="0">
                    <a:solidFill>
                      <a:schemeClr val="bg1"/>
                    </a:solidFill>
                  </a:rPr>
                  <a:t> el </a:t>
                </a:r>
                <a:r>
                  <a:rPr lang="en-US" dirty="0" err="1">
                    <a:solidFill>
                      <a:schemeClr val="bg1"/>
                    </a:solidFill>
                  </a:rPr>
                  <a:t>eje</a:t>
                </a:r>
                <a:r>
                  <a:rPr lang="en-US" dirty="0">
                    <a:solidFill>
                      <a:schemeClr val="bg1"/>
                    </a:solidFill>
                  </a:rPr>
                  <a:t> Z.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A50C1C0-7E1E-4B82-BE53-77925E72C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966" y="3946850"/>
                <a:ext cx="4371054" cy="2533112"/>
              </a:xfrm>
              <a:blipFill>
                <a:blip r:embed="rId5"/>
                <a:stretch>
                  <a:fillRect l="-558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39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79FC-4463-4FB1-854A-197B8EE4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22" y="1806679"/>
            <a:ext cx="4575598" cy="162232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EBEBEB"/>
                </a:solidFill>
              </a:rPr>
              <a:t>Matriz</a:t>
            </a:r>
            <a:r>
              <a:rPr lang="en-US" dirty="0">
                <a:solidFill>
                  <a:srgbClr val="EBEBEB"/>
                </a:solidFill>
              </a:rPr>
              <a:t> Final de </a:t>
            </a:r>
            <a:r>
              <a:rPr lang="en-US" dirty="0" err="1">
                <a:solidFill>
                  <a:srgbClr val="EBEBEB"/>
                </a:solidFill>
              </a:rPr>
              <a:t>Rotación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99AB6-A36D-4843-B15D-250538AA72FD}"/>
                  </a:ext>
                </a:extLst>
              </p:cNvPr>
              <p:cNvSpPr txBox="1"/>
              <p:nvPr/>
            </p:nvSpPr>
            <p:spPr>
              <a:xfrm>
                <a:off x="6096000" y="3303870"/>
                <a:ext cx="5120357" cy="531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99AB6-A36D-4843-B15D-250538AA7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03870"/>
                <a:ext cx="5120357" cy="531299"/>
              </a:xfrm>
              <a:prstGeom prst="rect">
                <a:avLst/>
              </a:prstGeom>
              <a:blipFill>
                <a:blip r:embed="rId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92BCBA-147B-4E2A-8024-4F5C8B6F9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6" y="3946850"/>
            <a:ext cx="4371054" cy="253311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Recordar</a:t>
            </a:r>
            <a:r>
              <a:rPr lang="en-US" dirty="0">
                <a:solidFill>
                  <a:srgbClr val="EBEBEB"/>
                </a:solidFill>
              </a:rPr>
              <a:t> que para matrices, el </a:t>
            </a:r>
            <a:r>
              <a:rPr lang="en-US" dirty="0" err="1">
                <a:solidFill>
                  <a:srgbClr val="EBEBEB"/>
                </a:solidFill>
              </a:rPr>
              <a:t>orden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en</a:t>
            </a:r>
            <a:r>
              <a:rPr lang="en-US" dirty="0">
                <a:solidFill>
                  <a:srgbClr val="EBEBEB"/>
                </a:solidFill>
              </a:rPr>
              <a:t> el que se </a:t>
            </a:r>
            <a:r>
              <a:rPr lang="en-US" dirty="0" err="1">
                <a:solidFill>
                  <a:srgbClr val="EBEBEB"/>
                </a:solidFill>
              </a:rPr>
              <a:t>hacen</a:t>
            </a:r>
            <a:r>
              <a:rPr lang="en-US" dirty="0">
                <a:solidFill>
                  <a:srgbClr val="EBEBEB"/>
                </a:solidFill>
              </a:rPr>
              <a:t> las </a:t>
            </a:r>
            <a:r>
              <a:rPr lang="en-US" dirty="0" err="1">
                <a:solidFill>
                  <a:srgbClr val="EBEBEB"/>
                </a:solidFill>
              </a:rPr>
              <a:t>multiplicaciones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siempre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importa</a:t>
            </a:r>
            <a:r>
              <a:rPr lang="en-US" dirty="0">
                <a:solidFill>
                  <a:srgbClr val="EBEBEB"/>
                </a:solidFill>
              </a:rPr>
              <a:t>. </a:t>
            </a:r>
            <a:r>
              <a:rPr lang="en-US" dirty="0" err="1">
                <a:solidFill>
                  <a:srgbClr val="EBEBEB"/>
                </a:solidFill>
              </a:rPr>
              <a:t>En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este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caso</a:t>
            </a:r>
            <a:r>
              <a:rPr lang="en-US" dirty="0">
                <a:solidFill>
                  <a:srgbClr val="EBEBEB"/>
                </a:solidFill>
              </a:rPr>
              <a:t>, </a:t>
            </a:r>
            <a:r>
              <a:rPr lang="en-US" dirty="0" err="1">
                <a:solidFill>
                  <a:srgbClr val="EBEBEB"/>
                </a:solidFill>
              </a:rPr>
              <a:t>vamos</a:t>
            </a:r>
            <a:r>
              <a:rPr lang="en-US" dirty="0">
                <a:solidFill>
                  <a:srgbClr val="EBEBEB"/>
                </a:solidFill>
              </a:rPr>
              <a:t> a </a:t>
            </a:r>
            <a:r>
              <a:rPr lang="en-US" dirty="0" err="1">
                <a:solidFill>
                  <a:srgbClr val="EBEBEB"/>
                </a:solidFill>
              </a:rPr>
              <a:t>aplicar</a:t>
            </a:r>
            <a:r>
              <a:rPr lang="en-US" dirty="0">
                <a:solidFill>
                  <a:srgbClr val="EBEBEB"/>
                </a:solidFill>
              </a:rPr>
              <a:t> primero Pitch, </a:t>
            </a:r>
            <a:r>
              <a:rPr lang="en-US" dirty="0" err="1">
                <a:solidFill>
                  <a:srgbClr val="EBEBEB"/>
                </a:solidFill>
              </a:rPr>
              <a:t>después</a:t>
            </a:r>
            <a:r>
              <a:rPr lang="en-US" dirty="0">
                <a:solidFill>
                  <a:srgbClr val="EBEBEB"/>
                </a:solidFill>
              </a:rPr>
              <a:t> Yaw y de </a:t>
            </a:r>
            <a:r>
              <a:rPr lang="en-US" dirty="0" err="1">
                <a:solidFill>
                  <a:srgbClr val="EBEBEB"/>
                </a:solidFill>
              </a:rPr>
              <a:t>último</a:t>
            </a:r>
            <a:r>
              <a:rPr lang="en-US" dirty="0">
                <a:solidFill>
                  <a:srgbClr val="EBEBEB"/>
                </a:solidFill>
              </a:rPr>
              <a:t> Roll.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2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79FC-4463-4FB1-854A-197B8EE4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22" y="2087320"/>
            <a:ext cx="4575598" cy="162232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EBEBEB"/>
                </a:solidFill>
              </a:rPr>
              <a:t>Matriz</a:t>
            </a:r>
            <a:r>
              <a:rPr lang="en-US" dirty="0">
                <a:solidFill>
                  <a:srgbClr val="EBEBEB"/>
                </a:solidFill>
              </a:rPr>
              <a:t> Final del </a:t>
            </a:r>
            <a:r>
              <a:rPr lang="en-US" dirty="0" err="1">
                <a:solidFill>
                  <a:srgbClr val="EBEBEB"/>
                </a:solidFill>
              </a:rPr>
              <a:t>Objeto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99AB6-A36D-4843-B15D-250538AA72FD}"/>
                  </a:ext>
                </a:extLst>
              </p:cNvPr>
              <p:cNvSpPr txBox="1"/>
              <p:nvPr/>
            </p:nvSpPr>
            <p:spPr>
              <a:xfrm>
                <a:off x="6096000" y="3303870"/>
                <a:ext cx="512035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99AB6-A36D-4843-B15D-250538AA7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03870"/>
                <a:ext cx="51203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AF6B5B-5C5C-445E-AB33-3C542D7EC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6" y="4357396"/>
            <a:ext cx="4371054" cy="21225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Para un </a:t>
            </a:r>
            <a:r>
              <a:rPr lang="en-US" dirty="0" err="1">
                <a:solidFill>
                  <a:srgbClr val="EBEBEB"/>
                </a:solidFill>
              </a:rPr>
              <a:t>objeto</a:t>
            </a:r>
            <a:r>
              <a:rPr lang="en-US" dirty="0">
                <a:solidFill>
                  <a:srgbClr val="EBEBEB"/>
                </a:solidFill>
              </a:rPr>
              <a:t> 3D, </a:t>
            </a:r>
            <a:r>
              <a:rPr lang="en-US" dirty="0" err="1">
                <a:solidFill>
                  <a:srgbClr val="EBEBEB"/>
                </a:solidFill>
              </a:rPr>
              <a:t>siempre</a:t>
            </a:r>
            <a:r>
              <a:rPr lang="en-US" dirty="0">
                <a:solidFill>
                  <a:srgbClr val="EBEBEB"/>
                </a:solidFill>
              </a:rPr>
              <a:t> se </a:t>
            </a:r>
            <a:r>
              <a:rPr lang="en-US" dirty="0" err="1">
                <a:solidFill>
                  <a:srgbClr val="EBEBEB"/>
                </a:solidFill>
              </a:rPr>
              <a:t>traslada</a:t>
            </a:r>
            <a:r>
              <a:rPr lang="en-US" dirty="0">
                <a:solidFill>
                  <a:srgbClr val="EBEBEB"/>
                </a:solidFill>
              </a:rPr>
              <a:t> primero, </a:t>
            </a:r>
            <a:r>
              <a:rPr lang="en-US" dirty="0" err="1">
                <a:solidFill>
                  <a:srgbClr val="EBEBEB"/>
                </a:solidFill>
              </a:rPr>
              <a:t>después</a:t>
            </a:r>
            <a:r>
              <a:rPr lang="en-US" dirty="0">
                <a:solidFill>
                  <a:srgbClr val="EBEBEB"/>
                </a:solidFill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rota</a:t>
            </a:r>
            <a:r>
              <a:rPr lang="en-US" dirty="0">
                <a:solidFill>
                  <a:srgbClr val="EBEBEB"/>
                </a:solidFill>
              </a:rPr>
              <a:t> y de </a:t>
            </a:r>
            <a:r>
              <a:rPr lang="en-US" dirty="0" err="1">
                <a:solidFill>
                  <a:srgbClr val="EBEBEB"/>
                </a:solidFill>
              </a:rPr>
              <a:t>último</a:t>
            </a:r>
            <a:r>
              <a:rPr lang="en-US" dirty="0">
                <a:solidFill>
                  <a:srgbClr val="EBEBEB"/>
                </a:solidFill>
              </a:rPr>
              <a:t> se </a:t>
            </a:r>
            <a:r>
              <a:rPr lang="en-US" dirty="0" err="1">
                <a:solidFill>
                  <a:srgbClr val="EBEBEB"/>
                </a:solidFill>
              </a:rPr>
              <a:t>escala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403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F79FC-4463-4FB1-854A-197B8EE4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4" y="1602883"/>
            <a:ext cx="4575598" cy="16223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Para </a:t>
            </a:r>
            <a:r>
              <a:rPr lang="en-US" dirty="0" err="1">
                <a:solidFill>
                  <a:srgbClr val="EBEBEB"/>
                </a:solidFill>
              </a:rPr>
              <a:t>Transformar</a:t>
            </a:r>
            <a:r>
              <a:rPr lang="en-US" dirty="0">
                <a:solidFill>
                  <a:srgbClr val="EBEBEB"/>
                </a:solidFill>
              </a:rPr>
              <a:t> un </a:t>
            </a:r>
            <a:r>
              <a:rPr lang="en-US" dirty="0" err="1">
                <a:solidFill>
                  <a:srgbClr val="EBEBEB"/>
                </a:solidFill>
              </a:rPr>
              <a:t>Vértice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99AB6-A36D-4843-B15D-250538AA72FD}"/>
                  </a:ext>
                </a:extLst>
              </p:cNvPr>
              <p:cNvSpPr txBox="1"/>
              <p:nvPr/>
            </p:nvSpPr>
            <p:spPr>
              <a:xfrm>
                <a:off x="6007891" y="2492710"/>
                <a:ext cx="5120357" cy="531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1 ]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99AB6-A36D-4843-B15D-250538AA7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891" y="2492710"/>
                <a:ext cx="5120357" cy="531299"/>
              </a:xfrm>
              <a:prstGeom prst="rect">
                <a:avLst/>
              </a:prstGeom>
              <a:blipFill>
                <a:blip r:embed="rId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C8E0AD-C3EA-4F30-A650-E4CDF82D6A8C}"/>
                  </a:ext>
                </a:extLst>
              </p:cNvPr>
              <p:cNvSpPr txBox="1"/>
              <p:nvPr/>
            </p:nvSpPr>
            <p:spPr>
              <a:xfrm>
                <a:off x="5895922" y="3415727"/>
                <a:ext cx="512035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C8E0AD-C3EA-4F30-A650-E4CDF82D6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22" y="3415727"/>
                <a:ext cx="512035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E37C75-772E-46A6-B22D-F77A3FFE8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66" y="3921443"/>
            <a:ext cx="4371054" cy="228311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Donde</a:t>
            </a:r>
            <a:r>
              <a:rPr lang="en-US" dirty="0">
                <a:solidFill>
                  <a:srgbClr val="EBEBEB"/>
                </a:solidFill>
              </a:rPr>
              <a:t> Vt es el </a:t>
            </a:r>
            <a:r>
              <a:rPr lang="en-US" dirty="0" err="1">
                <a:solidFill>
                  <a:srgbClr val="EBEBEB"/>
                </a:solidFill>
              </a:rPr>
              <a:t>vértice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transformado</a:t>
            </a:r>
            <a:r>
              <a:rPr lang="en-US" dirty="0">
                <a:solidFill>
                  <a:srgbClr val="EBEBEB"/>
                </a:solidFill>
              </a:rPr>
              <a:t> por la </a:t>
            </a:r>
            <a:r>
              <a:rPr lang="en-US" dirty="0" err="1">
                <a:solidFill>
                  <a:srgbClr val="EBEBEB"/>
                </a:solidFill>
              </a:rPr>
              <a:t>Matriz</a:t>
            </a:r>
            <a:r>
              <a:rPr lang="en-US" dirty="0">
                <a:solidFill>
                  <a:srgbClr val="EBEBEB"/>
                </a:solidFill>
              </a:rPr>
              <a:t> final del </a:t>
            </a:r>
            <a:r>
              <a:rPr lang="en-US" dirty="0" err="1">
                <a:solidFill>
                  <a:srgbClr val="EBEBEB"/>
                </a:solidFill>
              </a:rPr>
              <a:t>objeto</a:t>
            </a:r>
            <a:r>
              <a:rPr lang="en-US" dirty="0">
                <a:solidFill>
                  <a:srgbClr val="EBEBEB"/>
                </a:solidFill>
              </a:rPr>
              <a:t> y </a:t>
            </a:r>
            <a:r>
              <a:rPr lang="en-US" dirty="0" err="1">
                <a:solidFill>
                  <a:srgbClr val="EBEBEB"/>
                </a:solidFill>
              </a:rPr>
              <a:t>Vf</a:t>
            </a:r>
            <a:r>
              <a:rPr lang="en-US" dirty="0">
                <a:solidFill>
                  <a:srgbClr val="EBEBEB"/>
                </a:solidFill>
              </a:rPr>
              <a:t> es el </a:t>
            </a:r>
            <a:r>
              <a:rPr lang="en-US" dirty="0" err="1">
                <a:solidFill>
                  <a:srgbClr val="EBEBEB"/>
                </a:solidFill>
              </a:rPr>
              <a:t>vértice</a:t>
            </a:r>
            <a:r>
              <a:rPr lang="en-US" dirty="0">
                <a:solidFill>
                  <a:srgbClr val="EBEBEB"/>
                </a:solidFill>
              </a:rPr>
              <a:t> final.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 err="1">
                <a:solidFill>
                  <a:srgbClr val="EBEBEB"/>
                </a:solidFill>
              </a:rPr>
              <a:t>Cada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vértice</a:t>
            </a:r>
            <a:r>
              <a:rPr lang="en-US" dirty="0">
                <a:solidFill>
                  <a:srgbClr val="EBEBEB"/>
                </a:solidFill>
              </a:rPr>
              <a:t> de un </a:t>
            </a:r>
            <a:r>
              <a:rPr lang="en-US" dirty="0" err="1">
                <a:solidFill>
                  <a:srgbClr val="EBEBEB"/>
                </a:solidFill>
              </a:rPr>
              <a:t>modelo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tiene</a:t>
            </a:r>
            <a:r>
              <a:rPr lang="en-US" dirty="0">
                <a:solidFill>
                  <a:srgbClr val="EBEBEB"/>
                </a:solidFill>
              </a:rPr>
              <a:t> que pasar por el </a:t>
            </a:r>
            <a:r>
              <a:rPr lang="en-US" dirty="0" err="1">
                <a:solidFill>
                  <a:srgbClr val="EBEBEB"/>
                </a:solidFill>
              </a:rPr>
              <a:t>proceso</a:t>
            </a:r>
            <a:r>
              <a:rPr lang="en-US" dirty="0">
                <a:solidFill>
                  <a:srgbClr val="EBEBEB"/>
                </a:solidFill>
              </a:rPr>
              <a:t> de </a:t>
            </a:r>
            <a:r>
              <a:rPr lang="en-US" dirty="0" err="1">
                <a:solidFill>
                  <a:srgbClr val="EBEBEB"/>
                </a:solidFill>
              </a:rPr>
              <a:t>transformación</a:t>
            </a:r>
            <a:r>
              <a:rPr lang="en-US" dirty="0">
                <a:solidFill>
                  <a:srgbClr val="EBEBEB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C3BE1-60B2-4589-8F11-D920D566A4DD}"/>
                  </a:ext>
                </a:extLst>
              </p:cNvPr>
              <p:cNvSpPr txBox="1"/>
              <p:nvPr/>
            </p:nvSpPr>
            <p:spPr>
              <a:xfrm>
                <a:off x="5728996" y="4483240"/>
                <a:ext cx="5943599" cy="1018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C3BE1-60B2-4589-8F11-D920D566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996" y="4483240"/>
                <a:ext cx="5943599" cy="1018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910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291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Ion</vt:lpstr>
      <vt:lpstr>Transformaciones</vt:lpstr>
      <vt:lpstr>Matriz de un Objeto 3D</vt:lpstr>
      <vt:lpstr>Matriz de Traslación</vt:lpstr>
      <vt:lpstr>Matriz de Escala</vt:lpstr>
      <vt:lpstr>Pitch, Yaw, Roll</vt:lpstr>
      <vt:lpstr>Matrices de Rotación en X, Y y Z</vt:lpstr>
      <vt:lpstr>Matriz Final de Rotación</vt:lpstr>
      <vt:lpstr>Matriz Final del Objeto</vt:lpstr>
      <vt:lpstr>Para Transformar un Vértice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Transformaciones</dc:title>
  <dc:creator>Carlos Alonso</dc:creator>
  <cp:lastModifiedBy>Carlos Alonso</cp:lastModifiedBy>
  <cp:revision>10</cp:revision>
  <dcterms:created xsi:type="dcterms:W3CDTF">2020-08-10T21:33:21Z</dcterms:created>
  <dcterms:modified xsi:type="dcterms:W3CDTF">2020-08-11T01:10:42Z</dcterms:modified>
</cp:coreProperties>
</file>