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9897473753280841E-2"/>
          <c:y val="6.5585875984251973E-2"/>
          <c:w val="0.58190977690288714"/>
          <c:h val="0.72613041338582673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Others</c:v>
                </c:pt>
              </c:strCache>
            </c:strRef>
          </c:tx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Human Factor2</c:v>
                </c:pt>
              </c:strCache>
            </c:strRef>
          </c:tx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</c:numCache>
            </c:numRef>
          </c:val>
        </c:ser>
        <c:axId val="99418496"/>
        <c:axId val="99420032"/>
      </c:barChart>
      <c:catAx>
        <c:axId val="99418496"/>
        <c:scaling>
          <c:orientation val="minMax"/>
        </c:scaling>
        <c:delete val="1"/>
        <c:axPos val="b"/>
        <c:tickLblPos val="nextTo"/>
        <c:crossAx val="99420032"/>
        <c:crosses val="autoZero"/>
        <c:auto val="1"/>
        <c:lblAlgn val="ctr"/>
        <c:lblOffset val="100"/>
      </c:catAx>
      <c:valAx>
        <c:axId val="99420032"/>
        <c:scaling>
          <c:orientation val="minMax"/>
        </c:scaling>
        <c:axPos val="l"/>
        <c:majorGridlines/>
        <c:numFmt formatCode="General" sourceLinked="1"/>
        <c:tickLblPos val="nextTo"/>
        <c:crossAx val="9941849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35D6-22E8-465B-A149-5A498565484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4F0-493B-45E7-86D2-C6BCC1CA1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35D6-22E8-465B-A149-5A498565484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4F0-493B-45E7-86D2-C6BCC1CA1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35D6-22E8-465B-A149-5A498565484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4F0-493B-45E7-86D2-C6BCC1CA1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35D6-22E8-465B-A149-5A498565484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4F0-493B-45E7-86D2-C6BCC1CA1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35D6-22E8-465B-A149-5A498565484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4F0-493B-45E7-86D2-C6BCC1CA1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35D6-22E8-465B-A149-5A498565484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4F0-493B-45E7-86D2-C6BCC1CA1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35D6-22E8-465B-A149-5A498565484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4F0-493B-45E7-86D2-C6BCC1CA1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35D6-22E8-465B-A149-5A498565484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4F0-493B-45E7-86D2-C6BCC1CA1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35D6-22E8-465B-A149-5A498565484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4F0-493B-45E7-86D2-C6BCC1CA1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35D6-22E8-465B-A149-5A498565484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4F0-493B-45E7-86D2-C6BCC1CA1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35D6-22E8-465B-A149-5A498565484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4F0-493B-45E7-86D2-C6BCC1CA1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35D6-22E8-465B-A149-5A498565484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74F0-493B-45E7-86D2-C6BCC1CA1A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634444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CAUSES AND PREVENTION OF ROAD TRAFFIC CRASH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Paper Presentation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At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The 2024 Federal Road Safety Corps (FRSC) Mandatory Training Workshop for Drivers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By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A Idris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Route Commander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31-10-2024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Steering and Suspension Issues</a:t>
            </a:r>
            <a:r>
              <a:rPr lang="en-US" dirty="0"/>
              <a:t>:</a:t>
            </a:r>
          </a:p>
        </p:txBody>
      </p:sp>
      <p:pic>
        <p:nvPicPr>
          <p:cNvPr id="4" name="Content Placeholder 3" descr="E:\download (34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1600" y="1643050"/>
            <a:ext cx="6315110" cy="47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Engine and Transmission Failures</a:t>
            </a:r>
            <a:r>
              <a:rPr lang="en-US" dirty="0"/>
              <a:t>:</a:t>
            </a:r>
          </a:p>
        </p:txBody>
      </p:sp>
      <p:pic>
        <p:nvPicPr>
          <p:cNvPr id="4" name="Content Placeholder 3" descr="E:\images (9) (3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812" y="1820069"/>
            <a:ext cx="68103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Lighting System Failures</a:t>
            </a:r>
            <a:r>
              <a:rPr lang="en-US" dirty="0"/>
              <a:t>:</a:t>
            </a:r>
          </a:p>
        </p:txBody>
      </p:sp>
      <p:pic>
        <p:nvPicPr>
          <p:cNvPr id="4" name="Content Placeholder 3" descr="E:\images (1) (1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6357975" cy="49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 Human Factors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 </a:t>
            </a:r>
            <a:r>
              <a:rPr lang="en-US" dirty="0"/>
              <a:t>cause of road traffic crashes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524000" y="2571744"/>
          <a:ext cx="6096000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Speeding</a:t>
            </a:r>
            <a:r>
              <a:rPr lang="en-US" dirty="0"/>
              <a:t>:</a:t>
            </a:r>
          </a:p>
        </p:txBody>
      </p:sp>
      <p:pic>
        <p:nvPicPr>
          <p:cNvPr id="4" name="Content Placeholder 3" descr="E:\images (15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785926"/>
            <a:ext cx="500065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Distracted Driving</a:t>
            </a:r>
            <a:endParaRPr lang="en-US" dirty="0"/>
          </a:p>
        </p:txBody>
      </p:sp>
      <p:pic>
        <p:nvPicPr>
          <p:cNvPr id="4" name="Content Placeholder 3" descr="E:\images (19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143116"/>
            <a:ext cx="5019702" cy="3501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Driving Under the Influence of Alcohol and Drug</a:t>
            </a:r>
            <a:endParaRPr lang="en-US" dirty="0"/>
          </a:p>
        </p:txBody>
      </p:sp>
      <p:pic>
        <p:nvPicPr>
          <p:cNvPr id="4" name="Content Placeholder 3" descr="E:\download (14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6167472" cy="423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Fatigue</a:t>
            </a:r>
            <a:endParaRPr lang="en-US" dirty="0"/>
          </a:p>
        </p:txBody>
      </p:sp>
      <p:pic>
        <p:nvPicPr>
          <p:cNvPr id="4" name="Content Placeholder 3" descr="E:\download (11) (1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6881852" cy="47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Reckless and Aggressive Driving</a:t>
            </a:r>
            <a:endParaRPr lang="en-US" dirty="0"/>
          </a:p>
        </p:txBody>
      </p:sp>
      <p:pic>
        <p:nvPicPr>
          <p:cNvPr id="4" name="Content Placeholder 3" descr="E:\download (15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71612"/>
            <a:ext cx="6096034" cy="47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Loss of Lives and Injuries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FRSC; </a:t>
            </a:r>
            <a:r>
              <a:rPr lang="en-US" dirty="0"/>
              <a:t>Nigeria recorded over 10,000 road traffic crashes in 2022, leading to 6,205 deaths and 27,112 injuries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E:\download (16)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357562"/>
            <a:ext cx="4572032" cy="288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OF RTC</a:t>
            </a:r>
          </a:p>
          <a:p>
            <a:r>
              <a:rPr lang="en-US" dirty="0" smtClean="0"/>
              <a:t>Environmental</a:t>
            </a:r>
            <a:r>
              <a:rPr lang="en-US" dirty="0"/>
              <a:t>, mechanical, and human </a:t>
            </a:r>
            <a:r>
              <a:rPr lang="en-US" dirty="0" smtClean="0"/>
              <a:t>causes</a:t>
            </a:r>
          </a:p>
          <a:p>
            <a:r>
              <a:rPr lang="en-US" dirty="0" smtClean="0"/>
              <a:t>Implications</a:t>
            </a:r>
            <a:r>
              <a:rPr lang="en-US" dirty="0"/>
              <a:t>, and strategies for preventing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Trailers </a:t>
            </a:r>
            <a:r>
              <a:rPr lang="en-US" dirty="0"/>
              <a:t>diverting through Offa Township </a:t>
            </a:r>
            <a:endParaRPr lang="en-US" dirty="0" smtClean="0"/>
          </a:p>
          <a:p>
            <a:r>
              <a:rPr lang="en-US" dirty="0" smtClean="0"/>
              <a:t>Preventing the </a:t>
            </a:r>
            <a:r>
              <a:rPr lang="en-US" dirty="0"/>
              <a:t>potential related dangers.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Economic Costs</a:t>
            </a:r>
            <a:endParaRPr lang="en-US" dirty="0"/>
          </a:p>
        </p:txBody>
      </p:sp>
      <p:pic>
        <p:nvPicPr>
          <p:cNvPr id="4" name="Content Placeholder 3" descr="E:\download (17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04165"/>
            <a:ext cx="5715040" cy="418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Psychological Trauma</a:t>
            </a:r>
            <a:endParaRPr lang="en-US" dirty="0"/>
          </a:p>
        </p:txBody>
      </p:sp>
      <p:pic>
        <p:nvPicPr>
          <p:cNvPr id="4" name="Content Placeholder 3" descr="E:\download (18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85926"/>
            <a:ext cx="6215106" cy="409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on Infrastructure</a:t>
            </a:r>
            <a:endParaRPr lang="en-US" dirty="0"/>
          </a:p>
        </p:txBody>
      </p:sp>
      <p:pic>
        <p:nvPicPr>
          <p:cNvPr id="4" name="Content Placeholder 3" descr="E:\download (19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80351"/>
            <a:ext cx="6181760" cy="483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Traffic Disruptions</a:t>
            </a:r>
            <a:endParaRPr lang="en-US" dirty="0"/>
          </a:p>
        </p:txBody>
      </p:sp>
      <p:pic>
        <p:nvPicPr>
          <p:cNvPr id="4" name="Content Placeholder 3" descr="E:\images (12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08925"/>
            <a:ext cx="6286544" cy="47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Prevention of Road Traffic Crashes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overnment </a:t>
            </a:r>
            <a:r>
              <a:rPr lang="en-US" dirty="0"/>
              <a:t>action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Driver </a:t>
            </a:r>
            <a:r>
              <a:rPr lang="en-US" dirty="0"/>
              <a:t>responsibility</a:t>
            </a:r>
            <a:r>
              <a:rPr lang="en-US" dirty="0" smtClean="0"/>
              <a:t>,</a:t>
            </a:r>
          </a:p>
          <a:p>
            <a:r>
              <a:rPr lang="en-US" dirty="0" smtClean="0"/>
              <a:t>And </a:t>
            </a:r>
            <a:r>
              <a:rPr lang="en-US" dirty="0"/>
              <a:t>proper vehicle maintenance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Improved Road Design and Maintenance</a:t>
            </a:r>
            <a:endParaRPr lang="en-US" dirty="0"/>
          </a:p>
        </p:txBody>
      </p:sp>
      <p:pic>
        <p:nvPicPr>
          <p:cNvPr id="4" name="Content Placeholder 3" descr="E:\images (18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23239"/>
            <a:ext cx="6710400" cy="466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Traffic Management</a:t>
            </a:r>
            <a:endParaRPr lang="en-US" dirty="0"/>
          </a:p>
        </p:txBody>
      </p:sp>
      <p:pic>
        <p:nvPicPr>
          <p:cNvPr id="4" name="Content Placeholder 3" descr="E:\download (10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47013"/>
            <a:ext cx="6205573" cy="486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Weather Warnings and Precautions</a:t>
            </a:r>
            <a:endParaRPr lang="en-US" dirty="0"/>
          </a:p>
        </p:txBody>
      </p:sp>
      <p:pic>
        <p:nvPicPr>
          <p:cNvPr id="4" name="Content Placeholder 3" descr="E:\download (20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23190"/>
            <a:ext cx="6357975" cy="4791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Vehicle Maintenance</a:t>
            </a:r>
            <a:endParaRPr lang="en-US" dirty="0"/>
          </a:p>
        </p:txBody>
      </p:sp>
      <p:pic>
        <p:nvPicPr>
          <p:cNvPr id="4" name="Content Placeholder 3" descr="E:\images (9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9675" y="1289837"/>
            <a:ext cx="6477035" cy="485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Pre-Trip Inspections</a:t>
            </a:r>
            <a:endParaRPr lang="en-US" dirty="0"/>
          </a:p>
        </p:txBody>
      </p:sp>
      <p:pic>
        <p:nvPicPr>
          <p:cNvPr id="4" name="Content Placeholder 3" descr="E:\download (8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608647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Classification </a:t>
            </a:r>
            <a:r>
              <a:rPr lang="en-US" b="1" dirty="0"/>
              <a:t>of Causes of Road Traffic </a:t>
            </a:r>
            <a:r>
              <a:rPr lang="en-US" b="1" dirty="0" smtClean="0"/>
              <a:t>Crashes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1. Environmental Factors</a:t>
            </a:r>
          </a:p>
          <a:p>
            <a:r>
              <a:rPr lang="en-US" b="1" dirty="0"/>
              <a:t>Weather Conditions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E:\download (22)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995615"/>
            <a:ext cx="4429156" cy="286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Adhering to Speed Limits</a:t>
            </a:r>
            <a:endParaRPr lang="en-US" dirty="0"/>
          </a:p>
        </p:txBody>
      </p:sp>
      <p:pic>
        <p:nvPicPr>
          <p:cNvPr id="4" name="Content Placeholder 3" descr="E:\images (15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000240"/>
            <a:ext cx="3867171" cy="393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Avoiding Distractions</a:t>
            </a:r>
            <a:endParaRPr lang="en-US" dirty="0"/>
          </a:p>
        </p:txBody>
      </p:sp>
      <p:pic>
        <p:nvPicPr>
          <p:cNvPr id="4" name="Content Placeholder 3" descr="E:\images (24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428736"/>
            <a:ext cx="552453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Alcohol and Drug Education</a:t>
            </a:r>
            <a:endParaRPr lang="en-US" dirty="0"/>
          </a:p>
        </p:txBody>
      </p:sp>
      <p:pic>
        <p:nvPicPr>
          <p:cNvPr id="4" name="Content Placeholder 3" descr="E:\download (10) (3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929347" cy="472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Combating Fatigue</a:t>
            </a:r>
            <a:endParaRPr lang="en-US" dirty="0"/>
          </a:p>
        </p:txBody>
      </p:sp>
      <p:pic>
        <p:nvPicPr>
          <p:cNvPr id="4" name="Content Placeholder 3" descr="E:\download (11) (3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6234148" cy="478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Managing Traffic along Offa Township Road: Preventing Possible Dangers from Trailers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US" dirty="0" smtClean="0"/>
              <a:t>Extra precautions</a:t>
            </a:r>
          </a:p>
          <a:p>
            <a:r>
              <a:rPr lang="en-US" dirty="0" smtClean="0"/>
              <a:t>To </a:t>
            </a:r>
            <a:r>
              <a:rPr lang="en-US" dirty="0"/>
              <a:t>avoid accidents,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the size and potential hazards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Maintaining a Safe Distance</a:t>
            </a:r>
            <a:endParaRPr lang="en-US" dirty="0"/>
          </a:p>
        </p:txBody>
      </p:sp>
      <p:pic>
        <p:nvPicPr>
          <p:cNvPr id="4" name="Content Placeholder 3" descr="E:\download (9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04150"/>
            <a:ext cx="6743739" cy="483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Avoiding </a:t>
            </a:r>
            <a:r>
              <a:rPr lang="en-US" b="1" dirty="0"/>
              <a:t>Blind Spots</a:t>
            </a:r>
            <a:endParaRPr lang="en-US" dirty="0"/>
          </a:p>
        </p:txBody>
      </p:sp>
      <p:pic>
        <p:nvPicPr>
          <p:cNvPr id="4" name="Content Placeholder 3" descr="E:\download (1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08925"/>
            <a:ext cx="6710400" cy="466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Passing </a:t>
            </a:r>
            <a:r>
              <a:rPr lang="en-US" b="1" dirty="0"/>
              <a:t>Safely</a:t>
            </a:r>
            <a:endParaRPr lang="en-US" dirty="0"/>
          </a:p>
        </p:txBody>
      </p:sp>
      <p:pic>
        <p:nvPicPr>
          <p:cNvPr id="4" name="Content Placeholder 3" descr="E:\images (10) (1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585790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Anticipating Turns</a:t>
            </a:r>
            <a:endParaRPr lang="en-US" dirty="0"/>
          </a:p>
        </p:txBody>
      </p:sp>
      <p:pic>
        <p:nvPicPr>
          <p:cNvPr id="4" name="Content Placeholder 3" descr="E:\images (22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99399"/>
            <a:ext cx="6472272" cy="46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Being Cautious Around Unstable Loads</a:t>
            </a:r>
            <a:endParaRPr lang="en-US" dirty="0"/>
          </a:p>
        </p:txBody>
      </p:sp>
      <p:pic>
        <p:nvPicPr>
          <p:cNvPr id="4" name="Content Placeholder 3" descr="E:\images (23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0404"/>
            <a:ext cx="6715172" cy="429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US" b="1" dirty="0"/>
              <a:t>Road Infrastructure</a:t>
            </a:r>
            <a:r>
              <a:rPr lang="en-US" dirty="0"/>
              <a:t>:</a:t>
            </a:r>
          </a:p>
        </p:txBody>
      </p:sp>
      <p:pic>
        <p:nvPicPr>
          <p:cNvPr id="4" name="Picture 3" descr="E:\download (9) (3)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000240"/>
            <a:ext cx="4714901" cy="3714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Crashes</a:t>
            </a:r>
          </a:p>
          <a:p>
            <a:r>
              <a:rPr lang="en-US" dirty="0" smtClean="0"/>
              <a:t>Preventive measures + </a:t>
            </a:r>
            <a:r>
              <a:rPr lang="en-US" dirty="0"/>
              <a:t>including proper road </a:t>
            </a:r>
            <a:r>
              <a:rPr lang="en-US" dirty="0" smtClean="0"/>
              <a:t>maintenance + </a:t>
            </a:r>
            <a:r>
              <a:rPr lang="en-US" dirty="0"/>
              <a:t>vehicle </a:t>
            </a:r>
            <a:r>
              <a:rPr lang="en-US" dirty="0" smtClean="0"/>
              <a:t>care + </a:t>
            </a:r>
            <a:r>
              <a:rPr lang="en-US" dirty="0"/>
              <a:t>responsible </a:t>
            </a:r>
            <a:r>
              <a:rPr lang="en-US" dirty="0" smtClean="0"/>
              <a:t>driving </a:t>
            </a:r>
          </a:p>
          <a:p>
            <a:r>
              <a:rPr lang="en-US" dirty="0" smtClean="0"/>
              <a:t>=</a:t>
            </a:r>
            <a:endParaRPr lang="en-US" dirty="0"/>
          </a:p>
          <a:p>
            <a:r>
              <a:rPr lang="en-US" dirty="0" smtClean="0"/>
              <a:t>reduce crashes.</a:t>
            </a:r>
          </a:p>
          <a:p>
            <a:endParaRPr lang="en-US" dirty="0"/>
          </a:p>
          <a:p>
            <a:r>
              <a:rPr lang="en-US" b="1" dirty="0" smtClean="0"/>
              <a:t>Trailers on </a:t>
            </a:r>
            <a:r>
              <a:rPr lang="en-US" b="1" dirty="0"/>
              <a:t>Offa </a:t>
            </a:r>
            <a:r>
              <a:rPr lang="en-US" b="1" dirty="0" smtClean="0"/>
              <a:t>roads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Be cautious </a:t>
            </a:r>
          </a:p>
          <a:p>
            <a:r>
              <a:rPr lang="en-US" dirty="0" smtClean="0"/>
              <a:t>Employ </a:t>
            </a:r>
            <a:r>
              <a:rPr lang="en-US" dirty="0"/>
              <a:t>defensive driving techniques to prevent possible dangers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Preventing road traffic crashes is not just the responsibility of the government but a collective duty of all road users.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en-US" b="1" dirty="0"/>
              <a:t>Lighting Conditions</a:t>
            </a:r>
            <a:r>
              <a:rPr lang="en-US" dirty="0"/>
              <a:t>:</a:t>
            </a:r>
          </a:p>
        </p:txBody>
      </p:sp>
      <p:pic>
        <p:nvPicPr>
          <p:cNvPr id="4" name="Picture 3" descr="E:\download (21)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5" y="1571613"/>
            <a:ext cx="5214974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US" b="1" dirty="0"/>
              <a:t>Traffic Congestion</a:t>
            </a:r>
            <a:r>
              <a:rPr lang="en-US" dirty="0"/>
              <a:t>:</a:t>
            </a:r>
          </a:p>
        </p:txBody>
      </p:sp>
      <p:pic>
        <p:nvPicPr>
          <p:cNvPr id="4" name="Picture 3" descr="E:\images (12)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6000792" cy="408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 Mechanical </a:t>
            </a:r>
            <a:r>
              <a:rPr lang="en-US" b="1" dirty="0" smtClean="0"/>
              <a:t>Factors</a:t>
            </a:r>
            <a:endParaRPr lang="en-US" dirty="0"/>
          </a:p>
        </p:txBody>
      </p:sp>
      <p:pic>
        <p:nvPicPr>
          <p:cNvPr id="4" name="Content Placeholder 3" descr="E:\images (25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616271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Brake Failure</a:t>
            </a:r>
            <a:r>
              <a:rPr lang="en-US" dirty="0"/>
              <a:t>:</a:t>
            </a:r>
          </a:p>
        </p:txBody>
      </p:sp>
      <p:pic>
        <p:nvPicPr>
          <p:cNvPr id="4" name="Content Placeholder 3" descr="E:\images (14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00174"/>
            <a:ext cx="600079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Tire Blowouts</a:t>
            </a:r>
            <a:r>
              <a:rPr lang="en-US" dirty="0"/>
              <a:t>:</a:t>
            </a:r>
          </a:p>
        </p:txBody>
      </p:sp>
      <p:pic>
        <p:nvPicPr>
          <p:cNvPr id="4" name="Content Placeholder 3" descr="E:\images (27)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7167604" cy="437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302</Words>
  <Application>Microsoft Office PowerPoint</Application>
  <PresentationFormat>On-screen Show (4:3)</PresentationFormat>
  <Paragraphs>71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Introduction</vt:lpstr>
      <vt:lpstr> Classification of Causes of Road Traffic Crashes </vt:lpstr>
      <vt:lpstr>Slide 4</vt:lpstr>
      <vt:lpstr>Slide 5</vt:lpstr>
      <vt:lpstr>Slide 6</vt:lpstr>
      <vt:lpstr>2. Mechanical Factors</vt:lpstr>
      <vt:lpstr>Brake Failure:</vt:lpstr>
      <vt:lpstr>Tire Blowouts:</vt:lpstr>
      <vt:lpstr>Steering and Suspension Issues:</vt:lpstr>
      <vt:lpstr>Engine and Transmission Failures:</vt:lpstr>
      <vt:lpstr>Lighting System Failures:</vt:lpstr>
      <vt:lpstr>3. Human Factors </vt:lpstr>
      <vt:lpstr>Speeding:</vt:lpstr>
      <vt:lpstr>Distracted Driving</vt:lpstr>
      <vt:lpstr>Driving Under the Influence of Alcohol and Drug</vt:lpstr>
      <vt:lpstr>Fatigue</vt:lpstr>
      <vt:lpstr>Reckless and Aggressive Driving</vt:lpstr>
      <vt:lpstr>Loss of Lives and Injuries</vt:lpstr>
      <vt:lpstr>Economic Costs</vt:lpstr>
      <vt:lpstr>Psychological Trauma</vt:lpstr>
      <vt:lpstr>Impact on Infrastructure</vt:lpstr>
      <vt:lpstr> Traffic Disruptions</vt:lpstr>
      <vt:lpstr>Prevention of Road Traffic Crashes</vt:lpstr>
      <vt:lpstr>Improved Road Design and Maintenance</vt:lpstr>
      <vt:lpstr>Traffic Management</vt:lpstr>
      <vt:lpstr>Weather Warnings and Precautions</vt:lpstr>
      <vt:lpstr>Regular Vehicle Maintenance</vt:lpstr>
      <vt:lpstr>Pre-Trip Inspections</vt:lpstr>
      <vt:lpstr>Adhering to Speed Limits</vt:lpstr>
      <vt:lpstr>Avoiding Distractions</vt:lpstr>
      <vt:lpstr>Alcohol and Drug Education</vt:lpstr>
      <vt:lpstr>Combating Fatigue</vt:lpstr>
      <vt:lpstr>Managing Traffic along Offa Township Road: Preventing Possible Dangers from Trailers</vt:lpstr>
      <vt:lpstr>Maintaining a Safe Distance</vt:lpstr>
      <vt:lpstr>Avoiding Blind Spots</vt:lpstr>
      <vt:lpstr>Passing Safely</vt:lpstr>
      <vt:lpstr>Anticipating Turns</vt:lpstr>
      <vt:lpstr>Being Cautious Around Unstable Loads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20</cp:revision>
  <dcterms:created xsi:type="dcterms:W3CDTF">2024-10-26T10:07:52Z</dcterms:created>
  <dcterms:modified xsi:type="dcterms:W3CDTF">2024-10-26T11:16:16Z</dcterms:modified>
</cp:coreProperties>
</file>