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7" r:id="rId35"/>
    <p:sldId id="336"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4" r:id="rId51"/>
    <p:sldId id="353" r:id="rId52"/>
    <p:sldId id="352" r:id="rId53"/>
    <p:sldId id="355" r:id="rId54"/>
    <p:sldId id="356" r:id="rId55"/>
    <p:sldId id="358" r:id="rId56"/>
    <p:sldId id="357"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80" r:id="rId77"/>
    <p:sldId id="378" r:id="rId78"/>
    <p:sldId id="379" r:id="rId79"/>
    <p:sldId id="381" r:id="rId80"/>
    <p:sldId id="382" r:id="rId81"/>
    <p:sldId id="383" r:id="rId82"/>
    <p:sldId id="384" r:id="rId83"/>
    <p:sldId id="385" r:id="rId84"/>
    <p:sldId id="386" r:id="rId85"/>
    <p:sldId id="387" r:id="rId86"/>
    <p:sldId id="388" r:id="rId87"/>
    <p:sldId id="389" r:id="rId88"/>
    <p:sldId id="390"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A18D0-A956-43D5-86DF-EA7D1284DDD1}" type="datetimeFigureOut">
              <a:rPr lang="en-US" smtClean="0"/>
              <a:t>17-Mar-23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241FF-8476-4B59-AC78-206C9E6C798E}" type="slidenum">
              <a:rPr lang="en-US" smtClean="0"/>
              <a:t>‹#›</a:t>
            </a:fld>
            <a:endParaRPr lang="en-US"/>
          </a:p>
        </p:txBody>
      </p:sp>
    </p:spTree>
    <p:extLst>
      <p:ext uri="{BB962C8B-B14F-4D97-AF65-F5344CB8AC3E}">
        <p14:creationId xmlns:p14="http://schemas.microsoft.com/office/powerpoint/2010/main" val="95983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42689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83401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62360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19363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F352C-BE09-4620-A6BB-59C0097DDBA9}"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22218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6F352C-BE09-4620-A6BB-59C0097DDBA9}"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64881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6F352C-BE09-4620-A6BB-59C0097DDBA9}" type="datetimeFigureOut">
              <a:rPr lang="en-GB" smtClean="0"/>
              <a:t>17/03/2023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00480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6F352C-BE09-4620-A6BB-59C0097DDBA9}" type="datetimeFigureOut">
              <a:rPr lang="en-GB" smtClean="0"/>
              <a:t>17/03/2023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370583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F352C-BE09-4620-A6BB-59C0097DDBA9}" type="datetimeFigureOut">
              <a:rPr lang="en-GB" smtClean="0"/>
              <a:t>17/03/2023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09315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F352C-BE09-4620-A6BB-59C0097DDBA9}"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82452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F352C-BE09-4620-A6BB-59C0097DDBA9}"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52794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F352C-BE09-4620-A6BB-59C0097DDBA9}" type="datetimeFigureOut">
              <a:rPr lang="en-GB" smtClean="0"/>
              <a:t>17/03/2023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5511C-6703-468A-A782-8C32A69B76C3}" type="slidenum">
              <a:rPr lang="en-GB" smtClean="0"/>
              <a:t>‹#›</a:t>
            </a:fld>
            <a:endParaRPr lang="en-GB"/>
          </a:p>
        </p:txBody>
      </p:sp>
    </p:spTree>
    <p:extLst>
      <p:ext uri="{BB962C8B-B14F-4D97-AF65-F5344CB8AC3E}">
        <p14:creationId xmlns:p14="http://schemas.microsoft.com/office/powerpoint/2010/main" val="148319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b="1" dirty="0"/>
          </a:p>
        </p:txBody>
      </p:sp>
      <p:sp>
        <p:nvSpPr>
          <p:cNvPr id="3" name="Content Placeholder 2"/>
          <p:cNvSpPr>
            <a:spLocks noGrp="1"/>
          </p:cNvSpPr>
          <p:nvPr>
            <p:ph idx="1"/>
          </p:nvPr>
        </p:nvSpPr>
        <p:spPr/>
        <p:txBody>
          <a:bodyPr>
            <a:normAutofit/>
          </a:bodyPr>
          <a:lstStyle/>
          <a:p>
            <a:pPr marL="0" indent="0">
              <a:buNone/>
            </a:pPr>
            <a:r>
              <a:rPr lang="en-GB" sz="6000" dirty="0" smtClean="0">
                <a:latin typeface="Arial Rounded MT Bold" panose="020F0704030504030204" pitchFamily="34" charset="0"/>
              </a:rPr>
              <a:t>CORPORATE GOVERNANCE</a:t>
            </a:r>
          </a:p>
          <a:p>
            <a:pPr marL="0" indent="0">
              <a:buNone/>
            </a:pPr>
            <a:endParaRPr lang="en-GB" sz="6000" dirty="0">
              <a:latin typeface="Arial Rounded MT Bold" panose="020F0704030504030204" pitchFamily="34" charset="0"/>
            </a:endParaRPr>
          </a:p>
          <a:p>
            <a:pPr marL="0" indent="0">
              <a:buNone/>
            </a:pPr>
            <a:r>
              <a:rPr lang="en-GB" sz="6000" smtClean="0">
                <a:latin typeface="Arial Rounded MT Bold" panose="020F0704030504030204" pitchFamily="34" charset="0"/>
              </a:rPr>
              <a:t>ONE</a:t>
            </a:r>
            <a:endParaRPr lang="en-GB" sz="6000" dirty="0" smtClean="0">
              <a:latin typeface="Arial Rounded MT Bold" panose="020F0704030504030204" pitchFamily="34" charset="0"/>
            </a:endParaRPr>
          </a:p>
          <a:p>
            <a:pPr marL="0" indent="0">
              <a:buNone/>
            </a:pPr>
            <a:endParaRPr lang="en-GB" sz="6000" dirty="0">
              <a:latin typeface="Arial Rounded MT Bold" panose="020F0704030504030204" pitchFamily="34" charset="0"/>
            </a:endParaRPr>
          </a:p>
        </p:txBody>
      </p:sp>
    </p:spTree>
    <p:extLst>
      <p:ext uri="{BB962C8B-B14F-4D97-AF65-F5344CB8AC3E}">
        <p14:creationId xmlns:p14="http://schemas.microsoft.com/office/powerpoint/2010/main" val="174735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a:t>
            </a:r>
            <a:r>
              <a:rPr lang="en-US" dirty="0" smtClean="0"/>
              <a:t>. </a:t>
            </a:r>
            <a:r>
              <a:rPr lang="en-US" b="1" dirty="0" smtClean="0"/>
              <a:t>Code of Corporate Governance for Public Companies in Nigeria</a:t>
            </a:r>
            <a:endParaRPr lang="en-US" b="1" dirty="0"/>
          </a:p>
        </p:txBody>
      </p:sp>
      <p:sp>
        <p:nvSpPr>
          <p:cNvPr id="3" name="Content Placeholder 2"/>
          <p:cNvSpPr>
            <a:spLocks noGrp="1"/>
          </p:cNvSpPr>
          <p:nvPr>
            <p:ph idx="1"/>
          </p:nvPr>
        </p:nvSpPr>
        <p:spPr/>
        <p:txBody>
          <a:bodyPr/>
          <a:lstStyle/>
          <a:p>
            <a:r>
              <a:rPr lang="en-US" dirty="0" smtClean="0"/>
              <a:t>Applicable to public companies with listed securities.</a:t>
            </a:r>
          </a:p>
          <a:p>
            <a:r>
              <a:rPr lang="en-US" dirty="0" smtClean="0"/>
              <a:t>The Board of Directors have the responsibility to ensure compliance with the code.</a:t>
            </a:r>
          </a:p>
          <a:p>
            <a:r>
              <a:rPr lang="en-US" dirty="0" smtClean="0"/>
              <a:t>The code is aimed at the proper management of public companies and integrity of financial reports</a:t>
            </a:r>
            <a:endParaRPr lang="en-US" dirty="0"/>
          </a:p>
        </p:txBody>
      </p:sp>
    </p:spTree>
    <p:extLst>
      <p:ext uri="{BB962C8B-B14F-4D97-AF65-F5344CB8AC3E}">
        <p14:creationId xmlns:p14="http://schemas.microsoft.com/office/powerpoint/2010/main" val="3147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smtClean="0"/>
              <a:t>DIRECTORS</a:t>
            </a:r>
            <a:endParaRPr lang="en-US" sz="9600" b="1" dirty="0"/>
          </a:p>
        </p:txBody>
      </p:sp>
      <p:sp>
        <p:nvSpPr>
          <p:cNvPr id="3" name="Content Placeholder 2"/>
          <p:cNvSpPr>
            <a:spLocks noGrp="1"/>
          </p:cNvSpPr>
          <p:nvPr>
            <p:ph idx="1"/>
          </p:nvPr>
        </p:nvSpPr>
        <p:spPr/>
        <p:txBody>
          <a:bodyPr>
            <a:normAutofit/>
          </a:bodyPr>
          <a:lstStyle/>
          <a:p>
            <a:r>
              <a:rPr lang="en-US" sz="4800" dirty="0" smtClean="0"/>
              <a:t>Directors are persons who are </a:t>
            </a:r>
            <a:r>
              <a:rPr lang="en-US" sz="4800" dirty="0" smtClean="0">
                <a:solidFill>
                  <a:srgbClr val="FF0000"/>
                </a:solidFill>
              </a:rPr>
              <a:t>duly appointed by the company </a:t>
            </a:r>
            <a:r>
              <a:rPr lang="en-US" sz="4800" dirty="0" smtClean="0"/>
              <a:t>to direct and manage the affairs of the company.</a:t>
            </a:r>
          </a:p>
          <a:p>
            <a:r>
              <a:rPr lang="en-US" sz="4800" b="1" dirty="0" smtClean="0"/>
              <a:t>S.269 CAMA</a:t>
            </a:r>
            <a:endParaRPr lang="en-US" sz="4800" b="1" dirty="0"/>
          </a:p>
        </p:txBody>
      </p:sp>
    </p:spTree>
    <p:extLst>
      <p:ext uri="{BB962C8B-B14F-4D97-AF65-F5344CB8AC3E}">
        <p14:creationId xmlns:p14="http://schemas.microsoft.com/office/powerpoint/2010/main" val="238296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Directors are the mind and brain behind the activities of the company as they constitute the policy making as well as the executive organ of the company.</a:t>
            </a:r>
          </a:p>
          <a:p>
            <a:r>
              <a:rPr lang="en-US" dirty="0" smtClean="0"/>
              <a:t>Professionals who give advice to the directors or the board of directors are not directors of the company.</a:t>
            </a:r>
          </a:p>
          <a:p>
            <a:r>
              <a:rPr lang="en-US" b="1" dirty="0" smtClean="0"/>
              <a:t>S.270(3) CAMA</a:t>
            </a:r>
            <a:endParaRPr lang="en-US" b="1" dirty="0"/>
          </a:p>
        </p:txBody>
      </p:sp>
    </p:spTree>
    <p:extLst>
      <p:ext uri="{BB962C8B-B14F-4D97-AF65-F5344CB8AC3E}">
        <p14:creationId xmlns:p14="http://schemas.microsoft.com/office/powerpoint/2010/main" val="348073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DIRECTORS</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Executive Directors</a:t>
            </a:r>
          </a:p>
          <a:p>
            <a:pPr marL="514350" indent="-514350">
              <a:buAutoNum type="arabicPeriod"/>
            </a:pPr>
            <a:r>
              <a:rPr lang="en-US" dirty="0" smtClean="0"/>
              <a:t>Non Executive Directors</a:t>
            </a:r>
          </a:p>
          <a:p>
            <a:pPr marL="514350" indent="-514350">
              <a:buAutoNum type="arabicPeriod"/>
            </a:pPr>
            <a:r>
              <a:rPr lang="en-US" dirty="0" smtClean="0"/>
              <a:t>Managing Directors</a:t>
            </a:r>
          </a:p>
          <a:p>
            <a:pPr marL="514350" indent="-514350">
              <a:buAutoNum type="arabicPeriod"/>
            </a:pPr>
            <a:r>
              <a:rPr lang="en-US" dirty="0" smtClean="0"/>
              <a:t>Chairman of the Board of Directors</a:t>
            </a:r>
          </a:p>
          <a:p>
            <a:pPr marL="514350" indent="-514350">
              <a:buAutoNum type="arabicPeriod"/>
            </a:pPr>
            <a:r>
              <a:rPr lang="en-US" dirty="0" smtClean="0"/>
              <a:t>Alternate Directors</a:t>
            </a:r>
          </a:p>
          <a:p>
            <a:pPr marL="514350" indent="-514350">
              <a:buAutoNum type="arabicPeriod"/>
            </a:pPr>
            <a:r>
              <a:rPr lang="en-US" dirty="0" smtClean="0"/>
              <a:t>Shadow Directors</a:t>
            </a:r>
          </a:p>
          <a:p>
            <a:pPr marL="514350" indent="-514350">
              <a:buAutoNum type="arabicPeriod"/>
            </a:pPr>
            <a:r>
              <a:rPr lang="en-US" dirty="0" smtClean="0"/>
              <a:t>Life Directors</a:t>
            </a:r>
          </a:p>
          <a:p>
            <a:pPr marL="514350" indent="-514350">
              <a:buAutoNum type="arabicPeriod"/>
            </a:pPr>
            <a:r>
              <a:rPr lang="en-US" dirty="0" smtClean="0"/>
              <a:t>Nominee Directors</a:t>
            </a:r>
          </a:p>
          <a:p>
            <a:pPr marL="514350" indent="-514350">
              <a:buAutoNum type="arabicPeriod"/>
            </a:pPr>
            <a:endParaRPr lang="en-US" dirty="0"/>
          </a:p>
        </p:txBody>
      </p:sp>
    </p:spTree>
    <p:extLst>
      <p:ext uri="{BB962C8B-B14F-4D97-AF65-F5344CB8AC3E}">
        <p14:creationId xmlns:p14="http://schemas.microsoft.com/office/powerpoint/2010/main" val="97089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EXECUTIVE DIRECTORS</a:t>
            </a:r>
            <a:endParaRPr lang="en-US" b="1" dirty="0"/>
          </a:p>
        </p:txBody>
      </p:sp>
      <p:sp>
        <p:nvSpPr>
          <p:cNvPr id="3" name="Content Placeholder 2"/>
          <p:cNvSpPr>
            <a:spLocks noGrp="1"/>
          </p:cNvSpPr>
          <p:nvPr>
            <p:ph idx="1"/>
          </p:nvPr>
        </p:nvSpPr>
        <p:spPr/>
        <p:txBody>
          <a:bodyPr>
            <a:normAutofit lnSpcReduction="10000"/>
          </a:bodyPr>
          <a:lstStyle/>
          <a:p>
            <a:r>
              <a:rPr lang="en-US" dirty="0" smtClean="0"/>
              <a:t>These are directors who are appointed to take charge of the daily activities of the company.  They occupy dual status as both the alter ego of the company as well as the employee of the company.</a:t>
            </a:r>
          </a:p>
          <a:p>
            <a:r>
              <a:rPr lang="en-US" dirty="0" smtClean="0"/>
              <a:t>He is in charge of the administration of the affairs of the company.</a:t>
            </a:r>
          </a:p>
          <a:p>
            <a:r>
              <a:rPr lang="en-US" dirty="0" smtClean="0"/>
              <a:t>He usually has a Service Contract with the Company. </a:t>
            </a:r>
            <a:endParaRPr lang="en-US" dirty="0"/>
          </a:p>
        </p:txBody>
      </p:sp>
    </p:spTree>
    <p:extLst>
      <p:ext uri="{BB962C8B-B14F-4D97-AF65-F5344CB8AC3E}">
        <p14:creationId xmlns:p14="http://schemas.microsoft.com/office/powerpoint/2010/main" val="288012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 EXECUTIVE DIRECTORS</a:t>
            </a:r>
            <a:endParaRPr lang="en-US" b="1" dirty="0"/>
          </a:p>
        </p:txBody>
      </p:sp>
      <p:sp>
        <p:nvSpPr>
          <p:cNvPr id="3" name="Content Placeholder 2"/>
          <p:cNvSpPr>
            <a:spLocks noGrp="1"/>
          </p:cNvSpPr>
          <p:nvPr>
            <p:ph idx="1"/>
          </p:nvPr>
        </p:nvSpPr>
        <p:spPr/>
        <p:txBody>
          <a:bodyPr/>
          <a:lstStyle/>
          <a:p>
            <a:r>
              <a:rPr lang="en-US" dirty="0" smtClean="0"/>
              <a:t>These are directors of the company who are not employees of the company. They do not carry out any administrative duty in the company as they are not involved in the day to day activities of the company.    </a:t>
            </a:r>
          </a:p>
          <a:p>
            <a:r>
              <a:rPr lang="en-US" dirty="0" smtClean="0"/>
              <a:t>They attend Board meetings when fixed.</a:t>
            </a:r>
          </a:p>
          <a:p>
            <a:r>
              <a:rPr lang="en-US" dirty="0" smtClean="0"/>
              <a:t>They are not paid salaries but are reimbursed for out of pocket expenses.</a:t>
            </a:r>
            <a:endParaRPr lang="en-US" dirty="0"/>
          </a:p>
        </p:txBody>
      </p:sp>
    </p:spTree>
    <p:extLst>
      <p:ext uri="{BB962C8B-B14F-4D97-AF65-F5344CB8AC3E}">
        <p14:creationId xmlns:p14="http://schemas.microsoft.com/office/powerpoint/2010/main" val="253449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MANAGING DIRECTORS. S. 88(b) CAMA</a:t>
            </a:r>
            <a:endParaRPr lang="en-US" b="1" dirty="0"/>
          </a:p>
        </p:txBody>
      </p:sp>
      <p:sp>
        <p:nvSpPr>
          <p:cNvPr id="3" name="Content Placeholder 2"/>
          <p:cNvSpPr>
            <a:spLocks noGrp="1"/>
          </p:cNvSpPr>
          <p:nvPr>
            <p:ph idx="1"/>
          </p:nvPr>
        </p:nvSpPr>
        <p:spPr/>
        <p:txBody>
          <a:bodyPr/>
          <a:lstStyle/>
          <a:p>
            <a:r>
              <a:rPr lang="en-US" dirty="0" smtClean="0"/>
              <a:t>This is the Executive Director who is the Chief Executive Officer of the company. He takes full responsibilities of the activities of the company.</a:t>
            </a:r>
          </a:p>
          <a:p>
            <a:r>
              <a:rPr lang="en-US" dirty="0" smtClean="0"/>
              <a:t>He combines dual responsibility as both a director and an employee of the company. Combines the duties of both executive and non executive directors of the company.</a:t>
            </a:r>
            <a:endParaRPr lang="en-US" dirty="0"/>
          </a:p>
        </p:txBody>
      </p:sp>
    </p:spTree>
    <p:extLst>
      <p:ext uri="{BB962C8B-B14F-4D97-AF65-F5344CB8AC3E}">
        <p14:creationId xmlns:p14="http://schemas.microsoft.com/office/powerpoint/2010/main" val="390493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CHAIRMAN OF THE BOARD OF DIRECTORS. S. 289(4) CAMA</a:t>
            </a:r>
            <a:endParaRPr lang="en-US" b="1" dirty="0"/>
          </a:p>
        </p:txBody>
      </p:sp>
      <p:sp>
        <p:nvSpPr>
          <p:cNvPr id="3" name="Content Placeholder 2"/>
          <p:cNvSpPr>
            <a:spLocks noGrp="1"/>
          </p:cNvSpPr>
          <p:nvPr>
            <p:ph idx="1"/>
          </p:nvPr>
        </p:nvSpPr>
        <p:spPr/>
        <p:txBody>
          <a:bodyPr/>
          <a:lstStyle/>
          <a:p>
            <a:r>
              <a:rPr lang="en-US" dirty="0" smtClean="0"/>
              <a:t>This is also the Chairman of the Company who presides over both the Board Meeting and the General Meeting of Shareholders of the Company.</a:t>
            </a:r>
          </a:p>
          <a:p>
            <a:r>
              <a:rPr lang="en-US" dirty="0" smtClean="0"/>
              <a:t>He is appointed by the Board of Directors from among the Board.</a:t>
            </a:r>
            <a:endParaRPr lang="en-US" dirty="0"/>
          </a:p>
        </p:txBody>
      </p:sp>
    </p:spTree>
    <p:extLst>
      <p:ext uri="{BB962C8B-B14F-4D97-AF65-F5344CB8AC3E}">
        <p14:creationId xmlns:p14="http://schemas.microsoft.com/office/powerpoint/2010/main" val="335454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ALTERNATE DIRECTOR</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An alternate Director is appointed to take the position of another Director who is a substantive director in the absence of the substantive director. He ceases to hold office once the substantive director ceases to hold office.</a:t>
            </a:r>
          </a:p>
          <a:p>
            <a:r>
              <a:rPr lang="en-US" dirty="0" smtClean="0"/>
              <a:t>The Substantive Director appoints his alternate but such appointment is approved by the General Meeting of the Company.</a:t>
            </a:r>
          </a:p>
          <a:p>
            <a:r>
              <a:rPr lang="en-US" dirty="0" smtClean="0"/>
              <a:t>The articles of Association of the Company must contain provisions approving the appointment of Alternate Directors for this to be used.</a:t>
            </a:r>
            <a:endParaRPr lang="en-US" dirty="0"/>
          </a:p>
        </p:txBody>
      </p:sp>
    </p:spTree>
    <p:extLst>
      <p:ext uri="{BB962C8B-B14F-4D97-AF65-F5344CB8AC3E}">
        <p14:creationId xmlns:p14="http://schemas.microsoft.com/office/powerpoint/2010/main" val="30029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SHADOW DIRECTOR. S. 279,301 CAMA</a:t>
            </a:r>
            <a:endParaRPr lang="en-US" b="1" dirty="0"/>
          </a:p>
        </p:txBody>
      </p:sp>
      <p:sp>
        <p:nvSpPr>
          <p:cNvPr id="3" name="Content Placeholder 2"/>
          <p:cNvSpPr>
            <a:spLocks noGrp="1"/>
          </p:cNvSpPr>
          <p:nvPr>
            <p:ph idx="1"/>
          </p:nvPr>
        </p:nvSpPr>
        <p:spPr/>
        <p:txBody>
          <a:bodyPr>
            <a:normAutofit lnSpcReduction="10000"/>
          </a:bodyPr>
          <a:lstStyle/>
          <a:p>
            <a:r>
              <a:rPr lang="en-US" dirty="0" smtClean="0"/>
              <a:t> This type of Director is not formally appointed by the company and the company does not have an official record of the director. </a:t>
            </a:r>
          </a:p>
          <a:p>
            <a:r>
              <a:rPr lang="en-US" dirty="0" smtClean="0"/>
              <a:t>These are directors on whose instructions the company is accustomed to act. </a:t>
            </a:r>
          </a:p>
          <a:p>
            <a:r>
              <a:rPr lang="en-US" dirty="0" smtClean="0"/>
              <a:t>The director does not have a formal appointment or removal. Once his instructions are no longer obeyed by the directors of the company he is deemed removed. </a:t>
            </a:r>
            <a:endParaRPr lang="en-US" dirty="0"/>
          </a:p>
        </p:txBody>
      </p:sp>
    </p:spTree>
    <p:extLst>
      <p:ext uri="{BB962C8B-B14F-4D97-AF65-F5344CB8AC3E}">
        <p14:creationId xmlns:p14="http://schemas.microsoft.com/office/powerpoint/2010/main" val="133869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CORPORATE GOVERNANCE THEORY AND PRINCIPLES</a:t>
            </a:r>
            <a:endParaRPr lang="en-US" b="1" dirty="0"/>
          </a:p>
        </p:txBody>
      </p:sp>
      <p:sp>
        <p:nvSpPr>
          <p:cNvPr id="3" name="Content Placeholder 2"/>
          <p:cNvSpPr>
            <a:spLocks noGrp="1"/>
          </p:cNvSpPr>
          <p:nvPr>
            <p:ph idx="1"/>
          </p:nvPr>
        </p:nvSpPr>
        <p:spPr/>
        <p:txBody>
          <a:bodyPr/>
          <a:lstStyle/>
          <a:p>
            <a:r>
              <a:rPr lang="en-US" dirty="0" smtClean="0"/>
              <a:t>Corporate Governance deals with the mechanism involved in the administration and control of a company. </a:t>
            </a:r>
            <a:endParaRPr lang="en-US" dirty="0"/>
          </a:p>
          <a:p>
            <a:r>
              <a:rPr lang="en-US" dirty="0" smtClean="0"/>
              <a:t>The indices of a good Corporate Governance involves fairness, transparency and accountability.</a:t>
            </a:r>
            <a:endParaRPr lang="en-US" dirty="0"/>
          </a:p>
        </p:txBody>
      </p:sp>
    </p:spTree>
    <p:extLst>
      <p:ext uri="{BB962C8B-B14F-4D97-AF65-F5344CB8AC3E}">
        <p14:creationId xmlns:p14="http://schemas.microsoft.com/office/powerpoint/2010/main" val="109805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NOMINEE DIRECTOR. S. 283 CAMA</a:t>
            </a:r>
            <a:endParaRPr lang="en-US" b="1" dirty="0"/>
          </a:p>
        </p:txBody>
      </p:sp>
      <p:sp>
        <p:nvSpPr>
          <p:cNvPr id="3" name="Content Placeholder 2"/>
          <p:cNvSpPr>
            <a:spLocks noGrp="1"/>
          </p:cNvSpPr>
          <p:nvPr>
            <p:ph idx="1"/>
          </p:nvPr>
        </p:nvSpPr>
        <p:spPr/>
        <p:txBody>
          <a:bodyPr/>
          <a:lstStyle/>
          <a:p>
            <a:r>
              <a:rPr lang="en-US" dirty="0" smtClean="0"/>
              <a:t>A company by law can be a Director in another company. Where a company is a director in another company, the company is obliged to appoint a nominee to represent it in the Board of the company for a fixed period. </a:t>
            </a:r>
            <a:endParaRPr lang="en-US" dirty="0"/>
          </a:p>
        </p:txBody>
      </p:sp>
    </p:spTree>
    <p:extLst>
      <p:ext uri="{BB962C8B-B14F-4D97-AF65-F5344CB8AC3E}">
        <p14:creationId xmlns:p14="http://schemas.microsoft.com/office/powerpoint/2010/main" val="423190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DIRECTOR. S.281 CAMA</a:t>
            </a:r>
            <a:endParaRPr lang="en-US" b="1" dirty="0"/>
          </a:p>
        </p:txBody>
      </p:sp>
      <p:sp>
        <p:nvSpPr>
          <p:cNvPr id="3" name="Content Placeholder 2"/>
          <p:cNvSpPr>
            <a:spLocks noGrp="1"/>
          </p:cNvSpPr>
          <p:nvPr>
            <p:ph idx="1"/>
          </p:nvPr>
        </p:nvSpPr>
        <p:spPr/>
        <p:txBody>
          <a:bodyPr/>
          <a:lstStyle/>
          <a:p>
            <a:r>
              <a:rPr lang="en-US" dirty="0" smtClean="0"/>
              <a:t>A director can be appointed for life in a company so as to retain control of the company for a ling period of time.</a:t>
            </a:r>
          </a:p>
          <a:p>
            <a:r>
              <a:rPr lang="en-US" dirty="0" smtClean="0"/>
              <a:t>A life director can be removed once the procedure involving the removal is followed. </a:t>
            </a:r>
          </a:p>
          <a:p>
            <a:pPr marL="0" indent="0">
              <a:buNone/>
            </a:pPr>
            <a:r>
              <a:rPr lang="en-US" b="1" dirty="0" smtClean="0"/>
              <a:t>S. 288 and S. 284 CAMA</a:t>
            </a:r>
          </a:p>
          <a:p>
            <a:pPr marL="0" indent="0">
              <a:buNone/>
            </a:pPr>
            <a:r>
              <a:rPr lang="en-US" b="1" dirty="0" smtClean="0">
                <a:solidFill>
                  <a:srgbClr val="FF0000"/>
                </a:solidFill>
              </a:rPr>
              <a:t>A life director is exempted from retirement by rotation. </a:t>
            </a:r>
            <a:endParaRPr lang="en-US" b="1" dirty="0">
              <a:solidFill>
                <a:srgbClr val="FF0000"/>
              </a:solidFill>
            </a:endParaRPr>
          </a:p>
        </p:txBody>
      </p:sp>
    </p:spTree>
    <p:extLst>
      <p:ext uri="{BB962C8B-B14F-4D97-AF65-F5344CB8AC3E}">
        <p14:creationId xmlns:p14="http://schemas.microsoft.com/office/powerpoint/2010/main" val="351541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CASUAL DIRECTORS. S. 274 CAMA</a:t>
            </a:r>
            <a:endParaRPr lang="en-US" b="1" dirty="0"/>
          </a:p>
        </p:txBody>
      </p:sp>
      <p:sp>
        <p:nvSpPr>
          <p:cNvPr id="3" name="Content Placeholder 2"/>
          <p:cNvSpPr>
            <a:spLocks noGrp="1"/>
          </p:cNvSpPr>
          <p:nvPr>
            <p:ph idx="1"/>
          </p:nvPr>
        </p:nvSpPr>
        <p:spPr/>
        <p:txBody>
          <a:bodyPr>
            <a:normAutofit lnSpcReduction="10000"/>
          </a:bodyPr>
          <a:lstStyle/>
          <a:p>
            <a:r>
              <a:rPr lang="en-US" dirty="0" smtClean="0"/>
              <a:t>This is a director appointed by the Board of Directors to fill in the casual vacancy created by death, vacation, resignation or removal of a Director subject to the approval by the members till the next Annual General Meeting.</a:t>
            </a:r>
          </a:p>
          <a:p>
            <a:r>
              <a:rPr lang="en-US" dirty="0" smtClean="0"/>
              <a:t>The casual director merely enjoys the unexpired residue of the term of the initial director.</a:t>
            </a:r>
            <a:endParaRPr lang="en-US" dirty="0"/>
          </a:p>
        </p:txBody>
      </p:sp>
    </p:spTree>
    <p:extLst>
      <p:ext uri="{BB962C8B-B14F-4D97-AF65-F5344CB8AC3E}">
        <p14:creationId xmlns:p14="http://schemas.microsoft.com/office/powerpoint/2010/main" val="148688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INDEPENDENT DIRECTOR. S. 275 CAMA</a:t>
            </a:r>
            <a:endParaRPr lang="en-US" b="1" dirty="0"/>
          </a:p>
        </p:txBody>
      </p:sp>
      <p:sp>
        <p:nvSpPr>
          <p:cNvPr id="3" name="Content Placeholder 2"/>
          <p:cNvSpPr>
            <a:spLocks noGrp="1"/>
          </p:cNvSpPr>
          <p:nvPr>
            <p:ph idx="1"/>
          </p:nvPr>
        </p:nvSpPr>
        <p:spPr/>
        <p:txBody>
          <a:bodyPr/>
          <a:lstStyle/>
          <a:p>
            <a:pPr marL="0" indent="0">
              <a:buNone/>
            </a:pPr>
            <a:r>
              <a:rPr lang="en-US" dirty="0" smtClean="0"/>
              <a:t>A Public Company shall have at least 3 Independent Directors.</a:t>
            </a:r>
          </a:p>
          <a:p>
            <a:pPr marL="0" indent="0">
              <a:buNone/>
            </a:pPr>
            <a:endParaRPr lang="en-US" dirty="0"/>
          </a:p>
        </p:txBody>
      </p:sp>
    </p:spTree>
    <p:extLst>
      <p:ext uri="{BB962C8B-B14F-4D97-AF65-F5344CB8AC3E}">
        <p14:creationId xmlns:p14="http://schemas.microsoft.com/office/powerpoint/2010/main" val="397287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is an independent Director?</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director of the Company who, or whose relatives either separately or together with him 2 years preceding the period of appointment: </a:t>
            </a:r>
          </a:p>
          <a:p>
            <a:pPr marL="514350" indent="-514350">
              <a:buAutoNum type="alphaLcPeriod"/>
            </a:pPr>
            <a:r>
              <a:rPr lang="en-US" dirty="0" smtClean="0"/>
              <a:t>Was not an employee of the company;</a:t>
            </a:r>
          </a:p>
          <a:p>
            <a:pPr marL="514350" indent="-514350">
              <a:buAutoNum type="alphaLcPeriod"/>
            </a:pPr>
            <a:r>
              <a:rPr lang="en-US" dirty="0" smtClean="0"/>
              <a:t>Did not make or receive from the company payments or more that N20,000,000; or</a:t>
            </a:r>
          </a:p>
          <a:p>
            <a:pPr marL="514350" indent="-514350">
              <a:buAutoNum type="alphaLcPeriod"/>
            </a:pPr>
            <a:r>
              <a:rPr lang="en-US" dirty="0" smtClean="0"/>
              <a:t>Did not own more than 30% share or other ownership interest directly or indirectly in an entity that made to or received from the company payments of more than the amount stated in subparagraph (b) above</a:t>
            </a:r>
            <a:endParaRPr lang="en-US" dirty="0"/>
          </a:p>
        </p:txBody>
      </p:sp>
    </p:spTree>
    <p:extLst>
      <p:ext uri="{BB962C8B-B14F-4D97-AF65-F5344CB8AC3E}">
        <p14:creationId xmlns:p14="http://schemas.microsoft.com/office/powerpoint/2010/main" val="652982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d. Was not engaged directly or indirectly as an auditor for the company.</a:t>
            </a:r>
          </a:p>
          <a:p>
            <a:pPr marL="0" indent="0">
              <a:buNone/>
            </a:pPr>
            <a:r>
              <a:rPr lang="en-US" dirty="0" smtClean="0"/>
              <a:t>No person shall be a director in more than 5 Public Companies at a time. </a:t>
            </a:r>
            <a:r>
              <a:rPr lang="en-US" b="1" dirty="0" smtClean="0">
                <a:solidFill>
                  <a:srgbClr val="FF0000"/>
                </a:solidFill>
              </a:rPr>
              <a:t>S. 307(2) CAMA</a:t>
            </a:r>
          </a:p>
          <a:p>
            <a:pPr marL="0" indent="0">
              <a:buNone/>
            </a:pPr>
            <a:r>
              <a:rPr lang="en-US" dirty="0" smtClean="0"/>
              <a:t>This is not applicable to private and small companies.</a:t>
            </a:r>
            <a:endParaRPr lang="en-US" dirty="0">
              <a:solidFill>
                <a:srgbClr val="FF0000"/>
              </a:solidFill>
            </a:endParaRPr>
          </a:p>
        </p:txBody>
      </p:sp>
    </p:spTree>
    <p:extLst>
      <p:ext uri="{BB962C8B-B14F-4D97-AF65-F5344CB8AC3E}">
        <p14:creationId xmlns:p14="http://schemas.microsoft.com/office/powerpoint/2010/main" val="2659300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INTERLOPER OR INTERMEDIATE DIRECTOR. S. 276 and S. 269 CAMA</a:t>
            </a:r>
            <a:endParaRPr lang="en-US" b="1" dirty="0"/>
          </a:p>
        </p:txBody>
      </p:sp>
      <p:sp>
        <p:nvSpPr>
          <p:cNvPr id="3" name="Content Placeholder 2"/>
          <p:cNvSpPr>
            <a:spLocks noGrp="1"/>
          </p:cNvSpPr>
          <p:nvPr>
            <p:ph idx="1"/>
          </p:nvPr>
        </p:nvSpPr>
        <p:spPr/>
        <p:txBody>
          <a:bodyPr/>
          <a:lstStyle/>
          <a:p>
            <a:r>
              <a:rPr lang="en-US" dirty="0" smtClean="0"/>
              <a:t>Where a person who is not a director of the company acts as one, he has committed an offence and is liable to conviction to imprisonment for a term of two years or a fine as the court deems fit.</a:t>
            </a:r>
          </a:p>
          <a:p>
            <a:r>
              <a:rPr lang="en-US" dirty="0" smtClean="0"/>
              <a:t>Where the court holds him out as a Director where he is not, the Company will also be </a:t>
            </a:r>
            <a:r>
              <a:rPr lang="en-US" dirty="0" err="1" smtClean="0"/>
              <a:t>laible</a:t>
            </a:r>
            <a:r>
              <a:rPr lang="en-US" dirty="0" smtClean="0"/>
              <a:t>.</a:t>
            </a:r>
            <a:endParaRPr lang="en-US" dirty="0"/>
          </a:p>
        </p:txBody>
      </p:sp>
    </p:spTree>
    <p:extLst>
      <p:ext uri="{BB962C8B-B14F-4D97-AF65-F5344CB8AC3E}">
        <p14:creationId xmlns:p14="http://schemas.microsoft.com/office/powerpoint/2010/main" val="354670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OF DIRECTORS. S. 271 CAMA</a:t>
            </a:r>
            <a:endParaRPr lang="en-US" b="1" dirty="0"/>
          </a:p>
        </p:txBody>
      </p:sp>
      <p:sp>
        <p:nvSpPr>
          <p:cNvPr id="3" name="Content Placeholder 2"/>
          <p:cNvSpPr>
            <a:spLocks noGrp="1"/>
          </p:cNvSpPr>
          <p:nvPr>
            <p:ph idx="1"/>
          </p:nvPr>
        </p:nvSpPr>
        <p:spPr/>
        <p:txBody>
          <a:bodyPr>
            <a:normAutofit/>
          </a:bodyPr>
          <a:lstStyle/>
          <a:p>
            <a:r>
              <a:rPr lang="en-US" dirty="0" smtClean="0"/>
              <a:t>Minimum number: 2</a:t>
            </a:r>
          </a:p>
          <a:p>
            <a:r>
              <a:rPr lang="en-US" dirty="0" smtClean="0"/>
              <a:t>Maximum as stated in the articles of the company.</a:t>
            </a:r>
          </a:p>
          <a:p>
            <a:r>
              <a:rPr lang="en-US" dirty="0" smtClean="0"/>
              <a:t>Exception= Small Companies</a:t>
            </a:r>
          </a:p>
        </p:txBody>
      </p:sp>
    </p:spTree>
    <p:extLst>
      <p:ext uri="{BB962C8B-B14F-4D97-AF65-F5344CB8AC3E}">
        <p14:creationId xmlns:p14="http://schemas.microsoft.com/office/powerpoint/2010/main" val="92559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a:t>Every Director or member who is aware that the company carries on business </a:t>
            </a:r>
            <a:r>
              <a:rPr lang="en-US" b="1" dirty="0">
                <a:solidFill>
                  <a:srgbClr val="FF0000"/>
                </a:solidFill>
              </a:rPr>
              <a:t>with less than 2 Directors</a:t>
            </a:r>
            <a:r>
              <a:rPr lang="en-US" dirty="0"/>
              <a:t> </a:t>
            </a:r>
            <a:r>
              <a:rPr lang="en-US" b="1" dirty="0" smtClean="0">
                <a:solidFill>
                  <a:srgbClr val="00B050"/>
                </a:solidFill>
              </a:rPr>
              <a:t>after 60 days </a:t>
            </a:r>
            <a:r>
              <a:rPr lang="en-US" dirty="0" smtClean="0"/>
              <a:t>when the number has </a:t>
            </a:r>
            <a:r>
              <a:rPr lang="en-US" b="1" dirty="0" smtClean="0">
                <a:solidFill>
                  <a:srgbClr val="FF0000"/>
                </a:solidFill>
              </a:rPr>
              <a:t>fallen below 2 </a:t>
            </a:r>
            <a:r>
              <a:rPr lang="en-US" b="1" dirty="0">
                <a:solidFill>
                  <a:srgbClr val="FF0000"/>
                </a:solidFill>
              </a:rPr>
              <a:t>will </a:t>
            </a:r>
            <a:r>
              <a:rPr lang="en-US" dirty="0"/>
              <a:t>be held liable for all the liabilities </a:t>
            </a:r>
            <a:r>
              <a:rPr lang="en-US" dirty="0" smtClean="0"/>
              <a:t>incurred by the company  during the period when the company so carried on business.</a:t>
            </a:r>
          </a:p>
          <a:p>
            <a:pPr marL="0" indent="0">
              <a:buNone/>
            </a:pPr>
            <a:r>
              <a:rPr lang="en-US" b="1" dirty="0">
                <a:solidFill>
                  <a:srgbClr val="FF0000"/>
                </a:solidFill>
              </a:rPr>
              <a:t>S</a:t>
            </a:r>
            <a:r>
              <a:rPr lang="en-US" b="1" dirty="0" smtClean="0">
                <a:solidFill>
                  <a:srgbClr val="FF0000"/>
                </a:solidFill>
              </a:rPr>
              <a:t>.271(3) CAMA </a:t>
            </a:r>
            <a:endParaRPr lang="en-US" b="1" dirty="0">
              <a:solidFill>
                <a:srgbClr val="FF0000"/>
              </a:solidFill>
            </a:endParaRPr>
          </a:p>
        </p:txBody>
      </p:sp>
    </p:spTree>
    <p:extLst>
      <p:ext uri="{BB962C8B-B14F-4D97-AF65-F5344CB8AC3E}">
        <p14:creationId xmlns:p14="http://schemas.microsoft.com/office/powerpoint/2010/main" val="401754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APPOINTMENT OF DIRECTORS</a:t>
            </a:r>
            <a:endParaRPr lang="en-US" b="1" dirty="0"/>
          </a:p>
        </p:txBody>
      </p:sp>
      <p:sp>
        <p:nvSpPr>
          <p:cNvPr id="3" name="Content Placeholder 2"/>
          <p:cNvSpPr>
            <a:spLocks noGrp="1"/>
          </p:cNvSpPr>
          <p:nvPr>
            <p:ph idx="1"/>
          </p:nvPr>
        </p:nvSpPr>
        <p:spPr/>
        <p:txBody>
          <a:bodyPr/>
          <a:lstStyle/>
          <a:p>
            <a:pPr marL="0" indent="0">
              <a:buNone/>
            </a:pPr>
            <a:r>
              <a:rPr lang="en-US" dirty="0" smtClean="0"/>
              <a:t> Owing to the fact that the company is a juristic personality, it is not every person that is qualified to be appointed as a director of the company.</a:t>
            </a:r>
          </a:p>
          <a:p>
            <a:pPr marL="0" indent="0">
              <a:buNone/>
            </a:pPr>
            <a:r>
              <a:rPr lang="en-US" dirty="0" smtClean="0"/>
              <a:t>Regulatory agencies of some sector specific companies also set up qualifications of a person who can be appointed a member of the Board.</a:t>
            </a:r>
            <a:endParaRPr lang="en-US" dirty="0"/>
          </a:p>
        </p:txBody>
      </p:sp>
    </p:spTree>
    <p:extLst>
      <p:ext uri="{BB962C8B-B14F-4D97-AF65-F5344CB8AC3E}">
        <p14:creationId xmlns:p14="http://schemas.microsoft.com/office/powerpoint/2010/main" val="371207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THEORIES OF CORPORATE GOVERNANCE</a:t>
            </a:r>
            <a:endParaRPr lang="en-US" b="1" dirty="0"/>
          </a:p>
        </p:txBody>
      </p:sp>
      <p:sp>
        <p:nvSpPr>
          <p:cNvPr id="3" name="Content Placeholder 2"/>
          <p:cNvSpPr>
            <a:spLocks noGrp="1"/>
          </p:cNvSpPr>
          <p:nvPr>
            <p:ph idx="1"/>
          </p:nvPr>
        </p:nvSpPr>
        <p:spPr/>
        <p:txBody>
          <a:bodyPr/>
          <a:lstStyle/>
          <a:p>
            <a:pPr marL="514350" indent="-514350">
              <a:buAutoNum type="arabicPeriod"/>
            </a:pPr>
            <a:r>
              <a:rPr lang="en-US" b="1" dirty="0" smtClean="0"/>
              <a:t>AGENCY THEORY</a:t>
            </a:r>
          </a:p>
          <a:p>
            <a:pPr marL="0" indent="0">
              <a:buNone/>
            </a:pPr>
            <a:r>
              <a:rPr lang="en-US" dirty="0" smtClean="0"/>
              <a:t>This theory opines that the Shareholders of the company are the principal of the company and the Directors are the agents of the company. The principal provides the funds while the agent manages the affairs of the company. </a:t>
            </a:r>
            <a:endParaRPr lang="en-US" dirty="0"/>
          </a:p>
        </p:txBody>
      </p:sp>
    </p:spTree>
    <p:extLst>
      <p:ext uri="{BB962C8B-B14F-4D97-AF65-F5344CB8AC3E}">
        <p14:creationId xmlns:p14="http://schemas.microsoft.com/office/powerpoint/2010/main" val="3615813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DISQUALIFICATION OF A DIRECTOR. S. 279, 280, 281 and 283 CAMA</a:t>
            </a:r>
            <a:endParaRPr lang="en-US" b="1" dirty="0"/>
          </a:p>
        </p:txBody>
      </p:sp>
      <p:sp>
        <p:nvSpPr>
          <p:cNvPr id="3" name="Content Placeholder 2"/>
          <p:cNvSpPr>
            <a:spLocks noGrp="1"/>
          </p:cNvSpPr>
          <p:nvPr>
            <p:ph idx="1"/>
          </p:nvPr>
        </p:nvSpPr>
        <p:spPr/>
        <p:txBody>
          <a:bodyPr/>
          <a:lstStyle/>
          <a:p>
            <a:pPr marL="0" indent="0">
              <a:buNone/>
            </a:pPr>
            <a:r>
              <a:rPr lang="en-US" dirty="0" smtClean="0"/>
              <a:t>The following persons are disqualified from being directors of a company in Nigeria:</a:t>
            </a:r>
          </a:p>
          <a:p>
            <a:pPr marL="514350" indent="-514350">
              <a:buAutoNum type="arabicPeriod"/>
            </a:pPr>
            <a:r>
              <a:rPr lang="en-US" dirty="0" smtClean="0"/>
              <a:t>Infant</a:t>
            </a:r>
          </a:p>
          <a:p>
            <a:pPr marL="514350" indent="-514350">
              <a:buAutoNum type="arabicPeriod"/>
            </a:pPr>
            <a:r>
              <a:rPr lang="en-US" dirty="0" smtClean="0"/>
              <a:t>Lunatic or persons of unsound mind</a:t>
            </a:r>
          </a:p>
          <a:p>
            <a:pPr marL="514350" indent="-514350">
              <a:buAutoNum type="arabicPeriod"/>
            </a:pPr>
            <a:r>
              <a:rPr lang="en-US" dirty="0" smtClean="0"/>
              <a:t>Corporate body other than its representative so appointed.</a:t>
            </a:r>
          </a:p>
          <a:p>
            <a:pPr marL="514350" indent="-514350">
              <a:buAutoNum type="arabicPeriod"/>
            </a:pPr>
            <a:r>
              <a:rPr lang="en-US" dirty="0" smtClean="0"/>
              <a:t>Undischarged Bankrupt Persons</a:t>
            </a:r>
          </a:p>
          <a:p>
            <a:pPr marL="514350" indent="-514350">
              <a:buAutoNum type="arabicPeriod"/>
            </a:pPr>
            <a:r>
              <a:rPr lang="en-US" dirty="0" smtClean="0"/>
              <a:t>Fraudulent Promoters banned for 10 years.</a:t>
            </a:r>
            <a:endParaRPr lang="en-US" dirty="0"/>
          </a:p>
        </p:txBody>
      </p:sp>
    </p:spTree>
    <p:extLst>
      <p:ext uri="{BB962C8B-B14F-4D97-AF65-F5344CB8AC3E}">
        <p14:creationId xmlns:p14="http://schemas.microsoft.com/office/powerpoint/2010/main" val="3449751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APPOINTMENT OF FIRST DIRECTORS. S. 272 CAMA</a:t>
            </a:r>
            <a:endParaRPr lang="en-US" b="1" dirty="0"/>
          </a:p>
        </p:txBody>
      </p:sp>
      <p:sp>
        <p:nvSpPr>
          <p:cNvPr id="3" name="Content Placeholder 2"/>
          <p:cNvSpPr>
            <a:spLocks noGrp="1"/>
          </p:cNvSpPr>
          <p:nvPr>
            <p:ph idx="1"/>
          </p:nvPr>
        </p:nvSpPr>
        <p:spPr/>
        <p:txBody>
          <a:bodyPr/>
          <a:lstStyle/>
          <a:p>
            <a:pPr marL="0" indent="0">
              <a:buNone/>
            </a:pPr>
            <a:r>
              <a:rPr lang="en-US" dirty="0" smtClean="0"/>
              <a:t>These are Directors who are appointed at the point of incorporation of a company. The appointment of first directors is made by the Subscribers in either of the following ways:</a:t>
            </a:r>
          </a:p>
          <a:p>
            <a:pPr marL="514350" indent="-514350">
              <a:buAutoNum type="arabicPeriod"/>
            </a:pPr>
            <a:r>
              <a:rPr lang="en-US" dirty="0" smtClean="0"/>
              <a:t>Stated in writing by the subscribers to the Memorandum;</a:t>
            </a:r>
          </a:p>
          <a:p>
            <a:pPr marL="514350" indent="-514350">
              <a:buAutoNum type="arabicPeriod"/>
            </a:pPr>
            <a:r>
              <a:rPr lang="en-US" dirty="0" smtClean="0"/>
              <a:t>Named in the Articles </a:t>
            </a:r>
            <a:endParaRPr lang="en-US" dirty="0"/>
          </a:p>
        </p:txBody>
      </p:sp>
    </p:spTree>
    <p:extLst>
      <p:ext uri="{BB962C8B-B14F-4D97-AF65-F5344CB8AC3E}">
        <p14:creationId xmlns:p14="http://schemas.microsoft.com/office/powerpoint/2010/main" val="2155563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APPOINTMENT OF SUBSEQUENT DIRECTORS. S.273 CAMA</a:t>
            </a:r>
            <a:endParaRPr lang="en-US" b="1" dirty="0"/>
          </a:p>
        </p:txBody>
      </p:sp>
      <p:sp>
        <p:nvSpPr>
          <p:cNvPr id="3" name="Content Placeholder 2"/>
          <p:cNvSpPr>
            <a:spLocks noGrp="1"/>
          </p:cNvSpPr>
          <p:nvPr>
            <p:ph idx="1"/>
          </p:nvPr>
        </p:nvSpPr>
        <p:spPr/>
        <p:txBody>
          <a:bodyPr/>
          <a:lstStyle/>
          <a:p>
            <a:r>
              <a:rPr lang="en-US" dirty="0" smtClean="0"/>
              <a:t>The powers to appoint Subsequent Directors of the company lies with</a:t>
            </a:r>
          </a:p>
          <a:p>
            <a:pPr marL="514350" indent="-514350">
              <a:buAutoNum type="arabicPeriod"/>
            </a:pPr>
            <a:r>
              <a:rPr lang="en-US" dirty="0" smtClean="0"/>
              <a:t>The provisions of the articles of the company</a:t>
            </a:r>
          </a:p>
          <a:p>
            <a:pPr marL="514350" indent="-514350">
              <a:buAutoNum type="arabicPeriod"/>
            </a:pPr>
            <a:r>
              <a:rPr lang="en-US" dirty="0" smtClean="0"/>
              <a:t>Acts of members at the General Meeting of the company</a:t>
            </a:r>
          </a:p>
          <a:p>
            <a:pPr marL="0" indent="0">
              <a:buNone/>
            </a:pPr>
            <a:r>
              <a:rPr lang="en-US" dirty="0" smtClean="0"/>
              <a:t>Public companies can make use of a unanimous resolution in the appointment of directors. This is not applicable to private companies.</a:t>
            </a:r>
            <a:endParaRPr lang="en-US" dirty="0"/>
          </a:p>
        </p:txBody>
      </p:sp>
    </p:spTree>
    <p:extLst>
      <p:ext uri="{BB962C8B-B14F-4D97-AF65-F5344CB8AC3E}">
        <p14:creationId xmlns:p14="http://schemas.microsoft.com/office/powerpoint/2010/main" val="3465182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Directors Service Contract,</a:t>
            </a:r>
          </a:p>
          <a:p>
            <a:pPr marL="0" indent="0">
              <a:buNone/>
            </a:pPr>
            <a:r>
              <a:rPr lang="en-US" dirty="0" smtClean="0"/>
              <a:t> Acts creating Statutory bodies, </a:t>
            </a:r>
          </a:p>
          <a:p>
            <a:pPr marL="0" indent="0">
              <a:buNone/>
            </a:pPr>
            <a:r>
              <a:rPr lang="en-US" dirty="0" smtClean="0"/>
              <a:t>Articles of Association of a company, can make specific provisions as to the appointment of subsequent directors of a company.</a:t>
            </a:r>
          </a:p>
        </p:txBody>
      </p:sp>
    </p:spTree>
    <p:extLst>
      <p:ext uri="{BB962C8B-B14F-4D97-AF65-F5344CB8AC3E}">
        <p14:creationId xmlns:p14="http://schemas.microsoft.com/office/powerpoint/2010/main" val="114278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APPOINTMENT BY PERSONAL REPRESENTATIVES     </a:t>
            </a:r>
            <a:endParaRPr lang="en-US" b="1" dirty="0"/>
          </a:p>
        </p:txBody>
      </p:sp>
      <p:sp>
        <p:nvSpPr>
          <p:cNvPr id="3" name="Content Placeholder 2"/>
          <p:cNvSpPr>
            <a:spLocks noGrp="1"/>
          </p:cNvSpPr>
          <p:nvPr>
            <p:ph idx="1"/>
          </p:nvPr>
        </p:nvSpPr>
        <p:spPr/>
        <p:txBody>
          <a:bodyPr/>
          <a:lstStyle/>
          <a:p>
            <a:r>
              <a:rPr lang="en-US" dirty="0" smtClean="0"/>
              <a:t>At the death of all Directors and Shareholders, Personal Representatives can apply to the court for an Order to convene a Meeting of all the Personal Representatives of the shareholders to appoint new Directors. </a:t>
            </a:r>
          </a:p>
          <a:p>
            <a:r>
              <a:rPr lang="en-US" dirty="0" smtClean="0"/>
              <a:t>If they fail to do so or there are no personal representatives of the deceased, any creditor may initiate the meeting.</a:t>
            </a:r>
            <a:endParaRPr lang="en-US" dirty="0"/>
          </a:p>
        </p:txBody>
      </p:sp>
    </p:spTree>
    <p:extLst>
      <p:ext uri="{BB962C8B-B14F-4D97-AF65-F5344CB8AC3E}">
        <p14:creationId xmlns:p14="http://schemas.microsoft.com/office/powerpoint/2010/main" val="3777136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WHO CAN APPOINT SUBSEQUENT DIRECTORS</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Members of the company in a General Meeting.</a:t>
            </a:r>
          </a:p>
          <a:p>
            <a:pPr marL="514350" indent="-514350">
              <a:buAutoNum type="arabicPeriod"/>
            </a:pPr>
            <a:r>
              <a:rPr lang="en-US" dirty="0" smtClean="0"/>
              <a:t>Board of Directors(Casual Vacancy)</a:t>
            </a:r>
          </a:p>
          <a:p>
            <a:pPr marL="514350" indent="-514350">
              <a:buAutoNum type="arabicPeriod"/>
            </a:pPr>
            <a:r>
              <a:rPr lang="en-US" dirty="0" smtClean="0"/>
              <a:t>A Director(Alternate)</a:t>
            </a:r>
          </a:p>
          <a:p>
            <a:pPr marL="514350" indent="-514350">
              <a:buAutoNum type="arabicPeriod"/>
            </a:pPr>
            <a:r>
              <a:rPr lang="en-US" dirty="0" smtClean="0"/>
              <a:t>Personal Representatives</a:t>
            </a:r>
          </a:p>
          <a:p>
            <a:pPr marL="514350" indent="-514350">
              <a:buAutoNum type="arabicPeriod"/>
            </a:pPr>
            <a:r>
              <a:rPr lang="en-US" dirty="0" smtClean="0"/>
              <a:t>Creditors</a:t>
            </a:r>
            <a:endParaRPr lang="en-US" dirty="0"/>
          </a:p>
        </p:txBody>
      </p:sp>
    </p:spTree>
    <p:extLst>
      <p:ext uri="{BB962C8B-B14F-4D97-AF65-F5344CB8AC3E}">
        <p14:creationId xmlns:p14="http://schemas.microsoft.com/office/powerpoint/2010/main" val="1108445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RESOLUTION FOR APPOINTMENT OF DIRECTORS</a:t>
            </a:r>
            <a:endParaRPr lang="en-US" b="1" dirty="0"/>
          </a:p>
        </p:txBody>
      </p:sp>
      <p:sp>
        <p:nvSpPr>
          <p:cNvPr id="3" name="Content Placeholder 2"/>
          <p:cNvSpPr>
            <a:spLocks noGrp="1"/>
          </p:cNvSpPr>
          <p:nvPr>
            <p:ph idx="1"/>
          </p:nvPr>
        </p:nvSpPr>
        <p:spPr/>
        <p:txBody>
          <a:bodyPr/>
          <a:lstStyle/>
          <a:p>
            <a:r>
              <a:rPr lang="en-US" dirty="0" smtClean="0"/>
              <a:t>Ordinary Resolution is used but unanimous resolution can be used to in Public Companies.</a:t>
            </a:r>
            <a:endParaRPr lang="en-US" dirty="0"/>
          </a:p>
        </p:txBody>
      </p:sp>
    </p:spTree>
    <p:extLst>
      <p:ext uri="{BB962C8B-B14F-4D97-AF65-F5344CB8AC3E}">
        <p14:creationId xmlns:p14="http://schemas.microsoft.com/office/powerpoint/2010/main" val="3401212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James Farms Nigeria Ltd at its 5</a:t>
            </a:r>
            <a:r>
              <a:rPr lang="en-US" baseline="30000" dirty="0" smtClean="0"/>
              <a:t>th</a:t>
            </a:r>
            <a:r>
              <a:rPr lang="en-US" dirty="0" smtClean="0"/>
              <a:t> AGM intends to appoint </a:t>
            </a:r>
            <a:r>
              <a:rPr lang="en-US" dirty="0" err="1" smtClean="0"/>
              <a:t>Tolu</a:t>
            </a:r>
            <a:r>
              <a:rPr lang="en-US" dirty="0" smtClean="0"/>
              <a:t> </a:t>
            </a:r>
            <a:r>
              <a:rPr lang="en-US" dirty="0" err="1" smtClean="0"/>
              <a:t>Bamikole</a:t>
            </a:r>
            <a:r>
              <a:rPr lang="en-US" dirty="0" smtClean="0"/>
              <a:t>, Nike </a:t>
            </a:r>
            <a:r>
              <a:rPr lang="en-US" dirty="0" err="1" smtClean="0"/>
              <a:t>Shomolu</a:t>
            </a:r>
            <a:r>
              <a:rPr lang="en-US" dirty="0" smtClean="0"/>
              <a:t> and Shade </a:t>
            </a:r>
            <a:r>
              <a:rPr lang="en-US" dirty="0" err="1" smtClean="0"/>
              <a:t>Riyike</a:t>
            </a:r>
            <a:r>
              <a:rPr lang="en-US" dirty="0" smtClean="0"/>
              <a:t> as directors of the company.</a:t>
            </a:r>
          </a:p>
          <a:p>
            <a:r>
              <a:rPr lang="en-US" dirty="0" smtClean="0"/>
              <a:t>Draft the resolution for their appointment.</a:t>
            </a:r>
            <a:endParaRPr lang="en-US" dirty="0"/>
          </a:p>
        </p:txBody>
      </p:sp>
    </p:spTree>
    <p:extLst>
      <p:ext uri="{BB962C8B-B14F-4D97-AF65-F5344CB8AC3E}">
        <p14:creationId xmlns:p14="http://schemas.microsoft.com/office/powerpoint/2010/main" val="2936501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a:t>James Farms Nigeria </a:t>
            </a:r>
            <a:r>
              <a:rPr lang="en-US" dirty="0" smtClean="0"/>
              <a:t>Plc. </a:t>
            </a:r>
            <a:r>
              <a:rPr lang="en-US" dirty="0"/>
              <a:t>at its 5</a:t>
            </a:r>
            <a:r>
              <a:rPr lang="en-US" baseline="30000" dirty="0"/>
              <a:t>th</a:t>
            </a:r>
            <a:r>
              <a:rPr lang="en-US" dirty="0"/>
              <a:t> AGM intends to appoint </a:t>
            </a:r>
            <a:r>
              <a:rPr lang="en-US" dirty="0" err="1"/>
              <a:t>Tolu</a:t>
            </a:r>
            <a:r>
              <a:rPr lang="en-US" dirty="0"/>
              <a:t> </a:t>
            </a:r>
            <a:r>
              <a:rPr lang="en-US" dirty="0" err="1"/>
              <a:t>Bamikole</a:t>
            </a:r>
            <a:r>
              <a:rPr lang="en-US" dirty="0"/>
              <a:t>, Nike </a:t>
            </a:r>
            <a:r>
              <a:rPr lang="en-US" dirty="0" err="1"/>
              <a:t>Shomolu</a:t>
            </a:r>
            <a:r>
              <a:rPr lang="en-US" dirty="0"/>
              <a:t> and Shade </a:t>
            </a:r>
            <a:r>
              <a:rPr lang="en-US" dirty="0" err="1"/>
              <a:t>Riyike</a:t>
            </a:r>
            <a:r>
              <a:rPr lang="en-US" dirty="0"/>
              <a:t> as directors of the company.</a:t>
            </a:r>
          </a:p>
          <a:p>
            <a:r>
              <a:rPr lang="en-US" dirty="0"/>
              <a:t>Draft the resolution for their appointment.</a:t>
            </a:r>
          </a:p>
        </p:txBody>
      </p:sp>
    </p:spTree>
    <p:extLst>
      <p:ext uri="{BB962C8B-B14F-4D97-AF65-F5344CB8AC3E}">
        <p14:creationId xmlns:p14="http://schemas.microsoft.com/office/powerpoint/2010/main" val="1957421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 OF DIRECTOR</a:t>
            </a:r>
            <a:endParaRPr lang="en-US" b="1" dirty="0"/>
          </a:p>
        </p:txBody>
      </p:sp>
      <p:sp>
        <p:nvSpPr>
          <p:cNvPr id="3" name="Content Placeholder 2"/>
          <p:cNvSpPr>
            <a:spLocks noGrp="1"/>
          </p:cNvSpPr>
          <p:nvPr>
            <p:ph idx="1"/>
          </p:nvPr>
        </p:nvSpPr>
        <p:spPr/>
        <p:txBody>
          <a:bodyPr/>
          <a:lstStyle/>
          <a:p>
            <a:r>
              <a:rPr lang="en-US" dirty="0" smtClean="0"/>
              <a:t>A person must be above the age of 18 years to be appointed a Director of a Nigerian Company.</a:t>
            </a:r>
          </a:p>
          <a:p>
            <a:r>
              <a:rPr lang="en-US" dirty="0" smtClean="0"/>
              <a:t>For Private companies there is no age restriction for over aged Directors.</a:t>
            </a:r>
          </a:p>
          <a:p>
            <a:r>
              <a:rPr lang="en-US" dirty="0" smtClean="0"/>
              <a:t>However, for Public Companies, for a person above 70 years can be appointed the following conditions must be fulfilled.</a:t>
            </a:r>
            <a:endParaRPr lang="en-US" dirty="0"/>
          </a:p>
        </p:txBody>
      </p:sp>
    </p:spTree>
    <p:extLst>
      <p:ext uri="{BB962C8B-B14F-4D97-AF65-F5344CB8AC3E}">
        <p14:creationId xmlns:p14="http://schemas.microsoft.com/office/powerpoint/2010/main" val="173388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smtClean="0"/>
              <a:t>STAKEHOLDERS THEORY</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This theory suggests that the company have other stakeholders to satisfy apart from the agents of the company. This includes the employees, suppliers, host communities and business partners. The theory opines that the purpose of the company is to create wealth for its stakeholders.</a:t>
            </a:r>
          </a:p>
          <a:p>
            <a:pPr marL="0" indent="0">
              <a:buNone/>
            </a:pPr>
            <a:r>
              <a:rPr lang="en-US" dirty="0" smtClean="0"/>
              <a:t>Thus, good ethical practices must be upheld by the company. </a:t>
            </a:r>
            <a:endParaRPr lang="en-US" dirty="0"/>
          </a:p>
        </p:txBody>
      </p:sp>
    </p:spTree>
    <p:extLst>
      <p:ext uri="{BB962C8B-B14F-4D97-AF65-F5344CB8AC3E}">
        <p14:creationId xmlns:p14="http://schemas.microsoft.com/office/powerpoint/2010/main" val="3643190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Special Notice of the Resolution for the over aged director must be given to the company.</a:t>
            </a:r>
          </a:p>
          <a:p>
            <a:pPr marL="514350" indent="-514350">
              <a:buAutoNum type="arabicPeriod"/>
            </a:pPr>
            <a:r>
              <a:rPr lang="en-US" dirty="0" smtClean="0"/>
              <a:t>The notice must state the exact age of the Director.</a:t>
            </a:r>
          </a:p>
          <a:p>
            <a:pPr marL="514350" indent="-514350">
              <a:buAutoNum type="arabicPeriod"/>
            </a:pPr>
            <a:r>
              <a:rPr lang="en-US" dirty="0" smtClean="0"/>
              <a:t>The person being proposed as the director must disclose his age to the members at General Meeting.</a:t>
            </a:r>
            <a:endParaRPr lang="en-US" dirty="0"/>
          </a:p>
        </p:txBody>
      </p:sp>
    </p:spTree>
    <p:extLst>
      <p:ext uri="{BB962C8B-B14F-4D97-AF65-F5344CB8AC3E}">
        <p14:creationId xmlns:p14="http://schemas.microsoft.com/office/powerpoint/2010/main" val="2424424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Mr. </a:t>
            </a:r>
            <a:r>
              <a:rPr lang="en-US" dirty="0" err="1" smtClean="0"/>
              <a:t>Olusola</a:t>
            </a:r>
            <a:r>
              <a:rPr lang="en-US" dirty="0" smtClean="0"/>
              <a:t> </a:t>
            </a:r>
            <a:r>
              <a:rPr lang="en-US" dirty="0" err="1" smtClean="0"/>
              <a:t>Bamikole</a:t>
            </a:r>
            <a:r>
              <a:rPr lang="en-US" dirty="0" smtClean="0"/>
              <a:t> (78) is to be appointed as a director of James Nigeria Plc. Draft the special notice for his appointment.</a:t>
            </a:r>
            <a:endParaRPr lang="en-US" dirty="0"/>
          </a:p>
        </p:txBody>
      </p:sp>
    </p:spTree>
    <p:extLst>
      <p:ext uri="{BB962C8B-B14F-4D97-AF65-F5344CB8AC3E}">
        <p14:creationId xmlns:p14="http://schemas.microsoft.com/office/powerpoint/2010/main" val="2040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BODY OF THE SPECIAL NOTICE</a:t>
            </a:r>
            <a:endParaRPr lang="en-US" b="1" dirty="0"/>
          </a:p>
        </p:txBody>
      </p:sp>
      <p:sp>
        <p:nvSpPr>
          <p:cNvPr id="3" name="Content Placeholder 2"/>
          <p:cNvSpPr>
            <a:spLocks noGrp="1"/>
          </p:cNvSpPr>
          <p:nvPr>
            <p:ph idx="1"/>
          </p:nvPr>
        </p:nvSpPr>
        <p:spPr/>
        <p:txBody>
          <a:bodyPr/>
          <a:lstStyle/>
          <a:p>
            <a:r>
              <a:rPr lang="en-US" dirty="0" smtClean="0"/>
              <a:t>That Mr. </a:t>
            </a:r>
            <a:r>
              <a:rPr lang="en-US" dirty="0" err="1" smtClean="0"/>
              <a:t>Olusola</a:t>
            </a:r>
            <a:r>
              <a:rPr lang="en-US" dirty="0" smtClean="0"/>
              <a:t> </a:t>
            </a:r>
            <a:r>
              <a:rPr lang="en-US" dirty="0" err="1" smtClean="0"/>
              <a:t>Bamikole</a:t>
            </a:r>
            <a:r>
              <a:rPr lang="en-US" dirty="0" smtClean="0"/>
              <a:t> who has attained the age of 78 years be elected as a Director of the company.</a:t>
            </a:r>
          </a:p>
          <a:p>
            <a:endParaRPr lang="en-US" dirty="0"/>
          </a:p>
          <a:p>
            <a:r>
              <a:rPr lang="en-US" dirty="0" smtClean="0"/>
              <a:t>Signed by two Directors.</a:t>
            </a:r>
            <a:endParaRPr lang="en-US" dirty="0"/>
          </a:p>
        </p:txBody>
      </p:sp>
    </p:spTree>
    <p:extLst>
      <p:ext uri="{BB962C8B-B14F-4D97-AF65-F5344CB8AC3E}">
        <p14:creationId xmlns:p14="http://schemas.microsoft.com/office/powerpoint/2010/main" val="3576697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DUTIES OF DIRECTORS</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Duty to act in good faith</a:t>
            </a:r>
          </a:p>
          <a:p>
            <a:pPr marL="514350" indent="-514350">
              <a:buAutoNum type="arabicPeriod"/>
            </a:pPr>
            <a:r>
              <a:rPr lang="en-US" dirty="0" smtClean="0"/>
              <a:t>Duty of care and skill</a:t>
            </a:r>
          </a:p>
          <a:p>
            <a:pPr marL="514350" indent="-514350">
              <a:buAutoNum type="arabicPeriod"/>
            </a:pPr>
            <a:r>
              <a:rPr lang="en-US" dirty="0" smtClean="0"/>
              <a:t>Duty to disclose personal interest to the company</a:t>
            </a:r>
          </a:p>
          <a:p>
            <a:pPr marL="514350" indent="-514350">
              <a:buAutoNum type="arabicPeriod"/>
            </a:pPr>
            <a:r>
              <a:rPr lang="en-US" dirty="0" smtClean="0"/>
              <a:t>Duty to avoid conflict of interest</a:t>
            </a:r>
          </a:p>
          <a:p>
            <a:pPr marL="514350" indent="-514350">
              <a:buAutoNum type="arabicPeriod"/>
            </a:pPr>
            <a:r>
              <a:rPr lang="en-US" dirty="0" smtClean="0"/>
              <a:t>Duty not to make secret profit</a:t>
            </a:r>
          </a:p>
          <a:p>
            <a:pPr marL="514350" indent="-514350">
              <a:buAutoNum type="arabicPeriod"/>
            </a:pPr>
            <a:r>
              <a:rPr lang="en-US" dirty="0" smtClean="0"/>
              <a:t>Duty to keep account books for the company.</a:t>
            </a:r>
          </a:p>
          <a:p>
            <a:pPr marL="514350" indent="-514350">
              <a:buAutoNum type="arabicPeriod"/>
            </a:pPr>
            <a:r>
              <a:rPr lang="en-US" dirty="0" smtClean="0"/>
              <a:t>Duty to exercise accountability to shareholders and relevant stakeholders.</a:t>
            </a:r>
            <a:endParaRPr lang="en-US" dirty="0"/>
          </a:p>
        </p:txBody>
      </p:sp>
    </p:spTree>
    <p:extLst>
      <p:ext uri="{BB962C8B-B14F-4D97-AF65-F5344CB8AC3E}">
        <p14:creationId xmlns:p14="http://schemas.microsoft.com/office/powerpoint/2010/main" val="4290373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REMEDIES FOR BREACH OF DIRECTORS DUTIES</a:t>
            </a:r>
            <a:endParaRPr lang="en-US" b="1" dirty="0"/>
          </a:p>
        </p:txBody>
      </p:sp>
      <p:sp>
        <p:nvSpPr>
          <p:cNvPr id="3" name="Content Placeholder 2"/>
          <p:cNvSpPr>
            <a:spLocks noGrp="1"/>
          </p:cNvSpPr>
          <p:nvPr>
            <p:ph idx="1"/>
          </p:nvPr>
        </p:nvSpPr>
        <p:spPr/>
        <p:txBody>
          <a:bodyPr>
            <a:normAutofit/>
          </a:bodyPr>
          <a:lstStyle/>
          <a:p>
            <a:pPr marL="514350" indent="-514350">
              <a:buAutoNum type="arabicPeriod"/>
            </a:pPr>
            <a:r>
              <a:rPr lang="en-US" sz="3600" dirty="0" smtClean="0"/>
              <a:t>Injunctions or declarations</a:t>
            </a:r>
          </a:p>
          <a:p>
            <a:pPr marL="514350" indent="-514350">
              <a:buAutoNum type="arabicPeriod"/>
            </a:pPr>
            <a:r>
              <a:rPr lang="en-US" sz="3600" dirty="0" smtClean="0"/>
              <a:t>Damages</a:t>
            </a:r>
          </a:p>
          <a:p>
            <a:pPr marL="514350" indent="-514350">
              <a:buAutoNum type="arabicPeriod"/>
            </a:pPr>
            <a:r>
              <a:rPr lang="en-US" sz="3600" dirty="0" smtClean="0"/>
              <a:t>Compensation</a:t>
            </a:r>
          </a:p>
          <a:p>
            <a:pPr marL="514350" indent="-514350">
              <a:buAutoNum type="arabicPeriod"/>
            </a:pPr>
            <a:r>
              <a:rPr lang="en-US" sz="3600" dirty="0" smtClean="0"/>
              <a:t>Rescission</a:t>
            </a:r>
          </a:p>
          <a:p>
            <a:pPr marL="514350" indent="-514350">
              <a:buAutoNum type="arabicPeriod"/>
            </a:pPr>
            <a:r>
              <a:rPr lang="en-US" sz="3600" dirty="0" smtClean="0"/>
              <a:t>Account for profit</a:t>
            </a:r>
          </a:p>
          <a:p>
            <a:pPr marL="514350" indent="-514350">
              <a:buAutoNum type="arabicPeriod"/>
            </a:pPr>
            <a:r>
              <a:rPr lang="en-US" sz="3600" dirty="0" smtClean="0"/>
              <a:t>Summary dismissal</a:t>
            </a:r>
          </a:p>
        </p:txBody>
      </p:sp>
    </p:spTree>
    <p:extLst>
      <p:ext uri="{BB962C8B-B14F-4D97-AF65-F5344CB8AC3E}">
        <p14:creationId xmlns:p14="http://schemas.microsoft.com/office/powerpoint/2010/main" val="3570185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PROCEEDINGS OF DIRECTORS</a:t>
            </a:r>
            <a:endParaRPr lang="en-US" b="1" dirty="0"/>
          </a:p>
        </p:txBody>
      </p:sp>
      <p:sp>
        <p:nvSpPr>
          <p:cNvPr id="3" name="Content Placeholder 2"/>
          <p:cNvSpPr>
            <a:spLocks noGrp="1"/>
          </p:cNvSpPr>
          <p:nvPr>
            <p:ph idx="1"/>
          </p:nvPr>
        </p:nvSpPr>
        <p:spPr/>
        <p:txBody>
          <a:bodyPr/>
          <a:lstStyle/>
          <a:p>
            <a:pPr marL="0" indent="0">
              <a:buNone/>
            </a:pPr>
            <a:r>
              <a:rPr lang="en-US" dirty="0" smtClean="0"/>
              <a:t>Directors meeting is called Board of Directors meeting and at the meeting Board Resolution(s) will be passed.</a:t>
            </a:r>
          </a:p>
          <a:p>
            <a:pPr marL="0" indent="0">
              <a:buNone/>
            </a:pPr>
            <a:r>
              <a:rPr lang="en-US" dirty="0" smtClean="0"/>
              <a:t>The Board of Directors is headed by a chairman.</a:t>
            </a:r>
          </a:p>
          <a:p>
            <a:pPr marL="0" indent="0">
              <a:buNone/>
            </a:pPr>
            <a:r>
              <a:rPr lang="en-US" dirty="0" smtClean="0"/>
              <a:t>The first meeting of the Board of Directors must be held within the first six months of incorporation of the company.</a:t>
            </a:r>
            <a:endParaRPr lang="en-US" dirty="0"/>
          </a:p>
        </p:txBody>
      </p:sp>
    </p:spTree>
    <p:extLst>
      <p:ext uri="{BB962C8B-B14F-4D97-AF65-F5344CB8AC3E}">
        <p14:creationId xmlns:p14="http://schemas.microsoft.com/office/powerpoint/2010/main" val="4216598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Quorum of directors meeting can be fixed by the articles of association of the company. Where it is not fixed, the quorum will be 1/3</a:t>
            </a:r>
            <a:r>
              <a:rPr lang="en-US" baseline="30000" dirty="0" smtClean="0"/>
              <a:t>rd</a:t>
            </a:r>
            <a:r>
              <a:rPr lang="en-US" dirty="0" smtClean="0"/>
              <a:t> of the number of directors present at the meeting to the nearest whole number.</a:t>
            </a:r>
          </a:p>
          <a:p>
            <a:r>
              <a:rPr lang="en-US" dirty="0" smtClean="0"/>
              <a:t>Directors meeting can be requisitioned by Directors of the company.</a:t>
            </a:r>
            <a:endParaRPr lang="en-US" dirty="0"/>
          </a:p>
        </p:txBody>
      </p:sp>
    </p:spTree>
    <p:extLst>
      <p:ext uri="{BB962C8B-B14F-4D97-AF65-F5344CB8AC3E}">
        <p14:creationId xmlns:p14="http://schemas.microsoft.com/office/powerpoint/2010/main" val="4230124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A NOTICE OF Board meeting is issued by the Company Secretary as directed by the Chairman. </a:t>
            </a:r>
          </a:p>
          <a:p>
            <a:r>
              <a:rPr lang="en-US" dirty="0" smtClean="0"/>
              <a:t>The notice is given to every director </a:t>
            </a:r>
            <a:r>
              <a:rPr lang="en-US" b="1" dirty="0" smtClean="0">
                <a:solidFill>
                  <a:srgbClr val="FF0000"/>
                </a:solidFill>
              </a:rPr>
              <a:t>14 days before the meeting </a:t>
            </a:r>
            <a:r>
              <a:rPr lang="en-US" dirty="0" smtClean="0"/>
              <a:t>except those disqualified.S.292(2) CAMA</a:t>
            </a:r>
          </a:p>
          <a:p>
            <a:r>
              <a:rPr lang="en-US" dirty="0" smtClean="0"/>
              <a:t>Failure to give notice will invalidate the meeting.  S.292(3) CAMA</a:t>
            </a:r>
          </a:p>
          <a:p>
            <a:endParaRPr lang="en-US" dirty="0" smtClean="0"/>
          </a:p>
          <a:p>
            <a:endParaRPr lang="en-US" dirty="0"/>
          </a:p>
        </p:txBody>
      </p:sp>
    </p:spTree>
    <p:extLst>
      <p:ext uri="{BB962C8B-B14F-4D97-AF65-F5344CB8AC3E}">
        <p14:creationId xmlns:p14="http://schemas.microsoft.com/office/powerpoint/2010/main" val="1665409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Once a decision is made by the Board of directors, a resolution is passed to that effect. </a:t>
            </a:r>
          </a:p>
          <a:p>
            <a:r>
              <a:rPr lang="en-US" dirty="0" smtClean="0"/>
              <a:t>A Board resolution is a Statutory decision of the directors. Directors of private companies can pass written resolutions.</a:t>
            </a:r>
          </a:p>
          <a:p>
            <a:r>
              <a:rPr lang="en-US" dirty="0" smtClean="0"/>
              <a:t>Directors can hold virtual meetings electronically. S. 289 CAMA.</a:t>
            </a:r>
          </a:p>
          <a:p>
            <a:r>
              <a:rPr lang="en-US" dirty="0" smtClean="0"/>
              <a:t>The minutes of the meeting must show that the meeting was held electronically.</a:t>
            </a:r>
            <a:endParaRPr lang="en-US" dirty="0"/>
          </a:p>
        </p:txBody>
      </p:sp>
    </p:spTree>
    <p:extLst>
      <p:ext uri="{BB962C8B-B14F-4D97-AF65-F5344CB8AC3E}">
        <p14:creationId xmlns:p14="http://schemas.microsoft.com/office/powerpoint/2010/main" val="324492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James Nigeria Ltd has 27 directors out of which 15 were present at its 2</a:t>
            </a:r>
            <a:r>
              <a:rPr lang="en-US" baseline="30000" dirty="0" smtClean="0"/>
              <a:t>nd</a:t>
            </a:r>
            <a:r>
              <a:rPr lang="en-US" dirty="0" smtClean="0"/>
              <a:t> Board meeting. Calculate the quorum for the meeting. </a:t>
            </a:r>
          </a:p>
          <a:p>
            <a:r>
              <a:rPr lang="en-US" dirty="0" smtClean="0"/>
              <a:t>Would your answer be the same assuming the company has 56 directors and only 29 directors were present?</a:t>
            </a:r>
            <a:endParaRPr lang="en-US" dirty="0"/>
          </a:p>
        </p:txBody>
      </p:sp>
    </p:spTree>
    <p:extLst>
      <p:ext uri="{BB962C8B-B14F-4D97-AF65-F5344CB8AC3E}">
        <p14:creationId xmlns:p14="http://schemas.microsoft.com/office/powerpoint/2010/main" val="194053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CODES OF CORPORATE GOVERNANCE IN NIGERIA</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b="1" dirty="0" smtClean="0"/>
              <a:t>Code of Corporate Governance 2011</a:t>
            </a:r>
          </a:p>
          <a:p>
            <a:pPr marL="0" indent="0">
              <a:buNone/>
            </a:pPr>
            <a:r>
              <a:rPr lang="en-US" dirty="0" smtClean="0"/>
              <a:t>The code is persuasive in nature and not compulsory. It suggests that the principles of transparency, accountability and fairness must be exhibited in running the affairs of companies in Nigeria. </a:t>
            </a:r>
          </a:p>
          <a:p>
            <a:pPr marL="0" indent="0">
              <a:buNone/>
            </a:pPr>
            <a:r>
              <a:rPr lang="en-US" dirty="0" smtClean="0"/>
              <a:t>The code makes provisions for shareholders rights, minority protection, corporate social responsibility and multiple directorship.</a:t>
            </a:r>
            <a:endParaRPr lang="en-US" dirty="0"/>
          </a:p>
        </p:txBody>
      </p:sp>
    </p:spTree>
    <p:extLst>
      <p:ext uri="{BB962C8B-B14F-4D97-AF65-F5344CB8AC3E}">
        <p14:creationId xmlns:p14="http://schemas.microsoft.com/office/powerpoint/2010/main" val="1469142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AGENDA OF THE FIRST BOARD MEETING</a:t>
            </a:r>
            <a:endParaRPr lang="en-US" b="1" dirty="0"/>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smtClean="0"/>
              <a:t>Production of the certificate of Incorporation and other incorporation documents for sighting.</a:t>
            </a:r>
          </a:p>
          <a:p>
            <a:pPr marL="514350" indent="-514350">
              <a:buAutoNum type="arabicPeriod"/>
            </a:pPr>
            <a:r>
              <a:rPr lang="en-US" dirty="0" smtClean="0"/>
              <a:t>Election of chairman</a:t>
            </a:r>
          </a:p>
          <a:p>
            <a:pPr marL="514350" indent="-514350">
              <a:buAutoNum type="arabicPeriod"/>
            </a:pPr>
            <a:r>
              <a:rPr lang="en-US" dirty="0" smtClean="0"/>
              <a:t>Appointment of Managing Director</a:t>
            </a:r>
          </a:p>
          <a:p>
            <a:pPr marL="514350" indent="-514350">
              <a:buAutoNum type="arabicPeriod"/>
            </a:pPr>
            <a:r>
              <a:rPr lang="en-US" dirty="0" smtClean="0"/>
              <a:t>Appointment of Legal Adviser</a:t>
            </a:r>
          </a:p>
          <a:p>
            <a:pPr marL="514350" indent="-514350">
              <a:buAutoNum type="arabicPeriod"/>
            </a:pPr>
            <a:r>
              <a:rPr lang="en-US" dirty="0" smtClean="0"/>
              <a:t>Appointment of Bankers for the company</a:t>
            </a:r>
          </a:p>
          <a:p>
            <a:pPr marL="514350" indent="-514350">
              <a:buAutoNum type="arabicPeriod"/>
            </a:pPr>
            <a:r>
              <a:rPr lang="en-US" dirty="0" smtClean="0"/>
              <a:t>Adoption of common seal</a:t>
            </a:r>
          </a:p>
          <a:p>
            <a:pPr marL="514350" indent="-514350">
              <a:buAutoNum type="arabicPeriod"/>
            </a:pPr>
            <a:r>
              <a:rPr lang="en-US" dirty="0" smtClean="0"/>
              <a:t>Appointment of Auditors</a:t>
            </a:r>
          </a:p>
        </p:txBody>
      </p:sp>
    </p:spTree>
    <p:extLst>
      <p:ext uri="{BB962C8B-B14F-4D97-AF65-F5344CB8AC3E}">
        <p14:creationId xmlns:p14="http://schemas.microsoft.com/office/powerpoint/2010/main" val="2705420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DRAFT OF A NOTICE OF BOARD MEETING</a:t>
            </a:r>
            <a:endParaRPr lang="en-US" b="1" dirty="0"/>
          </a:p>
        </p:txBody>
      </p:sp>
      <p:sp>
        <p:nvSpPr>
          <p:cNvPr id="3" name="Content Placeholder 2"/>
          <p:cNvSpPr>
            <a:spLocks noGrp="1"/>
          </p:cNvSpPr>
          <p:nvPr>
            <p:ph idx="1"/>
          </p:nvPr>
        </p:nvSpPr>
        <p:spPr/>
        <p:txBody>
          <a:bodyPr>
            <a:normAutofit lnSpcReduction="10000"/>
          </a:bodyPr>
          <a:lstStyle/>
          <a:p>
            <a:r>
              <a:rPr lang="en-US" dirty="0" smtClean="0"/>
              <a:t>Letter Head with </a:t>
            </a:r>
            <a:r>
              <a:rPr lang="en-US" dirty="0"/>
              <a:t>N</a:t>
            </a:r>
            <a:r>
              <a:rPr lang="en-US" dirty="0" smtClean="0"/>
              <a:t>umber</a:t>
            </a:r>
          </a:p>
          <a:p>
            <a:r>
              <a:rPr lang="en-US" dirty="0" smtClean="0"/>
              <a:t>Proper Heading</a:t>
            </a:r>
          </a:p>
          <a:p>
            <a:r>
              <a:rPr lang="en-US" dirty="0" err="1" smtClean="0"/>
              <a:t>Preamble..NOTICE</a:t>
            </a:r>
            <a:r>
              <a:rPr lang="en-US" dirty="0" smtClean="0"/>
              <a:t> IS HEREBY GIVEN</a:t>
            </a:r>
          </a:p>
          <a:p>
            <a:r>
              <a:rPr lang="en-US" dirty="0" smtClean="0"/>
              <a:t>Body(Date, Venue and Time)</a:t>
            </a:r>
          </a:p>
          <a:p>
            <a:r>
              <a:rPr lang="en-US" dirty="0" smtClean="0"/>
              <a:t>Agenda</a:t>
            </a:r>
          </a:p>
          <a:p>
            <a:r>
              <a:rPr lang="en-US" dirty="0" smtClean="0"/>
              <a:t>Signature</a:t>
            </a:r>
          </a:p>
          <a:p>
            <a:r>
              <a:rPr lang="en-US" dirty="0" smtClean="0"/>
              <a:t>Date</a:t>
            </a:r>
          </a:p>
          <a:p>
            <a:r>
              <a:rPr lang="en-US" dirty="0"/>
              <a:t>S</a:t>
            </a:r>
            <a:r>
              <a:rPr lang="en-US" dirty="0" smtClean="0"/>
              <a:t>tatus</a:t>
            </a:r>
            <a:endParaRPr lang="en-US" dirty="0"/>
          </a:p>
        </p:txBody>
      </p:sp>
    </p:spTree>
    <p:extLst>
      <p:ext uri="{BB962C8B-B14F-4D97-AF65-F5344CB8AC3E}">
        <p14:creationId xmlns:p14="http://schemas.microsoft.com/office/powerpoint/2010/main" val="847972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Draft a notice of the 3</a:t>
            </a:r>
            <a:r>
              <a:rPr lang="en-US" baseline="30000" dirty="0" smtClean="0"/>
              <a:t>rd</a:t>
            </a:r>
            <a:r>
              <a:rPr lang="en-US" dirty="0" smtClean="0"/>
              <a:t> Board meeting of James </a:t>
            </a:r>
            <a:r>
              <a:rPr lang="en-US" dirty="0" err="1" smtClean="0"/>
              <a:t>Nig</a:t>
            </a:r>
            <a:r>
              <a:rPr lang="en-US" dirty="0" smtClean="0"/>
              <a:t> Ltd to be held at Nigerian Law School Auditorium Lagos State by 10 am today.</a:t>
            </a:r>
            <a:endParaRPr lang="en-US" dirty="0"/>
          </a:p>
        </p:txBody>
      </p:sp>
    </p:spTree>
    <p:extLst>
      <p:ext uri="{BB962C8B-B14F-4D97-AF65-F5344CB8AC3E}">
        <p14:creationId xmlns:p14="http://schemas.microsoft.com/office/powerpoint/2010/main" val="832257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REMUNERATION OF DIRECTORS. S. 293(3) CAMA</a:t>
            </a:r>
            <a:endParaRPr lang="en-US" b="1" dirty="0"/>
          </a:p>
        </p:txBody>
      </p:sp>
      <p:sp>
        <p:nvSpPr>
          <p:cNvPr id="3" name="Content Placeholder 2"/>
          <p:cNvSpPr>
            <a:spLocks noGrp="1"/>
          </p:cNvSpPr>
          <p:nvPr>
            <p:ph idx="1"/>
          </p:nvPr>
        </p:nvSpPr>
        <p:spPr/>
        <p:txBody>
          <a:bodyPr/>
          <a:lstStyle/>
          <a:p>
            <a:r>
              <a:rPr lang="en-US" dirty="0" smtClean="0"/>
              <a:t>Directors are not meant to be remunerated unless the articles so provides. </a:t>
            </a:r>
          </a:p>
          <a:p>
            <a:r>
              <a:rPr lang="en-US" dirty="0" smtClean="0"/>
              <a:t>Exceptions to the above are:</a:t>
            </a:r>
          </a:p>
          <a:p>
            <a:pPr marL="514350" indent="-514350">
              <a:buAutoNum type="arabicPeriod"/>
            </a:pPr>
            <a:r>
              <a:rPr lang="en-US" dirty="0" smtClean="0"/>
              <a:t>They can be paid out of pocket expenses</a:t>
            </a:r>
          </a:p>
          <a:p>
            <a:pPr marL="514350" indent="-514350">
              <a:buAutoNum type="arabicPeriod"/>
            </a:pPr>
            <a:r>
              <a:rPr lang="en-US" dirty="0" smtClean="0"/>
              <a:t>The company at its General Meeting can fix their remuneration</a:t>
            </a:r>
          </a:p>
          <a:p>
            <a:pPr marL="514350" indent="-514350">
              <a:buAutoNum type="arabicPeriod"/>
            </a:pPr>
            <a:r>
              <a:rPr lang="en-US" dirty="0" smtClean="0"/>
              <a:t>Managing Directors and Executive Directors are remunerated. </a:t>
            </a:r>
            <a:r>
              <a:rPr lang="en-US" b="1" dirty="0" smtClean="0">
                <a:solidFill>
                  <a:srgbClr val="FF0000"/>
                </a:solidFill>
              </a:rPr>
              <a:t>S. 294(3)CAMA</a:t>
            </a:r>
          </a:p>
          <a:p>
            <a:pPr marL="514350" indent="-514350">
              <a:buAutoNum type="arabicPeriod"/>
            </a:pPr>
            <a:endParaRPr lang="en-US" dirty="0"/>
          </a:p>
        </p:txBody>
      </p:sp>
    </p:spTree>
    <p:extLst>
      <p:ext uri="{BB962C8B-B14F-4D97-AF65-F5344CB8AC3E}">
        <p14:creationId xmlns:p14="http://schemas.microsoft.com/office/powerpoint/2010/main" val="244767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VACATION OF OFFICE OF DIRECTORS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 Director can cease from occupying his position based on the following:</a:t>
            </a:r>
            <a:br>
              <a:rPr lang="en-US" dirty="0" smtClean="0"/>
            </a:br>
            <a:r>
              <a:rPr lang="en-US" dirty="0" smtClean="0"/>
              <a:t>1. Prohibition on grounds of fraud</a:t>
            </a:r>
          </a:p>
          <a:p>
            <a:pPr marL="0" indent="0">
              <a:buNone/>
            </a:pPr>
            <a:r>
              <a:rPr lang="en-US" dirty="0" smtClean="0"/>
              <a:t>2. Bankruptcy</a:t>
            </a:r>
          </a:p>
          <a:p>
            <a:pPr marL="0" indent="0">
              <a:buNone/>
            </a:pPr>
            <a:r>
              <a:rPr lang="en-US" dirty="0" smtClean="0"/>
              <a:t>3. Insanity</a:t>
            </a:r>
          </a:p>
          <a:p>
            <a:pPr marL="0" indent="0">
              <a:buNone/>
            </a:pPr>
            <a:r>
              <a:rPr lang="en-US" dirty="0" smtClean="0"/>
              <a:t>4. Resignation</a:t>
            </a:r>
          </a:p>
          <a:p>
            <a:pPr marL="0" indent="0">
              <a:buNone/>
            </a:pPr>
            <a:r>
              <a:rPr lang="en-US" dirty="0" smtClean="0"/>
              <a:t>5. Expiration of fixed tenure by regulatory authority.</a:t>
            </a:r>
          </a:p>
        </p:txBody>
      </p:sp>
    </p:spTree>
    <p:extLst>
      <p:ext uri="{BB962C8B-B14F-4D97-AF65-F5344CB8AC3E}">
        <p14:creationId xmlns:p14="http://schemas.microsoft.com/office/powerpoint/2010/main" val="2182846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RETIREMENT AND ROTATION OF DIRECTORS. S. 285 CAMA</a:t>
            </a:r>
            <a:endParaRPr lang="en-US" dirty="0"/>
          </a:p>
        </p:txBody>
      </p:sp>
      <p:sp>
        <p:nvSpPr>
          <p:cNvPr id="3" name="Content Placeholder 2"/>
          <p:cNvSpPr>
            <a:spLocks noGrp="1"/>
          </p:cNvSpPr>
          <p:nvPr>
            <p:ph idx="1"/>
          </p:nvPr>
        </p:nvSpPr>
        <p:spPr/>
        <p:txBody>
          <a:bodyPr/>
          <a:lstStyle/>
          <a:p>
            <a:r>
              <a:rPr lang="en-US" dirty="0" smtClean="0"/>
              <a:t>Retirement deals with the period when Directors who have been appointed in a company can retire and leave office while rotation deals with the mode of determining who among the directors is supposed to retire at a stipulated period of time.</a:t>
            </a:r>
            <a:endParaRPr lang="en-US" dirty="0"/>
          </a:p>
        </p:txBody>
      </p:sp>
    </p:spTree>
    <p:extLst>
      <p:ext uri="{BB962C8B-B14F-4D97-AF65-F5344CB8AC3E}">
        <p14:creationId xmlns:p14="http://schemas.microsoft.com/office/powerpoint/2010/main" val="3620525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At the first Annual General Meeting, all the Directors of the company shall retire.</a:t>
            </a:r>
          </a:p>
          <a:p>
            <a:r>
              <a:rPr lang="en-US" dirty="0" smtClean="0"/>
              <a:t>At the Subsequent AGM, 1/3</a:t>
            </a:r>
            <a:r>
              <a:rPr lang="en-US" baseline="30000" dirty="0" smtClean="0"/>
              <a:t>rd</a:t>
            </a:r>
            <a:r>
              <a:rPr lang="en-US" dirty="0" smtClean="0"/>
              <a:t> of the entire number of the directors shall retire or nearest whole number if the number is not a multiple of three. </a:t>
            </a:r>
          </a:p>
          <a:p>
            <a:r>
              <a:rPr lang="en-US" dirty="0" smtClean="0"/>
              <a:t>Life directors are exempted from retirement by rotation so if the number of the directors to retire is being calculated, life directors will not be included.</a:t>
            </a:r>
            <a:endParaRPr lang="en-US" dirty="0"/>
          </a:p>
        </p:txBody>
      </p:sp>
    </p:spTree>
    <p:extLst>
      <p:ext uri="{BB962C8B-B14F-4D97-AF65-F5344CB8AC3E}">
        <p14:creationId xmlns:p14="http://schemas.microsoft.com/office/powerpoint/2010/main" val="951648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Those who have been longest in office shall retire first. </a:t>
            </a:r>
            <a:r>
              <a:rPr lang="en-US" b="1" dirty="0" smtClean="0">
                <a:solidFill>
                  <a:srgbClr val="FF0000"/>
                </a:solidFill>
              </a:rPr>
              <a:t>FIFO.</a:t>
            </a:r>
            <a:endParaRPr lang="en-US" dirty="0" smtClean="0"/>
          </a:p>
          <a:p>
            <a:r>
              <a:rPr lang="en-US" dirty="0"/>
              <a:t>Where two or more directors are appointed on the same day retirement shall be by casting </a:t>
            </a:r>
            <a:r>
              <a:rPr lang="en-US" b="1" dirty="0">
                <a:solidFill>
                  <a:srgbClr val="FF0000"/>
                </a:solidFill>
              </a:rPr>
              <a:t>lot </a:t>
            </a:r>
            <a:r>
              <a:rPr lang="en-US" dirty="0"/>
              <a:t>unless they agree amongst themselves who should retire. S. 285(2)</a:t>
            </a:r>
          </a:p>
          <a:p>
            <a:endParaRPr lang="en-US" dirty="0"/>
          </a:p>
          <a:p>
            <a:pPr marL="0" indent="0">
              <a:buNone/>
            </a:pPr>
            <a:endParaRPr lang="en-US" b="1" dirty="0" smtClean="0">
              <a:solidFill>
                <a:srgbClr val="FF0000"/>
              </a:solidFill>
            </a:endParaRP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702304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dirty="0" smtClean="0"/>
              <a:t>Where he is deemed re-elected as a director, he becomes the newest in office.</a:t>
            </a:r>
          </a:p>
          <a:p>
            <a:r>
              <a:rPr lang="en-US" dirty="0" smtClean="0"/>
              <a:t>A person appointed to replace a removed director continues the tenure of the person removed.</a:t>
            </a:r>
            <a:endParaRPr lang="en-US" dirty="0"/>
          </a:p>
        </p:txBody>
      </p:sp>
    </p:spTree>
    <p:extLst>
      <p:ext uri="{BB962C8B-B14F-4D97-AF65-F5344CB8AC3E}">
        <p14:creationId xmlns:p14="http://schemas.microsoft.com/office/powerpoint/2010/main" val="1204428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EXCEPTIONS TO RETIREMENT BY ROTATION</a:t>
            </a:r>
            <a:endParaRPr lang="en-US" b="1" dirty="0"/>
          </a:p>
        </p:txBody>
      </p:sp>
      <p:sp>
        <p:nvSpPr>
          <p:cNvPr id="3" name="Content Placeholder 2"/>
          <p:cNvSpPr>
            <a:spLocks noGrp="1"/>
          </p:cNvSpPr>
          <p:nvPr>
            <p:ph idx="1"/>
          </p:nvPr>
        </p:nvSpPr>
        <p:spPr/>
        <p:txBody>
          <a:bodyPr/>
          <a:lstStyle/>
          <a:p>
            <a:r>
              <a:rPr lang="en-US" dirty="0" smtClean="0"/>
              <a:t>The Article of Association of a company can exempt the rule of rotation of directors.</a:t>
            </a:r>
          </a:p>
          <a:p>
            <a:r>
              <a:rPr lang="en-US" dirty="0" smtClean="0"/>
              <a:t>Directors service contract can exempt some directors from the application of retirement by rotation.</a:t>
            </a:r>
          </a:p>
          <a:p>
            <a:r>
              <a:rPr lang="en-US" dirty="0" smtClean="0"/>
              <a:t> Life Directors do not retire by rotation</a:t>
            </a:r>
            <a:endParaRPr lang="en-US" dirty="0"/>
          </a:p>
        </p:txBody>
      </p:sp>
    </p:spTree>
    <p:extLst>
      <p:ext uri="{BB962C8B-B14F-4D97-AF65-F5344CB8AC3E}">
        <p14:creationId xmlns:p14="http://schemas.microsoft.com/office/powerpoint/2010/main" val="285496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b="1" dirty="0" smtClean="0"/>
              <a:t>Code of Corporate Governance for Banks and Discount Houses</a:t>
            </a:r>
            <a:endParaRPr lang="en-US" b="1" dirty="0"/>
          </a:p>
        </p:txBody>
      </p:sp>
      <p:sp>
        <p:nvSpPr>
          <p:cNvPr id="3" name="Content Placeholder 2"/>
          <p:cNvSpPr>
            <a:spLocks noGrp="1"/>
          </p:cNvSpPr>
          <p:nvPr>
            <p:ph idx="1"/>
          </p:nvPr>
        </p:nvSpPr>
        <p:spPr/>
        <p:txBody>
          <a:bodyPr/>
          <a:lstStyle/>
          <a:p>
            <a:r>
              <a:rPr lang="en-US" dirty="0" smtClean="0"/>
              <a:t>Applicable to Banks, Finance and Discount Houses.</a:t>
            </a:r>
          </a:p>
          <a:p>
            <a:r>
              <a:rPr lang="en-US" dirty="0" smtClean="0"/>
              <a:t>Makes provision for whistle blowing</a:t>
            </a:r>
          </a:p>
          <a:p>
            <a:r>
              <a:rPr lang="en-US" dirty="0" smtClean="0"/>
              <a:t>Issued by the Central Bank of Nigeria</a:t>
            </a:r>
          </a:p>
          <a:p>
            <a:r>
              <a:rPr lang="en-US" dirty="0" smtClean="0"/>
              <a:t>Makes provisions for the composition of the Board of Directors in Nigeria</a:t>
            </a:r>
            <a:endParaRPr lang="en-US" dirty="0"/>
          </a:p>
        </p:txBody>
      </p:sp>
    </p:spTree>
    <p:extLst>
      <p:ext uri="{BB962C8B-B14F-4D97-AF65-F5344CB8AC3E}">
        <p14:creationId xmlns:p14="http://schemas.microsoft.com/office/powerpoint/2010/main" val="577791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RE-ELECTION OF RETIRING DIRECTORS</a:t>
            </a:r>
            <a:endParaRPr lang="en-US" b="1" dirty="0"/>
          </a:p>
        </p:txBody>
      </p:sp>
      <p:sp>
        <p:nvSpPr>
          <p:cNvPr id="3" name="Content Placeholder 2"/>
          <p:cNvSpPr>
            <a:spLocks noGrp="1"/>
          </p:cNvSpPr>
          <p:nvPr>
            <p:ph idx="1"/>
          </p:nvPr>
        </p:nvSpPr>
        <p:spPr/>
        <p:txBody>
          <a:bodyPr/>
          <a:lstStyle/>
          <a:p>
            <a:r>
              <a:rPr lang="en-US" dirty="0" smtClean="0"/>
              <a:t>A retiring Director who has offered himself for re-election is deemed re-elected provided that:</a:t>
            </a:r>
          </a:p>
          <a:p>
            <a:pPr marL="514350" indent="-514350">
              <a:buAutoNum type="alphaLcPeriod"/>
            </a:pPr>
            <a:r>
              <a:rPr lang="en-US" dirty="0" smtClean="0"/>
              <a:t>No one has been appointed to replace him</a:t>
            </a:r>
          </a:p>
          <a:p>
            <a:pPr marL="514350" indent="-514350">
              <a:buAutoNum type="alphaLcPeriod"/>
            </a:pPr>
            <a:r>
              <a:rPr lang="en-US" dirty="0" smtClean="0"/>
              <a:t>His re-election has not been put to vote and he lost</a:t>
            </a:r>
          </a:p>
          <a:p>
            <a:pPr marL="514350" indent="-514350">
              <a:buAutoNum type="alphaLcPeriod"/>
            </a:pPr>
            <a:r>
              <a:rPr lang="en-US" dirty="0" smtClean="0"/>
              <a:t>There is no resolution postponing the filling of the vacancy to a future date.</a:t>
            </a:r>
            <a:endParaRPr lang="en-US" dirty="0"/>
          </a:p>
        </p:txBody>
      </p:sp>
    </p:spTree>
    <p:extLst>
      <p:ext uri="{BB962C8B-B14F-4D97-AF65-F5344CB8AC3E}">
        <p14:creationId xmlns:p14="http://schemas.microsoft.com/office/powerpoint/2010/main" val="3243821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NOMINATION OF DIRECTORS. S. 285(4) CAMA</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Can be nominated by members</a:t>
            </a:r>
          </a:p>
          <a:p>
            <a:r>
              <a:rPr lang="en-US" dirty="0" smtClean="0"/>
              <a:t>The nomination must be submitted to the registered office of the company not less than 3days and not more than 21 days to the proposed meeting. </a:t>
            </a:r>
          </a:p>
          <a:p>
            <a:r>
              <a:rPr lang="en-US" dirty="0" smtClean="0"/>
              <a:t>A notice in writing signed by the person nominated of his willingness to be elected must also be sent to the company.</a:t>
            </a:r>
          </a:p>
          <a:p>
            <a:r>
              <a:rPr lang="en-US" dirty="0" smtClean="0"/>
              <a:t>Existing Directors to be re-elected or persons nominated by existing directors are not subject to the above rule.</a:t>
            </a:r>
            <a:endParaRPr lang="en-US" dirty="0"/>
          </a:p>
        </p:txBody>
      </p:sp>
    </p:spTree>
    <p:extLst>
      <p:ext uri="{BB962C8B-B14F-4D97-AF65-F5344CB8AC3E}">
        <p14:creationId xmlns:p14="http://schemas.microsoft.com/office/powerpoint/2010/main" val="1423299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REMOVAL OF DIRECTORS. S. 288 CAMA</a:t>
            </a:r>
            <a:endParaRPr lang="en-US" b="1" dirty="0"/>
          </a:p>
        </p:txBody>
      </p:sp>
      <p:sp>
        <p:nvSpPr>
          <p:cNvPr id="3" name="Content Placeholder 2"/>
          <p:cNvSpPr>
            <a:spLocks noGrp="1"/>
          </p:cNvSpPr>
          <p:nvPr>
            <p:ph idx="1"/>
          </p:nvPr>
        </p:nvSpPr>
        <p:spPr/>
        <p:txBody>
          <a:bodyPr>
            <a:normAutofit lnSpcReduction="10000"/>
          </a:bodyPr>
          <a:lstStyle/>
          <a:p>
            <a:r>
              <a:rPr lang="en-US" dirty="0" smtClean="0"/>
              <a:t>All types of Directors can be removed. A shadow Director is presumed to have been removed once his instructions are no longer followed by the company.</a:t>
            </a:r>
          </a:p>
          <a:p>
            <a:r>
              <a:rPr lang="en-US" dirty="0" smtClean="0"/>
              <a:t>Once a person is removed as a Director, he ceases to occupy any Executive position like Chairman, Managing Director, Executive Director e. t. c.</a:t>
            </a:r>
          </a:p>
          <a:p>
            <a:r>
              <a:rPr lang="en-US" b="1" dirty="0" err="1" smtClean="0"/>
              <a:t>Longe</a:t>
            </a:r>
            <a:r>
              <a:rPr lang="en-US" b="1" dirty="0" smtClean="0"/>
              <a:t> V FBN</a:t>
            </a:r>
            <a:endParaRPr lang="en-US" b="1" dirty="0"/>
          </a:p>
        </p:txBody>
      </p:sp>
    </p:spTree>
    <p:extLst>
      <p:ext uri="{BB962C8B-B14F-4D97-AF65-F5344CB8AC3E}">
        <p14:creationId xmlns:p14="http://schemas.microsoft.com/office/powerpoint/2010/main" val="864270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 </a:t>
            </a:r>
            <a:endParaRPr lang="en-US" b="1" dirty="0"/>
          </a:p>
        </p:txBody>
      </p:sp>
      <p:sp>
        <p:nvSpPr>
          <p:cNvPr id="3" name="Content Placeholder 2"/>
          <p:cNvSpPr>
            <a:spLocks noGrp="1"/>
          </p:cNvSpPr>
          <p:nvPr>
            <p:ph idx="1"/>
          </p:nvPr>
        </p:nvSpPr>
        <p:spPr/>
        <p:txBody>
          <a:bodyPr/>
          <a:lstStyle/>
          <a:p>
            <a:r>
              <a:rPr lang="en-US" dirty="0" smtClean="0"/>
              <a:t>Protective Clause in the Articles of Association or non-termination clause in the Service Contract cannot stop a director from being removed by members.</a:t>
            </a:r>
          </a:p>
          <a:p>
            <a:endParaRPr lang="en-US" dirty="0" smtClean="0"/>
          </a:p>
          <a:p>
            <a:endParaRPr lang="en-US" dirty="0"/>
          </a:p>
        </p:txBody>
      </p:sp>
    </p:spTree>
    <p:extLst>
      <p:ext uri="{BB962C8B-B14F-4D97-AF65-F5344CB8AC3E}">
        <p14:creationId xmlns:p14="http://schemas.microsoft.com/office/powerpoint/2010/main" val="274441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REMOVAL OF DIRECTORS. </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Director of a company can be removed following the procedure of removal </a:t>
            </a:r>
            <a:r>
              <a:rPr lang="en-US" dirty="0"/>
              <a:t>i</a:t>
            </a:r>
            <a:r>
              <a:rPr lang="en-US" dirty="0" smtClean="0"/>
              <a:t>n any of the following modes:</a:t>
            </a:r>
          </a:p>
          <a:p>
            <a:pPr marL="514350" indent="-514350">
              <a:buAutoNum type="arabicPeriod"/>
            </a:pPr>
            <a:r>
              <a:rPr lang="en-US" dirty="0" smtClean="0"/>
              <a:t>Compliance with the provisions of the Articles of Association</a:t>
            </a:r>
          </a:p>
          <a:p>
            <a:pPr marL="514350" indent="-514350">
              <a:buAutoNum type="arabicPeriod"/>
            </a:pPr>
            <a:r>
              <a:rPr lang="en-US" dirty="0" smtClean="0"/>
              <a:t>Compliance with the provisions of S. 288 CAMA</a:t>
            </a:r>
          </a:p>
          <a:p>
            <a:pPr marL="514350" indent="-514350">
              <a:buAutoNum type="arabicPeriod"/>
            </a:pPr>
            <a:r>
              <a:rPr lang="en-US" dirty="0" smtClean="0"/>
              <a:t>Compliance with the provisions of the laws regulating the sector of the company</a:t>
            </a:r>
          </a:p>
          <a:p>
            <a:pPr marL="514350" indent="-514350">
              <a:buAutoNum type="arabicPeriod"/>
            </a:pPr>
            <a:r>
              <a:rPr lang="en-US" dirty="0" smtClean="0"/>
              <a:t>Compliance with the provisions of the Directors Service Contract. </a:t>
            </a:r>
            <a:endParaRPr lang="en-US" dirty="0"/>
          </a:p>
        </p:txBody>
      </p:sp>
    </p:spTree>
    <p:extLst>
      <p:ext uri="{BB962C8B-B14F-4D97-AF65-F5344CB8AC3E}">
        <p14:creationId xmlns:p14="http://schemas.microsoft.com/office/powerpoint/2010/main" val="39277817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REMOVAL OF A DIRECTOR IN CAMA. S.288</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Special Notice for the removal of the Director by the applicant requesting the removal will be sent with the proposed resolution to the Company at least </a:t>
            </a:r>
            <a:r>
              <a:rPr lang="en-US" b="1" dirty="0" smtClean="0">
                <a:solidFill>
                  <a:srgbClr val="FF0000"/>
                </a:solidFill>
              </a:rPr>
              <a:t>28 days before the meeting</a:t>
            </a:r>
            <a:r>
              <a:rPr lang="en-US" dirty="0" smtClean="0"/>
              <a:t>.</a:t>
            </a:r>
          </a:p>
          <a:p>
            <a:pPr marL="0" indent="0">
              <a:buNone/>
            </a:pPr>
            <a:r>
              <a:rPr lang="en-US" dirty="0" smtClean="0"/>
              <a:t>2. Both the Special Notice and the Proposed Resolution will be sent to the Director to be removed by the Company Secretary requesting for his written representation and attendance at the meeting. </a:t>
            </a:r>
            <a:endParaRPr lang="en-US" dirty="0"/>
          </a:p>
        </p:txBody>
      </p:sp>
    </p:spTree>
    <p:extLst>
      <p:ext uri="{BB962C8B-B14F-4D97-AF65-F5344CB8AC3E}">
        <p14:creationId xmlns:p14="http://schemas.microsoft.com/office/powerpoint/2010/main" val="1134677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 The Board authorizes the Company Secretary to issue a 21 days Notice of General Meeting to all the members of the company.</a:t>
            </a:r>
          </a:p>
          <a:p>
            <a:pPr marL="0" indent="0">
              <a:buNone/>
            </a:pPr>
            <a:r>
              <a:rPr lang="en-US" dirty="0" smtClean="0"/>
              <a:t>4. The notice of meeting will be accompanied by the written representation of the Director to be removed and where the representation is not available at the time in which the notice is sent, it shall be read during the meeting of the company.</a:t>
            </a:r>
            <a:endParaRPr lang="en-US" dirty="0"/>
          </a:p>
        </p:txBody>
      </p:sp>
    </p:spTree>
    <p:extLst>
      <p:ext uri="{BB962C8B-B14F-4D97-AF65-F5344CB8AC3E}">
        <p14:creationId xmlns:p14="http://schemas.microsoft.com/office/powerpoint/2010/main" val="1064497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5. Where it proved that the Director intends to read a defamatory written representation at the meeting, an aggrieved party can obtain an order from the court restraining the representation from being read. </a:t>
            </a:r>
            <a:endParaRPr lang="en-US" dirty="0"/>
          </a:p>
        </p:txBody>
      </p:sp>
    </p:spTree>
    <p:extLst>
      <p:ext uri="{BB962C8B-B14F-4D97-AF65-F5344CB8AC3E}">
        <p14:creationId xmlns:p14="http://schemas.microsoft.com/office/powerpoint/2010/main" val="2966294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smtClean="0"/>
              <a:t>6. At the General Meeting the representation is read and the Director is allowed to defend himself.</a:t>
            </a:r>
          </a:p>
          <a:p>
            <a:pPr marL="0" indent="0">
              <a:buNone/>
            </a:pPr>
            <a:r>
              <a:rPr lang="en-US" dirty="0" smtClean="0"/>
              <a:t>7. The Chairman will allow the members to vote on the proposed resolution and pass it as an Ordinary Resolution and the affected Director stands removed.</a:t>
            </a:r>
          </a:p>
          <a:p>
            <a:pPr marL="0" indent="0">
              <a:buNone/>
            </a:pPr>
            <a:r>
              <a:rPr lang="en-US" dirty="0" smtClean="0"/>
              <a:t>8. The Resolution for the removal and CAC 7(Particulars of Directors and any Change therein) is filed at the CAC within 14 days.</a:t>
            </a:r>
            <a:endParaRPr lang="en-US" dirty="0"/>
          </a:p>
        </p:txBody>
      </p:sp>
    </p:spTree>
    <p:extLst>
      <p:ext uri="{BB962C8B-B14F-4D97-AF65-F5344CB8AC3E}">
        <p14:creationId xmlns:p14="http://schemas.microsoft.com/office/powerpoint/2010/main" val="1913840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9. Alterations in the Register of Directors and Secretaries is made by the Secretary.</a:t>
            </a:r>
          </a:p>
          <a:p>
            <a:pPr marL="0" indent="0">
              <a:buNone/>
            </a:pPr>
            <a:endParaRPr lang="en-US" dirty="0"/>
          </a:p>
        </p:txBody>
      </p:sp>
    </p:spTree>
    <p:extLst>
      <p:ext uri="{BB962C8B-B14F-4D97-AF65-F5344CB8AC3E}">
        <p14:creationId xmlns:p14="http://schemas.microsoft.com/office/powerpoint/2010/main" val="243200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Code of Corporate Governance for Insurance Industry in Nigeria 2009</a:t>
            </a:r>
            <a:endParaRPr lang="en-US" b="1" dirty="0"/>
          </a:p>
        </p:txBody>
      </p:sp>
      <p:sp>
        <p:nvSpPr>
          <p:cNvPr id="3" name="Content Placeholder 2"/>
          <p:cNvSpPr>
            <a:spLocks noGrp="1"/>
          </p:cNvSpPr>
          <p:nvPr>
            <p:ph idx="1"/>
          </p:nvPr>
        </p:nvSpPr>
        <p:spPr/>
        <p:txBody>
          <a:bodyPr/>
          <a:lstStyle/>
          <a:p>
            <a:r>
              <a:rPr lang="en-US" dirty="0" smtClean="0"/>
              <a:t>Applicable to insurance companies</a:t>
            </a:r>
          </a:p>
          <a:p>
            <a:r>
              <a:rPr lang="en-US" dirty="0" smtClean="0"/>
              <a:t>Issued by the National Insurance Commission</a:t>
            </a:r>
          </a:p>
          <a:p>
            <a:pPr marL="0" indent="0">
              <a:buNone/>
            </a:pPr>
            <a:endParaRPr lang="en-US" dirty="0"/>
          </a:p>
        </p:txBody>
      </p:sp>
    </p:spTree>
    <p:extLst>
      <p:ext uri="{BB962C8B-B14F-4D97-AF65-F5344CB8AC3E}">
        <p14:creationId xmlns:p14="http://schemas.microsoft.com/office/powerpoint/2010/main" val="2012936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Draft the Special Notice for the removal of </a:t>
            </a:r>
            <a:r>
              <a:rPr lang="en-US" dirty="0" err="1" smtClean="0"/>
              <a:t>Tolu</a:t>
            </a:r>
            <a:r>
              <a:rPr lang="en-US" dirty="0" smtClean="0"/>
              <a:t> </a:t>
            </a:r>
            <a:r>
              <a:rPr lang="en-US" dirty="0" err="1" smtClean="0"/>
              <a:t>Bamikole</a:t>
            </a:r>
            <a:r>
              <a:rPr lang="en-US" dirty="0" smtClean="0"/>
              <a:t> as a Director of James Nig. Ltd.</a:t>
            </a:r>
          </a:p>
          <a:p>
            <a:r>
              <a:rPr lang="en-US" dirty="0" smtClean="0"/>
              <a:t>Draft a resolution for the removal of </a:t>
            </a:r>
            <a:r>
              <a:rPr lang="en-US" dirty="0" err="1" smtClean="0"/>
              <a:t>Tolu</a:t>
            </a:r>
            <a:r>
              <a:rPr lang="en-US" dirty="0" smtClean="0"/>
              <a:t> </a:t>
            </a:r>
            <a:r>
              <a:rPr lang="en-US" dirty="0" err="1" smtClean="0"/>
              <a:t>Bamikole</a:t>
            </a:r>
            <a:r>
              <a:rPr lang="en-US" dirty="0" smtClean="0"/>
              <a:t> as a Director of James Nig. Ltd.</a:t>
            </a:r>
            <a:endParaRPr lang="en-US" dirty="0"/>
          </a:p>
        </p:txBody>
      </p:sp>
    </p:spTree>
    <p:extLst>
      <p:ext uri="{BB962C8B-B14F-4D97-AF65-F5344CB8AC3E}">
        <p14:creationId xmlns:p14="http://schemas.microsoft.com/office/powerpoint/2010/main" val="1787530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COMPANY SECRETARY</a:t>
            </a:r>
            <a:endParaRPr lang="en-US" b="1" dirty="0"/>
          </a:p>
        </p:txBody>
      </p:sp>
      <p:sp>
        <p:nvSpPr>
          <p:cNvPr id="3" name="Content Placeholder 2"/>
          <p:cNvSpPr>
            <a:spLocks noGrp="1"/>
          </p:cNvSpPr>
          <p:nvPr>
            <p:ph idx="1"/>
          </p:nvPr>
        </p:nvSpPr>
        <p:spPr/>
        <p:txBody>
          <a:bodyPr/>
          <a:lstStyle/>
          <a:p>
            <a:r>
              <a:rPr lang="en-US" dirty="0" smtClean="0"/>
              <a:t>Every Company apart from a </a:t>
            </a:r>
            <a:r>
              <a:rPr lang="en-US" b="1" dirty="0" smtClean="0">
                <a:solidFill>
                  <a:srgbClr val="FF0000"/>
                </a:solidFill>
              </a:rPr>
              <a:t>SMALL</a:t>
            </a:r>
            <a:r>
              <a:rPr lang="en-US" dirty="0" smtClean="0"/>
              <a:t> company must have a company secretary.</a:t>
            </a:r>
            <a:r>
              <a:rPr lang="en-US" b="1" dirty="0" smtClean="0">
                <a:solidFill>
                  <a:srgbClr val="FF0000"/>
                </a:solidFill>
              </a:rPr>
              <a:t>S.330 CAMA</a:t>
            </a:r>
          </a:p>
          <a:p>
            <a:endParaRPr lang="en-US" b="1" dirty="0">
              <a:solidFill>
                <a:srgbClr val="FF0000"/>
              </a:solidFill>
            </a:endParaRPr>
          </a:p>
        </p:txBody>
      </p:sp>
    </p:spTree>
    <p:extLst>
      <p:ext uri="{BB962C8B-B14F-4D97-AF65-F5344CB8AC3E}">
        <p14:creationId xmlns:p14="http://schemas.microsoft.com/office/powerpoint/2010/main" val="2973331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QUALIFICATION OF A COMPANY SECRETARY. S.332 CAMA</a:t>
            </a:r>
            <a:endParaRPr lang="en-US" b="1" dirty="0"/>
          </a:p>
        </p:txBody>
      </p:sp>
      <p:sp>
        <p:nvSpPr>
          <p:cNvPr id="3" name="Content Placeholder 2"/>
          <p:cNvSpPr>
            <a:spLocks noGrp="1"/>
          </p:cNvSpPr>
          <p:nvPr>
            <p:ph idx="1"/>
          </p:nvPr>
        </p:nvSpPr>
        <p:spPr/>
        <p:txBody>
          <a:bodyPr/>
          <a:lstStyle/>
          <a:p>
            <a:r>
              <a:rPr lang="en-US" dirty="0" smtClean="0"/>
              <a:t>The company secretary must have the requisite knowledge and experience to discharge the functions.</a:t>
            </a:r>
          </a:p>
          <a:p>
            <a:r>
              <a:rPr lang="en-US" dirty="0" smtClean="0"/>
              <a:t>This qualification is for Secretaries of both Public and Private Companies.</a:t>
            </a:r>
            <a:endParaRPr lang="en-US" dirty="0"/>
          </a:p>
        </p:txBody>
      </p:sp>
    </p:spTree>
    <p:extLst>
      <p:ext uri="{BB962C8B-B14F-4D97-AF65-F5344CB8AC3E}">
        <p14:creationId xmlns:p14="http://schemas.microsoft.com/office/powerpoint/2010/main" val="28271555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ADDITIONAL QUALIFICATION FOR SECREATRIES OF PUBLIC COMPANIES. S. 332 CAMA</a:t>
            </a:r>
            <a:endParaRPr lang="en-US" b="1" dirty="0"/>
          </a:p>
        </p:txBody>
      </p:sp>
      <p:sp>
        <p:nvSpPr>
          <p:cNvPr id="3" name="Content Placeholder 2"/>
          <p:cNvSpPr>
            <a:spLocks noGrp="1"/>
          </p:cNvSpPr>
          <p:nvPr>
            <p:ph idx="1"/>
          </p:nvPr>
        </p:nvSpPr>
        <p:spPr/>
        <p:txBody>
          <a:bodyPr/>
          <a:lstStyle/>
          <a:p>
            <a:pPr marL="0" indent="0">
              <a:buNone/>
            </a:pPr>
            <a:r>
              <a:rPr lang="en-US" dirty="0" smtClean="0"/>
              <a:t>The secretary must either be:</a:t>
            </a:r>
          </a:p>
          <a:p>
            <a:pPr marL="514350" indent="-514350">
              <a:buAutoNum type="arabicPeriod"/>
            </a:pPr>
            <a:r>
              <a:rPr lang="en-US" dirty="0" smtClean="0"/>
              <a:t>A member of the institute of Chartered Secretaries and Administration</a:t>
            </a:r>
          </a:p>
          <a:p>
            <a:pPr marL="514350" indent="-514350">
              <a:buAutoNum type="arabicPeriod"/>
            </a:pPr>
            <a:r>
              <a:rPr lang="en-US" dirty="0" smtClean="0"/>
              <a:t>A Legal Practitioner</a:t>
            </a:r>
          </a:p>
          <a:p>
            <a:pPr marL="514350" indent="-514350">
              <a:buAutoNum type="arabicPeriod"/>
            </a:pPr>
            <a:r>
              <a:rPr lang="en-US" dirty="0" smtClean="0"/>
              <a:t>A member of the institute of Chartered Accountancy of Nigeria or other related bodies</a:t>
            </a:r>
          </a:p>
          <a:p>
            <a:pPr marL="0" indent="0">
              <a:buNone/>
            </a:pPr>
            <a:endParaRPr lang="en-US" dirty="0"/>
          </a:p>
        </p:txBody>
      </p:sp>
    </p:spTree>
    <p:extLst>
      <p:ext uri="{BB962C8B-B14F-4D97-AF65-F5344CB8AC3E}">
        <p14:creationId xmlns:p14="http://schemas.microsoft.com/office/powerpoint/2010/main" val="13132872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4. Any person who has held office of the secretary of a public company for at least three years of the five years immediately preceding his appointment in a public company; or</a:t>
            </a:r>
          </a:p>
          <a:p>
            <a:pPr marL="0" indent="0">
              <a:buNone/>
            </a:pPr>
            <a:r>
              <a:rPr lang="en-US" dirty="0" smtClean="0"/>
              <a:t>5. A body corporate or firm consisting of members each of whom is qualified to hold the office of a secretary as stated above.</a:t>
            </a:r>
            <a:endParaRPr lang="en-US" dirty="0"/>
          </a:p>
        </p:txBody>
      </p:sp>
    </p:spTree>
    <p:extLst>
      <p:ext uri="{BB962C8B-B14F-4D97-AF65-F5344CB8AC3E}">
        <p14:creationId xmlns:p14="http://schemas.microsoft.com/office/powerpoint/2010/main" val="2648914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APPOINTMENT OF A COMPANY SECRETARY</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The Board of Directors are empowered to appoint company secretaries.</a:t>
            </a:r>
          </a:p>
          <a:p>
            <a:pPr marL="514350" indent="-514350">
              <a:buAutoNum type="arabicPeriod"/>
            </a:pPr>
            <a:r>
              <a:rPr lang="en-US" dirty="0" smtClean="0"/>
              <a:t>The Board can delegate the appointment of a company secretary to someone else who will appoint the secretary. </a:t>
            </a:r>
          </a:p>
          <a:p>
            <a:pPr marL="514350" indent="-514350">
              <a:buAutoNum type="arabicPeriod"/>
            </a:pPr>
            <a:r>
              <a:rPr lang="en-US" dirty="0" smtClean="0"/>
              <a:t>Upon the appointment of the secretary, a return is made to the CAC of the secretary's appointment within 14 days.</a:t>
            </a:r>
            <a:endParaRPr lang="en-US" dirty="0"/>
          </a:p>
        </p:txBody>
      </p:sp>
    </p:spTree>
    <p:extLst>
      <p:ext uri="{BB962C8B-B14F-4D97-AF65-F5344CB8AC3E}">
        <p14:creationId xmlns:p14="http://schemas.microsoft.com/office/powerpoint/2010/main" val="212969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normAutofit/>
          </a:bodyPr>
          <a:lstStyle/>
          <a:p>
            <a:r>
              <a:rPr lang="en-US" sz="5400" b="1" dirty="0" smtClean="0"/>
              <a:t>Draft a Board Resolution for the appointment of Nike </a:t>
            </a:r>
            <a:r>
              <a:rPr lang="en-US" sz="5400" b="1" dirty="0" err="1" smtClean="0"/>
              <a:t>Owonikoko</a:t>
            </a:r>
            <a:r>
              <a:rPr lang="en-US" sz="5400" b="1" dirty="0" smtClean="0"/>
              <a:t> as the company secretary of James Nigeria Plc.</a:t>
            </a:r>
            <a:endParaRPr lang="en-US" sz="5400" b="1" dirty="0"/>
          </a:p>
        </p:txBody>
      </p:sp>
    </p:spTree>
    <p:extLst>
      <p:ext uri="{BB962C8B-B14F-4D97-AF65-F5344CB8AC3E}">
        <p14:creationId xmlns:p14="http://schemas.microsoft.com/office/powerpoint/2010/main" val="558616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DUTIES OF A COMPANY SECRETARY</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Attends company's Board and Committee meetings</a:t>
            </a:r>
          </a:p>
          <a:p>
            <a:pPr marL="514350" indent="-514350">
              <a:buAutoNum type="arabicPeriod"/>
            </a:pPr>
            <a:r>
              <a:rPr lang="en-US" dirty="0" smtClean="0"/>
              <a:t>Renders returns and gives notifications to the Commission.</a:t>
            </a:r>
          </a:p>
          <a:p>
            <a:pPr marL="514350" indent="-514350">
              <a:buAutoNum type="arabicPeriod"/>
            </a:pPr>
            <a:r>
              <a:rPr lang="en-US" dirty="0" smtClean="0"/>
              <a:t>Keeps statutory registers and books of the company.</a:t>
            </a:r>
          </a:p>
          <a:p>
            <a:pPr marL="514350" indent="-514350">
              <a:buAutoNum type="arabicPeriod"/>
            </a:pPr>
            <a:r>
              <a:rPr lang="en-US" dirty="0" smtClean="0"/>
              <a:t>Carries out administrative and other secretarial duties as directed by the directors or the company.</a:t>
            </a:r>
          </a:p>
          <a:p>
            <a:pPr marL="514350" indent="-514350">
              <a:buAutoNum type="arabicPeriod"/>
            </a:pPr>
            <a:endParaRPr lang="en-US" dirty="0"/>
          </a:p>
        </p:txBody>
      </p:sp>
    </p:spTree>
    <p:extLst>
      <p:ext uri="{BB962C8B-B14F-4D97-AF65-F5344CB8AC3E}">
        <p14:creationId xmlns:p14="http://schemas.microsoft.com/office/powerpoint/2010/main" val="3816412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5. Serves as an intermediary between the Board and the Shareholders</a:t>
            </a:r>
          </a:p>
          <a:p>
            <a:pPr marL="0" indent="0">
              <a:buNone/>
            </a:pPr>
            <a:r>
              <a:rPr lang="en-US" dirty="0" smtClean="0"/>
              <a:t>6. Serves as an intermediary between the company and other agencies.</a:t>
            </a:r>
          </a:p>
          <a:p>
            <a:pPr marL="0" indent="0">
              <a:buNone/>
            </a:pPr>
            <a:r>
              <a:rPr lang="en-US" dirty="0" smtClean="0"/>
              <a:t>7. Advises the company on compliance with the provisions of the law</a:t>
            </a:r>
          </a:p>
          <a:p>
            <a:pPr marL="0" indent="0">
              <a:buNone/>
            </a:pPr>
            <a:r>
              <a:rPr lang="en-US" dirty="0" smtClean="0"/>
              <a:t>8. Renders secretarial services in meetings</a:t>
            </a:r>
            <a:endParaRPr lang="en-US" dirty="0"/>
          </a:p>
        </p:txBody>
      </p:sp>
    </p:spTree>
    <p:extLst>
      <p:ext uri="{BB962C8B-B14F-4D97-AF65-F5344CB8AC3E}">
        <p14:creationId xmlns:p14="http://schemas.microsoft.com/office/powerpoint/2010/main" val="1264143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DUAL POSITION AS DIRECTOR AND COMPANY SECRETARY. S. 331 CAMA</a:t>
            </a:r>
            <a:endParaRPr lang="en-US" b="1" dirty="0"/>
          </a:p>
        </p:txBody>
      </p:sp>
      <p:sp>
        <p:nvSpPr>
          <p:cNvPr id="3" name="Content Placeholder 2"/>
          <p:cNvSpPr>
            <a:spLocks noGrp="1"/>
          </p:cNvSpPr>
          <p:nvPr>
            <p:ph idx="1"/>
          </p:nvPr>
        </p:nvSpPr>
        <p:spPr/>
        <p:txBody>
          <a:bodyPr/>
          <a:lstStyle/>
          <a:p>
            <a:pPr marL="0" indent="0">
              <a:buNone/>
            </a:pPr>
            <a:r>
              <a:rPr lang="en-US" dirty="0" smtClean="0"/>
              <a:t>A person might be a director of a company as well as the secretary of the company. However, he cannot sign a document in both capacities where the document is to be signed by a Director and a Secretary.</a:t>
            </a:r>
          </a:p>
          <a:p>
            <a:pPr marL="0" indent="0">
              <a:buNone/>
            </a:pPr>
            <a:r>
              <a:rPr lang="en-US" b="1" dirty="0" smtClean="0"/>
              <a:t>Daily Times Nig. Plc. v </a:t>
            </a:r>
            <a:r>
              <a:rPr lang="en-US" b="1" dirty="0" err="1" smtClean="0"/>
              <a:t>Akindiji</a:t>
            </a:r>
            <a:r>
              <a:rPr lang="en-US" b="1" dirty="0" smtClean="0"/>
              <a:t> </a:t>
            </a:r>
            <a:r>
              <a:rPr lang="en-US" dirty="0" smtClean="0"/>
              <a:t>(1998) 13 NWLR(</a:t>
            </a:r>
            <a:r>
              <a:rPr lang="en-US" dirty="0" err="1" smtClean="0"/>
              <a:t>Pt</a:t>
            </a:r>
            <a:r>
              <a:rPr lang="en-US" dirty="0" smtClean="0"/>
              <a:t> 583) 22</a:t>
            </a:r>
            <a:endParaRPr lang="en-US" dirty="0"/>
          </a:p>
        </p:txBody>
      </p:sp>
    </p:spTree>
    <p:extLst>
      <p:ext uri="{BB962C8B-B14F-4D97-AF65-F5344CB8AC3E}">
        <p14:creationId xmlns:p14="http://schemas.microsoft.com/office/powerpoint/2010/main" val="279499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a:t>
            </a:r>
            <a:r>
              <a:rPr lang="en-US" dirty="0" smtClean="0"/>
              <a:t> </a:t>
            </a:r>
            <a:r>
              <a:rPr lang="en-US" b="1" dirty="0" smtClean="0"/>
              <a:t>Code of Corporate Governance for Pension Operators 2008</a:t>
            </a:r>
            <a:endParaRPr lang="en-US" b="1" dirty="0"/>
          </a:p>
        </p:txBody>
      </p:sp>
      <p:sp>
        <p:nvSpPr>
          <p:cNvPr id="3" name="Content Placeholder 2"/>
          <p:cNvSpPr>
            <a:spLocks noGrp="1"/>
          </p:cNvSpPr>
          <p:nvPr>
            <p:ph idx="1"/>
          </p:nvPr>
        </p:nvSpPr>
        <p:spPr/>
        <p:txBody>
          <a:bodyPr/>
          <a:lstStyle/>
          <a:p>
            <a:r>
              <a:rPr lang="en-US" dirty="0" smtClean="0"/>
              <a:t>Applicable to all Pension Funds Administrators and Custodians in Nigeria</a:t>
            </a:r>
          </a:p>
          <a:p>
            <a:r>
              <a:rPr lang="en-US" dirty="0" smtClean="0"/>
              <a:t>Issued by the National Pension Commission.</a:t>
            </a:r>
          </a:p>
          <a:p>
            <a:endParaRPr lang="en-US" dirty="0"/>
          </a:p>
        </p:txBody>
      </p:sp>
    </p:spTree>
    <p:extLst>
      <p:ext uri="{BB962C8B-B14F-4D97-AF65-F5344CB8AC3E}">
        <p14:creationId xmlns:p14="http://schemas.microsoft.com/office/powerpoint/2010/main" val="432467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RESIGNATION OF A SECRETARY. S. 333 CAMA</a:t>
            </a:r>
            <a:endParaRPr lang="en-US" b="1" dirty="0"/>
          </a:p>
        </p:txBody>
      </p:sp>
      <p:sp>
        <p:nvSpPr>
          <p:cNvPr id="3" name="Content Placeholder 2"/>
          <p:cNvSpPr>
            <a:spLocks noGrp="1"/>
          </p:cNvSpPr>
          <p:nvPr>
            <p:ph idx="1"/>
          </p:nvPr>
        </p:nvSpPr>
        <p:spPr/>
        <p:txBody>
          <a:bodyPr/>
          <a:lstStyle/>
          <a:p>
            <a:r>
              <a:rPr lang="en-US" dirty="0" smtClean="0"/>
              <a:t>A Secretary may resign by sending a notice of resignation in writing to the company.</a:t>
            </a:r>
            <a:endParaRPr lang="en-US" dirty="0"/>
          </a:p>
        </p:txBody>
      </p:sp>
    </p:spTree>
    <p:extLst>
      <p:ext uri="{BB962C8B-B14F-4D97-AF65-F5344CB8AC3E}">
        <p14:creationId xmlns:p14="http://schemas.microsoft.com/office/powerpoint/2010/main" val="1440510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REMOVAL OF A COMPANY SECRETARY. S. 333(2) CAMA</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Secretary of a Public Company can be removed following these procedures.</a:t>
            </a:r>
          </a:p>
          <a:p>
            <a:pPr marL="0" indent="0">
              <a:buNone/>
            </a:pPr>
            <a:r>
              <a:rPr lang="en-US" dirty="0" smtClean="0"/>
              <a:t>1. The Board of Directors shall give the secretary notice of </a:t>
            </a:r>
            <a:r>
              <a:rPr lang="en-US" b="1" dirty="0" smtClean="0">
                <a:solidFill>
                  <a:srgbClr val="FF0000"/>
                </a:solidFill>
              </a:rPr>
              <a:t>INTENTION TO REMOVE</a:t>
            </a:r>
          </a:p>
          <a:p>
            <a:pPr marL="0" indent="0">
              <a:buNone/>
            </a:pPr>
            <a:r>
              <a:rPr lang="en-US" dirty="0" smtClean="0"/>
              <a:t>2. The notice will state the intention to remove the secretary.</a:t>
            </a:r>
          </a:p>
          <a:p>
            <a:pPr marL="0" indent="0">
              <a:buNone/>
            </a:pPr>
            <a:r>
              <a:rPr lang="en-US" dirty="0" smtClean="0"/>
              <a:t>3. The notice will state the grounds for removal</a:t>
            </a:r>
          </a:p>
          <a:p>
            <a:pPr marL="0" indent="0">
              <a:buNone/>
            </a:pPr>
            <a:r>
              <a:rPr lang="en-US" dirty="0" smtClean="0"/>
              <a:t>4. The secretary will be given not less than 7 working days to make a defense or resign</a:t>
            </a:r>
            <a:endParaRPr lang="en-US" dirty="0"/>
          </a:p>
        </p:txBody>
      </p:sp>
    </p:spTree>
    <p:extLst>
      <p:ext uri="{BB962C8B-B14F-4D97-AF65-F5344CB8AC3E}">
        <p14:creationId xmlns:p14="http://schemas.microsoft.com/office/powerpoint/2010/main" val="4070469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5. After the expiration of the 7 days notice of intention to remove and the secretary did not resign or make a defense, the board can remove him and report to the next General Meeting.</a:t>
            </a:r>
            <a:endParaRPr lang="en-US" dirty="0"/>
          </a:p>
        </p:txBody>
      </p:sp>
    </p:spTree>
    <p:extLst>
      <p:ext uri="{BB962C8B-B14F-4D97-AF65-F5344CB8AC3E}">
        <p14:creationId xmlns:p14="http://schemas.microsoft.com/office/powerpoint/2010/main" val="19626304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CONTINUATION</a:t>
            </a:r>
            <a:endParaRPr lang="en-US" b="1" dirty="0"/>
          </a:p>
        </p:txBody>
      </p:sp>
      <p:sp>
        <p:nvSpPr>
          <p:cNvPr id="3" name="Content Placeholder 2"/>
          <p:cNvSpPr>
            <a:spLocks noGrp="1"/>
          </p:cNvSpPr>
          <p:nvPr>
            <p:ph idx="1"/>
          </p:nvPr>
        </p:nvSpPr>
        <p:spPr/>
        <p:txBody>
          <a:bodyPr>
            <a:normAutofit/>
          </a:bodyPr>
          <a:lstStyle/>
          <a:p>
            <a:pPr marL="0" indent="0">
              <a:buNone/>
            </a:pPr>
            <a:r>
              <a:rPr lang="en-US" sz="4000" dirty="0" smtClean="0"/>
              <a:t>If the ground for intended removal is fraud or serious misconduct, the Board may remove him and report to the company at the next general meeting.</a:t>
            </a:r>
          </a:p>
        </p:txBody>
      </p:sp>
    </p:spTree>
    <p:extLst>
      <p:ext uri="{BB962C8B-B14F-4D97-AF65-F5344CB8AC3E}">
        <p14:creationId xmlns:p14="http://schemas.microsoft.com/office/powerpoint/2010/main" val="3954852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If the ground is not fraud or serious misconduct, the Board shall not remove him </a:t>
            </a:r>
            <a:r>
              <a:rPr lang="en-US" b="1" dirty="0" smtClean="0"/>
              <a:t>WITHOUT</a:t>
            </a:r>
            <a:r>
              <a:rPr lang="en-US" dirty="0" smtClean="0"/>
              <a:t> the approval of the general meeting but may suspend him and notify the company at the next general meeting.</a:t>
            </a:r>
            <a:endParaRPr lang="en-US" dirty="0"/>
          </a:p>
        </p:txBody>
      </p:sp>
    </p:spTree>
    <p:extLst>
      <p:ext uri="{BB962C8B-B14F-4D97-AF65-F5344CB8AC3E}">
        <p14:creationId xmlns:p14="http://schemas.microsoft.com/office/powerpoint/2010/main" val="23820400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If he is removed at the General meeting following the suspension, the effective date of his removal is determined by the company at the general meeting.</a:t>
            </a:r>
          </a:p>
          <a:p>
            <a:r>
              <a:rPr lang="en-US" b="1" dirty="0" smtClean="0"/>
              <a:t>S.333(4) CAMA</a:t>
            </a:r>
            <a:endParaRPr lang="en-US" b="1" dirty="0"/>
          </a:p>
        </p:txBody>
      </p:sp>
    </p:spTree>
    <p:extLst>
      <p:ext uri="{BB962C8B-B14F-4D97-AF65-F5344CB8AC3E}">
        <p14:creationId xmlns:p14="http://schemas.microsoft.com/office/powerpoint/2010/main" val="40669232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The Corporate Affairs Commission would be notified of the removal within 14 days of the removal.</a:t>
            </a:r>
            <a:endParaRPr lang="en-US" dirty="0"/>
          </a:p>
        </p:txBody>
      </p:sp>
    </p:spTree>
    <p:extLst>
      <p:ext uri="{BB962C8B-B14F-4D97-AF65-F5344CB8AC3E}">
        <p14:creationId xmlns:p14="http://schemas.microsoft.com/office/powerpoint/2010/main" val="1095304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Draft a notice for removal of </a:t>
            </a:r>
            <a:r>
              <a:rPr lang="en-US" dirty="0" err="1" smtClean="0"/>
              <a:t>Ukamaka</a:t>
            </a:r>
            <a:r>
              <a:rPr lang="en-US" dirty="0" smtClean="0"/>
              <a:t> </a:t>
            </a:r>
            <a:r>
              <a:rPr lang="en-US" dirty="0" err="1" smtClean="0"/>
              <a:t>Ubong</a:t>
            </a:r>
            <a:r>
              <a:rPr lang="en-US" dirty="0" smtClean="0"/>
              <a:t> as a Secretary of James Nigeria </a:t>
            </a:r>
            <a:r>
              <a:rPr lang="en-US" dirty="0" err="1" smtClean="0"/>
              <a:t>Plc</a:t>
            </a:r>
            <a:endParaRPr lang="en-US" dirty="0" smtClean="0"/>
          </a:p>
          <a:p>
            <a:r>
              <a:rPr lang="en-US" dirty="0" smtClean="0"/>
              <a:t>Draft a resolution for the removal of </a:t>
            </a:r>
            <a:r>
              <a:rPr lang="en-US" dirty="0" err="1" smtClean="0"/>
              <a:t>Ukamaka</a:t>
            </a:r>
            <a:r>
              <a:rPr lang="en-US" dirty="0" smtClean="0"/>
              <a:t> </a:t>
            </a:r>
            <a:r>
              <a:rPr lang="en-US" dirty="0" err="1" smtClean="0"/>
              <a:t>Ubong</a:t>
            </a:r>
            <a:r>
              <a:rPr lang="en-US" dirty="0" smtClean="0"/>
              <a:t> as a Secretary of James Nigeria Plc.</a:t>
            </a:r>
            <a:endParaRPr lang="en-US" dirty="0"/>
          </a:p>
        </p:txBody>
      </p:sp>
    </p:spTree>
    <p:extLst>
      <p:ext uri="{BB962C8B-B14F-4D97-AF65-F5344CB8AC3E}">
        <p14:creationId xmlns:p14="http://schemas.microsoft.com/office/powerpoint/2010/main" val="11629782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VACANCY IN THE OFFICE OF A COMPANY SECRETARY. S. 330(3) CAMA</a:t>
            </a:r>
            <a:endParaRPr lang="en-US" b="1" dirty="0"/>
          </a:p>
        </p:txBody>
      </p:sp>
      <p:sp>
        <p:nvSpPr>
          <p:cNvPr id="3" name="Content Placeholder 2"/>
          <p:cNvSpPr>
            <a:spLocks noGrp="1"/>
          </p:cNvSpPr>
          <p:nvPr>
            <p:ph idx="1"/>
          </p:nvPr>
        </p:nvSpPr>
        <p:spPr/>
        <p:txBody>
          <a:bodyPr/>
          <a:lstStyle/>
          <a:p>
            <a:r>
              <a:rPr lang="en-US" dirty="0" smtClean="0"/>
              <a:t>Where a vacancy exists, an Assistant Secretary, Deputy Secretary or if there is </a:t>
            </a:r>
            <a:r>
              <a:rPr lang="en-US" smtClean="0"/>
              <a:t>none, an </a:t>
            </a:r>
            <a:r>
              <a:rPr lang="en-US" dirty="0" smtClean="0"/>
              <a:t>officer authorized by the directors may act as the Secretary.</a:t>
            </a:r>
            <a:endParaRPr lang="en-US" dirty="0"/>
          </a:p>
        </p:txBody>
      </p:sp>
    </p:spTree>
    <p:extLst>
      <p:ext uri="{BB962C8B-B14F-4D97-AF65-F5344CB8AC3E}">
        <p14:creationId xmlns:p14="http://schemas.microsoft.com/office/powerpoint/2010/main" val="42637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5.Code of Corporate Governance for Telecommunication 2014</a:t>
            </a:r>
            <a:endParaRPr lang="en-US" b="1" dirty="0"/>
          </a:p>
        </p:txBody>
      </p:sp>
      <p:sp>
        <p:nvSpPr>
          <p:cNvPr id="3" name="Content Placeholder 2"/>
          <p:cNvSpPr>
            <a:spLocks noGrp="1"/>
          </p:cNvSpPr>
          <p:nvPr>
            <p:ph idx="1"/>
          </p:nvPr>
        </p:nvSpPr>
        <p:spPr/>
        <p:txBody>
          <a:bodyPr/>
          <a:lstStyle/>
          <a:p>
            <a:r>
              <a:rPr lang="en-US" dirty="0" smtClean="0"/>
              <a:t>Issued by the Nigerian Communications Communication</a:t>
            </a:r>
          </a:p>
          <a:p>
            <a:r>
              <a:rPr lang="en-US" dirty="0" smtClean="0"/>
              <a:t>Applicable to telecommunication Operators in Nigeria.</a:t>
            </a:r>
            <a:endParaRPr lang="en-US" dirty="0"/>
          </a:p>
        </p:txBody>
      </p:sp>
    </p:spTree>
    <p:extLst>
      <p:ext uri="{BB962C8B-B14F-4D97-AF65-F5344CB8AC3E}">
        <p14:creationId xmlns:p14="http://schemas.microsoft.com/office/powerpoint/2010/main" val="146893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4077</Words>
  <Application>Microsoft Office PowerPoint</Application>
  <PresentationFormat>On-screen Show (4:3)</PresentationFormat>
  <Paragraphs>336</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Arial Rounded MT Bold</vt:lpstr>
      <vt:lpstr>Calibri</vt:lpstr>
      <vt:lpstr>Office Theme</vt:lpstr>
      <vt:lpstr>PowerPoint Presentation</vt:lpstr>
      <vt:lpstr>CORPORATE GOVERNANCE THEORY AND PRINCIPLES</vt:lpstr>
      <vt:lpstr>THEORIES OF CORPORATE GOVERNANCE</vt:lpstr>
      <vt:lpstr>2. STAKEHOLDERS THEORY</vt:lpstr>
      <vt:lpstr>CODES OF CORPORATE GOVERNANCE IN NIGERIA</vt:lpstr>
      <vt:lpstr>2. Code of Corporate Governance for Banks and Discount Houses</vt:lpstr>
      <vt:lpstr>3. Code of Corporate Governance for Insurance Industry in Nigeria 2009</vt:lpstr>
      <vt:lpstr>4. Code of Corporate Governance for Pension Operators 2008</vt:lpstr>
      <vt:lpstr>5.Code of Corporate Governance for Telecommunication 2014</vt:lpstr>
      <vt:lpstr>6. Code of Corporate Governance for Public Companies in Nigeria</vt:lpstr>
      <vt:lpstr>DIRECTORS</vt:lpstr>
      <vt:lpstr>CONTINUATION</vt:lpstr>
      <vt:lpstr>TYPES OF DIRECTORS</vt:lpstr>
      <vt:lpstr>EXECUTIVE DIRECTORS</vt:lpstr>
      <vt:lpstr>NON EXECUTIVE DIRECTORS</vt:lpstr>
      <vt:lpstr>MANAGING DIRECTORS. S. 88(b) CAMA</vt:lpstr>
      <vt:lpstr>CHAIRMAN OF THE BOARD OF DIRECTORS. S. 289(4) CAMA</vt:lpstr>
      <vt:lpstr>ALTERNATE DIRECTOR</vt:lpstr>
      <vt:lpstr>SHADOW DIRECTOR. S. 279,301 CAMA</vt:lpstr>
      <vt:lpstr>NOMINEE DIRECTOR. S. 283 CAMA</vt:lpstr>
      <vt:lpstr>LIFE DIRECTOR. S.281 CAMA</vt:lpstr>
      <vt:lpstr>CASUAL DIRECTORS. S. 274 CAMA</vt:lpstr>
      <vt:lpstr>INDEPENDENT DIRECTOR. S. 275 CAMA</vt:lpstr>
      <vt:lpstr>Who is an independent Director?</vt:lpstr>
      <vt:lpstr>CONTINUATION</vt:lpstr>
      <vt:lpstr>INTERLOPER OR INTERMEDIATE DIRECTOR. S. 276 and S. 269 CAMA</vt:lpstr>
      <vt:lpstr>NUMBER OF DIRECTORS. S. 271 CAMA</vt:lpstr>
      <vt:lpstr>CONTINUATION</vt:lpstr>
      <vt:lpstr>APPOINTMENT OF DIRECTORS</vt:lpstr>
      <vt:lpstr>DISQUALIFICATION OF A DIRECTOR. S. 279, 280, 281 and 283 CAMA</vt:lpstr>
      <vt:lpstr>APPOINTMENT OF FIRST DIRECTORS. S. 272 CAMA</vt:lpstr>
      <vt:lpstr>  APPOINTMENT OF SUBSEQUENT DIRECTORS. S.273 CAMA</vt:lpstr>
      <vt:lpstr>CONTINUATION</vt:lpstr>
      <vt:lpstr>APPOINTMENT BY PERSONAL REPRESENTATIVES     </vt:lpstr>
      <vt:lpstr>WHO CAN APPOINT SUBSEQUENT DIRECTORS</vt:lpstr>
      <vt:lpstr>RESOLUTION FOR APPOINTMENT OF DIRECTORS</vt:lpstr>
      <vt:lpstr>CLASS WORK</vt:lpstr>
      <vt:lpstr>CLASS WORK</vt:lpstr>
      <vt:lpstr>AGE OF DIRECTOR</vt:lpstr>
      <vt:lpstr>CONTINUATION</vt:lpstr>
      <vt:lpstr>CLASS WORK</vt:lpstr>
      <vt:lpstr>BODY OF THE SPECIAL NOTICE</vt:lpstr>
      <vt:lpstr>DUTIES OF DIRECTORS</vt:lpstr>
      <vt:lpstr>REMEDIES FOR BREACH OF DIRECTORS DUTIES</vt:lpstr>
      <vt:lpstr>PROCEEDINGS OF DIRECTORS</vt:lpstr>
      <vt:lpstr>CONTINUATION</vt:lpstr>
      <vt:lpstr>CONTINUATION</vt:lpstr>
      <vt:lpstr>CONTINUATION</vt:lpstr>
      <vt:lpstr>CLASS WORK</vt:lpstr>
      <vt:lpstr>AGENDA OF THE FIRST BOARD MEETING</vt:lpstr>
      <vt:lpstr>DRAFT OF A NOTICE OF BOARD MEETING</vt:lpstr>
      <vt:lpstr>CLASS WORK</vt:lpstr>
      <vt:lpstr>REMUNERATION OF DIRECTORS. S. 293(3) CAMA</vt:lpstr>
      <vt:lpstr>VACATION OF OFFICE OF DIRECTORS</vt:lpstr>
      <vt:lpstr>RETIREMENT AND ROTATION OF DIRECTORS. S. 285 CAMA</vt:lpstr>
      <vt:lpstr>CONTINUATION</vt:lpstr>
      <vt:lpstr>CONTINUATION</vt:lpstr>
      <vt:lpstr>CONTINUATION</vt:lpstr>
      <vt:lpstr>EXCEPTIONS TO RETIREMENT BY ROTATION</vt:lpstr>
      <vt:lpstr>RE-ELECTION OF RETIRING DIRECTORS</vt:lpstr>
      <vt:lpstr>NOMINATION OF DIRECTORS. S. 285(4) CAMA</vt:lpstr>
      <vt:lpstr> REMOVAL OF DIRECTORS. S. 288 CAMA</vt:lpstr>
      <vt:lpstr>CONTINUATION </vt:lpstr>
      <vt:lpstr>PROCEDURE FOR REMOVAL OF DIRECTORS. </vt:lpstr>
      <vt:lpstr>PROCEDURE FOR REMOVAL OF A DIRECTOR IN CAMA. S.288</vt:lpstr>
      <vt:lpstr>CONTINUATION</vt:lpstr>
      <vt:lpstr>CONTINUATION</vt:lpstr>
      <vt:lpstr>CONTINUATION</vt:lpstr>
      <vt:lpstr>CONTINUATION</vt:lpstr>
      <vt:lpstr>CLASS WORK</vt:lpstr>
      <vt:lpstr>COMPANY SECRETARY</vt:lpstr>
      <vt:lpstr>QUALIFICATION OF A COMPANY SECRETARY. S.332 CAMA</vt:lpstr>
      <vt:lpstr>ADDITIONAL QUALIFICATION FOR SECREATRIES OF PUBLIC COMPANIES. S. 332 CAMA</vt:lpstr>
      <vt:lpstr>CONTINUATION</vt:lpstr>
      <vt:lpstr>APPOINTMENT OF A COMPANY SECRETARY</vt:lpstr>
      <vt:lpstr>CLASS WORK</vt:lpstr>
      <vt:lpstr>DUTIES OF A COMPANY SECRETARY</vt:lpstr>
      <vt:lpstr>CONTINUATION</vt:lpstr>
      <vt:lpstr>DUAL POSITION AS DIRECTOR AND COMPANY SECRETARY. S. 331 CAMA</vt:lpstr>
      <vt:lpstr>RESIGNATION OF A SECRETARY. S. 333 CAMA</vt:lpstr>
      <vt:lpstr>REMOVAL OF A COMPANY SECRETARY. S. 333(2) CAMA</vt:lpstr>
      <vt:lpstr>CONTINUATION</vt:lpstr>
      <vt:lpstr>CONTINUATION</vt:lpstr>
      <vt:lpstr>CONTINUATION</vt:lpstr>
      <vt:lpstr>CONTINUATION</vt:lpstr>
      <vt:lpstr>CONTINUATION</vt:lpstr>
      <vt:lpstr>CLASS WORK</vt:lpstr>
      <vt:lpstr>VACANCY IN THE OFFICE OF A COMPANY SECRETARY. S. 330(3) CAMA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LAW PRACTICE</dc:title>
  <dc:creator>Mrs James</dc:creator>
  <cp:lastModifiedBy>hp folio</cp:lastModifiedBy>
  <cp:revision>325</cp:revision>
  <dcterms:created xsi:type="dcterms:W3CDTF">2017-02-13T17:02:10Z</dcterms:created>
  <dcterms:modified xsi:type="dcterms:W3CDTF">2023-03-17T08:02:43Z</dcterms:modified>
</cp:coreProperties>
</file>