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04" r:id="rId3"/>
    <p:sldId id="305" r:id="rId4"/>
    <p:sldId id="306" r:id="rId5"/>
    <p:sldId id="307" r:id="rId6"/>
    <p:sldId id="308" r:id="rId7"/>
    <p:sldId id="309" r:id="rId8"/>
    <p:sldId id="311" r:id="rId9"/>
    <p:sldId id="310" r:id="rId10"/>
    <p:sldId id="312" r:id="rId11"/>
    <p:sldId id="313" r:id="rId12"/>
    <p:sldId id="314" r:id="rId13"/>
    <p:sldId id="315" r:id="rId14"/>
    <p:sldId id="316" r:id="rId15"/>
    <p:sldId id="317" r:id="rId16"/>
    <p:sldId id="319" r:id="rId17"/>
    <p:sldId id="320" r:id="rId18"/>
    <p:sldId id="321" r:id="rId19"/>
    <p:sldId id="322" r:id="rId20"/>
    <p:sldId id="323" r:id="rId21"/>
    <p:sldId id="324" r:id="rId22"/>
    <p:sldId id="326" r:id="rId23"/>
    <p:sldId id="325" r:id="rId24"/>
    <p:sldId id="328" r:id="rId25"/>
    <p:sldId id="329" r:id="rId26"/>
    <p:sldId id="330" r:id="rId27"/>
    <p:sldId id="331" r:id="rId28"/>
    <p:sldId id="332" r:id="rId29"/>
    <p:sldId id="333" r:id="rId30"/>
    <p:sldId id="334" r:id="rId31"/>
    <p:sldId id="335" r:id="rId32"/>
    <p:sldId id="336" r:id="rId33"/>
    <p:sldId id="342" r:id="rId34"/>
    <p:sldId id="337" r:id="rId35"/>
    <p:sldId id="338" r:id="rId36"/>
    <p:sldId id="339" r:id="rId37"/>
    <p:sldId id="340" r:id="rId38"/>
    <p:sldId id="341"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9" r:id="rId55"/>
    <p:sldId id="358" r:id="rId56"/>
    <p:sldId id="360" r:id="rId57"/>
    <p:sldId id="361" r:id="rId58"/>
    <p:sldId id="362" r:id="rId59"/>
    <p:sldId id="363" r:id="rId60"/>
    <p:sldId id="365" r:id="rId61"/>
    <p:sldId id="366" r:id="rId62"/>
    <p:sldId id="367" r:id="rId63"/>
    <p:sldId id="368" r:id="rId64"/>
    <p:sldId id="369" r:id="rId65"/>
    <p:sldId id="364" r:id="rId66"/>
    <p:sldId id="370" r:id="rId67"/>
    <p:sldId id="371" r:id="rId68"/>
    <p:sldId id="373" r:id="rId69"/>
    <p:sldId id="372" r:id="rId70"/>
    <p:sldId id="374" r:id="rId71"/>
    <p:sldId id="375" r:id="rId72"/>
    <p:sldId id="376" r:id="rId73"/>
    <p:sldId id="377" r:id="rId74"/>
    <p:sldId id="378" r:id="rId75"/>
    <p:sldId id="379" r:id="rId76"/>
    <p:sldId id="381" r:id="rId77"/>
    <p:sldId id="380" r:id="rId78"/>
    <p:sldId id="382" r:id="rId79"/>
    <p:sldId id="385" r:id="rId80"/>
    <p:sldId id="384" r:id="rId81"/>
    <p:sldId id="386" r:id="rId82"/>
    <p:sldId id="30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A18D0-A956-43D5-86DF-EA7D1284DDD1}" type="datetimeFigureOut">
              <a:rPr lang="en-US" smtClean="0"/>
              <a:t>22-Mar-23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241FF-8476-4B59-AC78-206C9E6C798E}" type="slidenum">
              <a:rPr lang="en-US" smtClean="0"/>
              <a:t>‹#›</a:t>
            </a:fld>
            <a:endParaRPr lang="en-US"/>
          </a:p>
        </p:txBody>
      </p:sp>
    </p:spTree>
    <p:extLst>
      <p:ext uri="{BB962C8B-B14F-4D97-AF65-F5344CB8AC3E}">
        <p14:creationId xmlns:p14="http://schemas.microsoft.com/office/powerpoint/2010/main" val="95983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42689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83401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62360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6F352C-BE09-4620-A6BB-59C0097DDBA9}"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19363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F352C-BE09-4620-A6BB-59C0097DDBA9}" type="datetimeFigureOut">
              <a:rPr lang="en-GB" smtClean="0"/>
              <a:t>22/03/2023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22218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6F352C-BE09-4620-A6BB-59C0097DDBA9}"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64881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6F352C-BE09-4620-A6BB-59C0097DDBA9}" type="datetimeFigureOut">
              <a:rPr lang="en-GB" smtClean="0"/>
              <a:t>22/03/2023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00480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6F352C-BE09-4620-A6BB-59C0097DDBA9}" type="datetimeFigureOut">
              <a:rPr lang="en-GB" smtClean="0"/>
              <a:t>22/03/2023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370583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F352C-BE09-4620-A6BB-59C0097DDBA9}" type="datetimeFigureOut">
              <a:rPr lang="en-GB" smtClean="0"/>
              <a:t>22/03/2023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209315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F352C-BE09-4620-A6BB-59C0097DDBA9}"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82452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F352C-BE09-4620-A6BB-59C0097DDBA9}" type="datetimeFigureOut">
              <a:rPr lang="en-GB" smtClean="0"/>
              <a:t>22/03/2023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75511C-6703-468A-A782-8C32A69B76C3}" type="slidenum">
              <a:rPr lang="en-GB" smtClean="0"/>
              <a:t>‹#›</a:t>
            </a:fld>
            <a:endParaRPr lang="en-GB"/>
          </a:p>
        </p:txBody>
      </p:sp>
    </p:spTree>
    <p:extLst>
      <p:ext uri="{BB962C8B-B14F-4D97-AF65-F5344CB8AC3E}">
        <p14:creationId xmlns:p14="http://schemas.microsoft.com/office/powerpoint/2010/main" val="152794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F352C-BE09-4620-A6BB-59C0097DDBA9}" type="datetimeFigureOut">
              <a:rPr lang="en-GB" smtClean="0"/>
              <a:t>22/03/2023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5511C-6703-468A-A782-8C32A69B76C3}" type="slidenum">
              <a:rPr lang="en-GB" smtClean="0"/>
              <a:t>‹#›</a:t>
            </a:fld>
            <a:endParaRPr lang="en-GB"/>
          </a:p>
        </p:txBody>
      </p:sp>
    </p:spTree>
    <p:extLst>
      <p:ext uri="{BB962C8B-B14F-4D97-AF65-F5344CB8AC3E}">
        <p14:creationId xmlns:p14="http://schemas.microsoft.com/office/powerpoint/2010/main" val="148319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smtClean="0"/>
              <a:t>CORPORATE LAW PRACTICE</a:t>
            </a:r>
            <a:endParaRPr lang="en-GB" sz="5400" b="1" dirty="0"/>
          </a:p>
        </p:txBody>
      </p:sp>
      <p:sp>
        <p:nvSpPr>
          <p:cNvPr id="3" name="Content Placeholder 2"/>
          <p:cNvSpPr>
            <a:spLocks noGrp="1"/>
          </p:cNvSpPr>
          <p:nvPr>
            <p:ph idx="1"/>
          </p:nvPr>
        </p:nvSpPr>
        <p:spPr/>
        <p:txBody>
          <a:bodyPr>
            <a:normAutofit/>
          </a:bodyPr>
          <a:lstStyle/>
          <a:p>
            <a:pPr marL="0" indent="0">
              <a:buNone/>
            </a:pPr>
            <a:r>
              <a:rPr lang="en-GB" sz="8000" b="1" dirty="0" smtClean="0">
                <a:effectLst>
                  <a:outerShdw blurRad="38100" dist="38100" dir="2700000" algn="tl">
                    <a:srgbClr val="000000">
                      <a:alpha val="43137"/>
                    </a:srgbClr>
                  </a:outerShdw>
                </a:effectLst>
              </a:rPr>
              <a:t>POST INCORPORATION MATTERS</a:t>
            </a:r>
          </a:p>
        </p:txBody>
      </p:sp>
    </p:spTree>
    <p:extLst>
      <p:ext uri="{BB962C8B-B14F-4D97-AF65-F5344CB8AC3E}">
        <p14:creationId xmlns:p14="http://schemas.microsoft.com/office/powerpoint/2010/main" val="413440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STATUTORY BOOKS</a:t>
            </a:r>
            <a:endParaRPr lang="en-US" b="1" dirty="0"/>
          </a:p>
        </p:txBody>
      </p:sp>
      <p:sp>
        <p:nvSpPr>
          <p:cNvPr id="3" name="Content Placeholder 2"/>
          <p:cNvSpPr>
            <a:spLocks noGrp="1"/>
          </p:cNvSpPr>
          <p:nvPr>
            <p:ph idx="1"/>
          </p:nvPr>
        </p:nvSpPr>
        <p:spPr/>
        <p:txBody>
          <a:bodyPr>
            <a:normAutofit lnSpcReduction="10000"/>
          </a:bodyPr>
          <a:lstStyle/>
          <a:p>
            <a:r>
              <a:rPr lang="en-US" dirty="0" smtClean="0"/>
              <a:t>Incorporated Companies preparing to commence business ought to keep statutory books which is used for various purposes in the course of the company's business transactions.</a:t>
            </a:r>
          </a:p>
          <a:p>
            <a:r>
              <a:rPr lang="en-US" dirty="0" smtClean="0"/>
              <a:t>Statutory books are different from statutory returns which are filings to be made by the CAC upon certain corporate transactions required by law.</a:t>
            </a:r>
            <a:endParaRPr lang="en-US" dirty="0"/>
          </a:p>
        </p:txBody>
      </p:sp>
    </p:spTree>
    <p:extLst>
      <p:ext uri="{BB962C8B-B14F-4D97-AF65-F5344CB8AC3E}">
        <p14:creationId xmlns:p14="http://schemas.microsoft.com/office/powerpoint/2010/main" val="202541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 OF MEMBERS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91800244"/>
              </p:ext>
            </p:extLst>
          </p:nvPr>
        </p:nvGraphicFramePr>
        <p:xfrm>
          <a:off x="457200" y="1600200"/>
          <a:ext cx="8229600" cy="5669280"/>
        </p:xfrm>
        <a:graphic>
          <a:graphicData uri="http://schemas.openxmlformats.org/drawingml/2006/table">
            <a:tbl>
              <a:tblPr firstRow="1" bandRow="1">
                <a:tableStyleId>{073A0DAA-6AF3-43AB-8588-CEC1D06C72B9}</a:tableStyleId>
              </a:tblPr>
              <a:tblGrid>
                <a:gridCol w="730424"/>
                <a:gridCol w="2016224"/>
                <a:gridCol w="3425552"/>
                <a:gridCol w="2057400"/>
              </a:tblGrid>
              <a:tr h="370840">
                <a:tc>
                  <a:txBody>
                    <a:bodyPr/>
                    <a:lstStyle/>
                    <a:p>
                      <a:r>
                        <a:rPr lang="en-US" dirty="0" smtClean="0"/>
                        <a:t>S/N</a:t>
                      </a:r>
                      <a:endParaRPr lang="en-US" dirty="0"/>
                    </a:p>
                  </a:txBody>
                  <a:tcPr/>
                </a:tc>
                <a:tc>
                  <a:txBody>
                    <a:bodyPr/>
                    <a:lstStyle/>
                    <a:p>
                      <a:r>
                        <a:rPr lang="en-US" dirty="0" smtClean="0"/>
                        <a:t>BOOKS </a:t>
                      </a:r>
                      <a:endParaRPr lang="en-US" dirty="0"/>
                    </a:p>
                  </a:txBody>
                  <a:tcPr/>
                </a:tc>
                <a:tc>
                  <a:txBody>
                    <a:bodyPr/>
                    <a:lstStyle/>
                    <a:p>
                      <a:r>
                        <a:rPr lang="en-US" dirty="0" smtClean="0"/>
                        <a:t>USES</a:t>
                      </a:r>
                      <a:endParaRPr lang="en-US" dirty="0"/>
                    </a:p>
                  </a:txBody>
                  <a:tcPr/>
                </a:tc>
                <a:tc>
                  <a:txBody>
                    <a:bodyPr/>
                    <a:lstStyle/>
                    <a:p>
                      <a:r>
                        <a:rPr lang="en-US" dirty="0" smtClean="0"/>
                        <a:t>ENABLING PROVISION</a:t>
                      </a:r>
                      <a:endParaRPr lang="en-US" dirty="0"/>
                    </a:p>
                  </a:txBody>
                  <a:tcPr/>
                </a:tc>
              </a:tr>
              <a:tr h="370840">
                <a:tc>
                  <a:txBody>
                    <a:bodyPr/>
                    <a:lstStyle/>
                    <a:p>
                      <a:r>
                        <a:rPr lang="en-US" dirty="0" smtClean="0"/>
                        <a:t> 1.</a:t>
                      </a:r>
                      <a:endParaRPr lang="en-US" dirty="0"/>
                    </a:p>
                  </a:txBody>
                  <a:tcPr/>
                </a:tc>
                <a:tc>
                  <a:txBody>
                    <a:bodyPr/>
                    <a:lstStyle/>
                    <a:p>
                      <a:r>
                        <a:rPr lang="en-US" dirty="0" smtClean="0"/>
                        <a:t>REGISTER OF MEMBERS</a:t>
                      </a:r>
                      <a:endParaRPr lang="en-US" dirty="0"/>
                    </a:p>
                  </a:txBody>
                  <a:tcPr/>
                </a:tc>
                <a:tc>
                  <a:txBody>
                    <a:bodyPr/>
                    <a:lstStyle/>
                    <a:p>
                      <a:pPr marL="342900" indent="-342900">
                        <a:buAutoNum type="arabicPeriod"/>
                      </a:pPr>
                      <a:r>
                        <a:rPr lang="en-US" dirty="0" smtClean="0"/>
                        <a:t>Records names and Particulars of both previous and existing</a:t>
                      </a:r>
                      <a:r>
                        <a:rPr lang="en-US" baseline="0" dirty="0" smtClean="0"/>
                        <a:t> members of the company including of their shareholding within 28 days of incorporation or of being a member.</a:t>
                      </a:r>
                    </a:p>
                    <a:p>
                      <a:pPr marL="342900" indent="-342900">
                        <a:buAutoNum type="arabicPeriod"/>
                      </a:pPr>
                      <a:r>
                        <a:rPr lang="en-US" baseline="0" dirty="0" smtClean="0"/>
                        <a:t>Kept in the registered office of the company.</a:t>
                      </a:r>
                    </a:p>
                    <a:p>
                      <a:pPr marL="342900" indent="-342900">
                        <a:buAutoNum type="arabicPeriod"/>
                      </a:pPr>
                      <a:r>
                        <a:rPr lang="en-US" baseline="0" dirty="0" smtClean="0"/>
                        <a:t>If it is kept outside the registered office of the company it must still be within Nigeria and such must be done with the consent of the CAC</a:t>
                      </a:r>
                    </a:p>
                    <a:p>
                      <a:pPr marL="342900" indent="-342900">
                        <a:buAutoNum type="arabicPeriod"/>
                      </a:pPr>
                      <a:r>
                        <a:rPr lang="en-US" baseline="0" dirty="0" smtClean="0"/>
                        <a:t>The date of membership or cessation of membership is included.</a:t>
                      </a:r>
                    </a:p>
                    <a:p>
                      <a:pPr marL="342900" indent="-342900">
                        <a:buAutoNum type="arabicPeriod"/>
                      </a:pPr>
                      <a:endParaRPr lang="en-US" baseline="0" dirty="0" smtClean="0"/>
                    </a:p>
                    <a:p>
                      <a:pPr marL="342900" indent="-342900">
                        <a:buAutoNum type="arabicPeriod"/>
                      </a:pPr>
                      <a:endParaRPr lang="en-US" dirty="0"/>
                    </a:p>
                  </a:txBody>
                  <a:tcPr/>
                </a:tc>
                <a:tc>
                  <a:txBody>
                    <a:bodyPr/>
                    <a:lstStyle/>
                    <a:p>
                      <a:r>
                        <a:rPr lang="en-US" dirty="0" smtClean="0"/>
                        <a:t>S. 109</a:t>
                      </a:r>
                    </a:p>
                    <a:p>
                      <a:r>
                        <a:rPr lang="en-US" dirty="0" smtClean="0"/>
                        <a:t>S. 110</a:t>
                      </a:r>
                    </a:p>
                    <a:p>
                      <a:r>
                        <a:rPr lang="en-US" dirty="0" smtClean="0"/>
                        <a:t>S. 112 CAMA</a:t>
                      </a:r>
                      <a:endParaRPr lang="en-US" dirty="0"/>
                    </a:p>
                  </a:txBody>
                  <a:tcPr/>
                </a:tc>
              </a:tr>
            </a:tbl>
          </a:graphicData>
        </a:graphic>
      </p:graphicFrame>
    </p:spTree>
    <p:extLst>
      <p:ext uri="{BB962C8B-B14F-4D97-AF65-F5344CB8AC3E}">
        <p14:creationId xmlns:p14="http://schemas.microsoft.com/office/powerpoint/2010/main" val="46969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821971"/>
              </p:ext>
            </p:extLst>
          </p:nvPr>
        </p:nvGraphicFramePr>
        <p:xfrm>
          <a:off x="457200" y="1600200"/>
          <a:ext cx="8229600" cy="6314440"/>
        </p:xfrm>
        <a:graphic>
          <a:graphicData uri="http://schemas.openxmlformats.org/drawingml/2006/table">
            <a:tbl>
              <a:tblPr firstRow="1" bandRow="1">
                <a:tableStyleId>{073A0DAA-6AF3-43AB-8588-CEC1D06C72B9}</a:tableStyleId>
              </a:tblPr>
              <a:tblGrid>
                <a:gridCol w="802432"/>
                <a:gridCol w="1800200"/>
                <a:gridCol w="3569568"/>
                <a:gridCol w="2057400"/>
              </a:tblGrid>
              <a:tr h="370840">
                <a:tc>
                  <a:txBody>
                    <a:bodyPr/>
                    <a:lstStyle/>
                    <a:p>
                      <a:r>
                        <a:rPr lang="en-US" dirty="0" smtClean="0"/>
                        <a:t>S/N</a:t>
                      </a:r>
                      <a:endParaRPr lang="en-US" dirty="0"/>
                    </a:p>
                  </a:txBody>
                  <a:tcPr/>
                </a:tc>
                <a:tc>
                  <a:txBody>
                    <a:bodyPr/>
                    <a:lstStyle/>
                    <a:p>
                      <a:r>
                        <a:rPr lang="en-US" dirty="0" smtClean="0"/>
                        <a:t>BOOKS</a:t>
                      </a:r>
                      <a:endParaRPr lang="en-US" dirty="0"/>
                    </a:p>
                  </a:txBody>
                  <a:tcPr/>
                </a:tc>
                <a:tc>
                  <a:txBody>
                    <a:bodyPr/>
                    <a:lstStyle/>
                    <a:p>
                      <a:r>
                        <a:rPr lang="en-US" dirty="0" smtClean="0"/>
                        <a:t>USES</a:t>
                      </a:r>
                      <a:endParaRPr lang="en-US" dirty="0"/>
                    </a:p>
                  </a:txBody>
                  <a:tcPr/>
                </a:tc>
                <a:tc>
                  <a:txBody>
                    <a:bodyPr/>
                    <a:lstStyle/>
                    <a:p>
                      <a:r>
                        <a:rPr lang="en-US" dirty="0" smtClean="0"/>
                        <a:t>ENABLING</a:t>
                      </a:r>
                      <a:r>
                        <a:rPr lang="en-US" baseline="0" dirty="0" smtClean="0"/>
                        <a:t>  PROVISIONS</a:t>
                      </a:r>
                      <a:endParaRPr lang="en-US" dirty="0"/>
                    </a:p>
                  </a:txBody>
                  <a:tcPr/>
                </a:tc>
              </a:tr>
              <a:tr h="370840">
                <a:tc>
                  <a:txBody>
                    <a:bodyPr/>
                    <a:lstStyle/>
                    <a:p>
                      <a:r>
                        <a:rPr lang="en-US" dirty="0" smtClean="0"/>
                        <a:t>2</a:t>
                      </a:r>
                      <a:endParaRPr lang="en-US" dirty="0"/>
                    </a:p>
                  </a:txBody>
                  <a:tcPr/>
                </a:tc>
                <a:tc>
                  <a:txBody>
                    <a:bodyPr/>
                    <a:lstStyle/>
                    <a:p>
                      <a:r>
                        <a:rPr lang="en-US" dirty="0" smtClean="0"/>
                        <a:t>INDEX OF MEMBERS</a:t>
                      </a:r>
                      <a:endParaRPr lang="en-US" dirty="0"/>
                    </a:p>
                  </a:txBody>
                  <a:tcPr/>
                </a:tc>
                <a:tc>
                  <a:txBody>
                    <a:bodyPr/>
                    <a:lstStyle/>
                    <a:p>
                      <a:pPr marL="342900" indent="-342900">
                        <a:buAutoNum type="arabicPeriod"/>
                      </a:pPr>
                      <a:r>
                        <a:rPr lang="en-US" dirty="0" smtClean="0"/>
                        <a:t>Applicable </a:t>
                      </a:r>
                      <a:r>
                        <a:rPr lang="en-US" dirty="0" smtClean="0"/>
                        <a:t>to </a:t>
                      </a:r>
                      <a:r>
                        <a:rPr lang="en-US" dirty="0" smtClean="0"/>
                        <a:t>companies with more than 50</a:t>
                      </a:r>
                      <a:r>
                        <a:rPr lang="en-US" baseline="0" dirty="0" smtClean="0"/>
                        <a:t> members. </a:t>
                      </a:r>
                    </a:p>
                    <a:p>
                      <a:pPr marL="342900" indent="-342900">
                        <a:buAutoNum type="arabicPeriod"/>
                      </a:pPr>
                      <a:r>
                        <a:rPr lang="en-US" baseline="0" dirty="0" smtClean="0"/>
                        <a:t>Names and Particulars of the members of the company is arranged alphabetically. </a:t>
                      </a:r>
                      <a:endParaRPr lang="en-US" dirty="0"/>
                    </a:p>
                  </a:txBody>
                  <a:tcPr/>
                </a:tc>
                <a:tc>
                  <a:txBody>
                    <a:bodyPr/>
                    <a:lstStyle/>
                    <a:p>
                      <a:r>
                        <a:rPr lang="en-US" dirty="0" smtClean="0"/>
                        <a:t>S. 11 CAMA</a:t>
                      </a:r>
                      <a:endParaRPr lang="en-US" dirty="0"/>
                    </a:p>
                  </a:txBody>
                  <a:tcPr/>
                </a:tc>
              </a:tr>
              <a:tr h="370840">
                <a:tc>
                  <a:txBody>
                    <a:bodyPr/>
                    <a:lstStyle/>
                    <a:p>
                      <a:r>
                        <a:rPr lang="en-US" dirty="0" smtClean="0"/>
                        <a:t>3.</a:t>
                      </a:r>
                      <a:r>
                        <a:rPr lang="en-US" baseline="0" dirty="0" smtClean="0"/>
                        <a:t> </a:t>
                      </a:r>
                      <a:endParaRPr lang="en-US" dirty="0"/>
                    </a:p>
                  </a:txBody>
                  <a:tcPr/>
                </a:tc>
                <a:tc>
                  <a:txBody>
                    <a:bodyPr/>
                    <a:lstStyle/>
                    <a:p>
                      <a:r>
                        <a:rPr lang="en-US" dirty="0" smtClean="0"/>
                        <a:t>REGISTER OF SUBSTANTIAL INTEREST IN SHARES</a:t>
                      </a:r>
                      <a:endParaRPr lang="en-US" dirty="0"/>
                    </a:p>
                  </a:txBody>
                  <a:tcPr/>
                </a:tc>
                <a:tc>
                  <a:txBody>
                    <a:bodyPr/>
                    <a:lstStyle/>
                    <a:p>
                      <a:pPr marL="342900" indent="-342900">
                        <a:buAutoNum type="arabicPeriod"/>
                      </a:pPr>
                      <a:r>
                        <a:rPr lang="en-US" dirty="0" smtClean="0"/>
                        <a:t>Used</a:t>
                      </a:r>
                      <a:r>
                        <a:rPr lang="en-US" baseline="0" dirty="0" smtClean="0"/>
                        <a:t> for recording members details who have acquired 10 percent unrestricted voting rights in the company.</a:t>
                      </a:r>
                    </a:p>
                    <a:p>
                      <a:pPr marL="0" indent="0">
                        <a:buNone/>
                      </a:pPr>
                      <a:r>
                        <a:rPr lang="en-US" baseline="0" dirty="0" smtClean="0"/>
                        <a:t>2. Applicable to Public Companies</a:t>
                      </a:r>
                      <a:endParaRPr lang="en-US" dirty="0"/>
                    </a:p>
                  </a:txBody>
                  <a:tcPr/>
                </a:tc>
                <a:tc>
                  <a:txBody>
                    <a:bodyPr/>
                    <a:lstStyle/>
                    <a:p>
                      <a:r>
                        <a:rPr lang="en-US" dirty="0" smtClean="0"/>
                        <a:t>S. 120</a:t>
                      </a:r>
                    </a:p>
                    <a:p>
                      <a:r>
                        <a:rPr lang="en-US" dirty="0" smtClean="0"/>
                        <a:t>S. 122(2)(3) CAMA</a:t>
                      </a:r>
                      <a:endParaRPr lang="en-US" dirty="0"/>
                    </a:p>
                  </a:txBody>
                  <a:tcPr/>
                </a:tc>
              </a:tr>
              <a:tr h="370840">
                <a:tc>
                  <a:txBody>
                    <a:bodyPr/>
                    <a:lstStyle/>
                    <a:p>
                      <a:r>
                        <a:rPr lang="en-US" dirty="0" smtClean="0"/>
                        <a:t>4. </a:t>
                      </a:r>
                      <a:endParaRPr lang="en-US" dirty="0"/>
                    </a:p>
                  </a:txBody>
                  <a:tcPr/>
                </a:tc>
                <a:tc>
                  <a:txBody>
                    <a:bodyPr/>
                    <a:lstStyle/>
                    <a:p>
                      <a:r>
                        <a:rPr lang="en-US" dirty="0" smtClean="0"/>
                        <a:t>REGISTER OF DIRECTORS AND SECRETARIES</a:t>
                      </a:r>
                      <a:endParaRPr lang="en-US" dirty="0"/>
                    </a:p>
                  </a:txBody>
                  <a:tcPr/>
                </a:tc>
                <a:tc>
                  <a:txBody>
                    <a:bodyPr/>
                    <a:lstStyle/>
                    <a:p>
                      <a:pPr marL="342900" indent="-342900">
                        <a:buAutoNum type="arabicPeriod"/>
                      </a:pPr>
                      <a:r>
                        <a:rPr lang="en-US" dirty="0" smtClean="0"/>
                        <a:t>Contains Names and Particulars of current and past Directors and Secretaries.</a:t>
                      </a:r>
                    </a:p>
                    <a:p>
                      <a:pPr marL="342900" indent="-342900">
                        <a:buAutoNum type="arabicPeriod"/>
                      </a:pPr>
                      <a:r>
                        <a:rPr lang="en-US" dirty="0" smtClean="0"/>
                        <a:t>Open for CACs inspection.</a:t>
                      </a:r>
                    </a:p>
                  </a:txBody>
                  <a:tcPr/>
                </a:tc>
                <a:tc>
                  <a:txBody>
                    <a:bodyPr/>
                    <a:lstStyle/>
                    <a:p>
                      <a:r>
                        <a:rPr lang="en-US" dirty="0" smtClean="0"/>
                        <a:t>S. 318</a:t>
                      </a:r>
                    </a:p>
                    <a:p>
                      <a:r>
                        <a:rPr lang="en-US" dirty="0" smtClean="0"/>
                        <a:t>S. 336 CAMA</a:t>
                      </a:r>
                      <a:endParaRPr lang="en-US" dirty="0"/>
                    </a:p>
                  </a:txBody>
                  <a:tcPr/>
                </a:tc>
              </a:tr>
              <a:tr h="370840">
                <a:tc>
                  <a:txBody>
                    <a:bodyPr/>
                    <a:lstStyle/>
                    <a:p>
                      <a:r>
                        <a:rPr lang="en-US" dirty="0" smtClean="0"/>
                        <a:t>5.</a:t>
                      </a:r>
                      <a:endParaRPr lang="en-US" dirty="0"/>
                    </a:p>
                  </a:txBody>
                  <a:tcPr/>
                </a:tc>
                <a:tc>
                  <a:txBody>
                    <a:bodyPr/>
                    <a:lstStyle/>
                    <a:p>
                      <a:r>
                        <a:rPr lang="en-US" dirty="0" smtClean="0"/>
                        <a:t>REGISTER OF CHARGES</a:t>
                      </a:r>
                      <a:endParaRPr lang="en-US" dirty="0"/>
                    </a:p>
                  </a:txBody>
                  <a:tcPr/>
                </a:tc>
                <a:tc>
                  <a:txBody>
                    <a:bodyPr/>
                    <a:lstStyle/>
                    <a:p>
                      <a:pPr marL="342900" indent="-342900">
                        <a:buAutoNum type="arabicPeriod"/>
                      </a:pPr>
                      <a:r>
                        <a:rPr lang="en-US" dirty="0" smtClean="0"/>
                        <a:t>Records both</a:t>
                      </a:r>
                      <a:r>
                        <a:rPr lang="en-US" baseline="0" dirty="0" smtClean="0"/>
                        <a:t> fixed and floating charge.</a:t>
                      </a:r>
                    </a:p>
                    <a:p>
                      <a:pPr marL="342900" indent="-342900">
                        <a:buAutoNum type="arabicPeriod"/>
                      </a:pPr>
                      <a:r>
                        <a:rPr lang="en-US" baseline="0" dirty="0" smtClean="0"/>
                        <a:t>Kept at the registered office of the office.</a:t>
                      </a:r>
                      <a:endParaRPr lang="en-US" dirty="0" smtClean="0"/>
                    </a:p>
                  </a:txBody>
                  <a:tcPr/>
                </a:tc>
                <a:tc>
                  <a:txBody>
                    <a:bodyPr/>
                    <a:lstStyle/>
                    <a:p>
                      <a:r>
                        <a:rPr lang="en-US" dirty="0" smtClean="0"/>
                        <a:t>S. 216</a:t>
                      </a:r>
                    </a:p>
                    <a:p>
                      <a:r>
                        <a:rPr lang="en-US" dirty="0" smtClean="0"/>
                        <a:t>S. 217 CAMA</a:t>
                      </a:r>
                      <a:endParaRPr lang="en-US" dirty="0"/>
                    </a:p>
                  </a:txBody>
                  <a:tcPr/>
                </a:tc>
              </a:tr>
              <a:tr h="370840">
                <a:tc>
                  <a:txBody>
                    <a:bodyPr/>
                    <a:lstStyle/>
                    <a:p>
                      <a:endParaRPr lang="en-US" dirty="0"/>
                    </a:p>
                  </a:txBody>
                  <a:tcPr/>
                </a:tc>
                <a:tc>
                  <a:txBody>
                    <a:bodyPr/>
                    <a:lstStyle/>
                    <a:p>
                      <a:endParaRPr lang="en-US" dirty="0"/>
                    </a:p>
                  </a:txBody>
                  <a:tcPr/>
                </a:tc>
                <a:tc>
                  <a:txBody>
                    <a:bodyPr/>
                    <a:lstStyle/>
                    <a:p>
                      <a:pPr marL="342900" indent="-342900">
                        <a:buAutoNum type="arabicPeriod"/>
                      </a:pPr>
                      <a:endParaRPr lang="en-US" dirty="0" smtClean="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5951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0236680"/>
              </p:ext>
            </p:extLst>
          </p:nvPr>
        </p:nvGraphicFramePr>
        <p:xfrm>
          <a:off x="457200" y="1600200"/>
          <a:ext cx="8229600" cy="4754880"/>
        </p:xfrm>
        <a:graphic>
          <a:graphicData uri="http://schemas.openxmlformats.org/drawingml/2006/table">
            <a:tbl>
              <a:tblPr firstRow="1" bandRow="1">
                <a:tableStyleId>{073A0DAA-6AF3-43AB-8588-CEC1D06C72B9}</a:tableStyleId>
              </a:tblPr>
              <a:tblGrid>
                <a:gridCol w="802432"/>
                <a:gridCol w="1872208"/>
                <a:gridCol w="3497560"/>
                <a:gridCol w="2057400"/>
              </a:tblGrid>
              <a:tr h="370840">
                <a:tc>
                  <a:txBody>
                    <a:bodyPr/>
                    <a:lstStyle/>
                    <a:p>
                      <a:r>
                        <a:rPr lang="en-US" dirty="0" smtClean="0"/>
                        <a:t>S/N</a:t>
                      </a:r>
                      <a:endParaRPr lang="en-US" dirty="0"/>
                    </a:p>
                  </a:txBody>
                  <a:tcPr/>
                </a:tc>
                <a:tc>
                  <a:txBody>
                    <a:bodyPr/>
                    <a:lstStyle/>
                    <a:p>
                      <a:r>
                        <a:rPr lang="en-US" dirty="0" smtClean="0"/>
                        <a:t>BOOKS </a:t>
                      </a:r>
                      <a:endParaRPr lang="en-US" dirty="0"/>
                    </a:p>
                  </a:txBody>
                  <a:tcPr/>
                </a:tc>
                <a:tc>
                  <a:txBody>
                    <a:bodyPr/>
                    <a:lstStyle/>
                    <a:p>
                      <a:r>
                        <a:rPr lang="en-US" dirty="0" smtClean="0"/>
                        <a:t>USES</a:t>
                      </a:r>
                      <a:endParaRPr lang="en-US" dirty="0"/>
                    </a:p>
                  </a:txBody>
                  <a:tcPr/>
                </a:tc>
                <a:tc>
                  <a:txBody>
                    <a:bodyPr/>
                    <a:lstStyle/>
                    <a:p>
                      <a:r>
                        <a:rPr lang="en-US" dirty="0" smtClean="0"/>
                        <a:t>ENABLING</a:t>
                      </a:r>
                      <a:r>
                        <a:rPr lang="en-US" baseline="0" dirty="0" smtClean="0"/>
                        <a:t> PROVISION</a:t>
                      </a:r>
                      <a:endParaRPr lang="en-US" dirty="0"/>
                    </a:p>
                  </a:txBody>
                  <a:tcPr/>
                </a:tc>
              </a:tr>
              <a:tr h="370840">
                <a:tc>
                  <a:txBody>
                    <a:bodyPr/>
                    <a:lstStyle/>
                    <a:p>
                      <a:r>
                        <a:rPr lang="en-US" dirty="0" smtClean="0"/>
                        <a:t>6.</a:t>
                      </a:r>
                      <a:endParaRPr lang="en-US" dirty="0"/>
                    </a:p>
                  </a:txBody>
                  <a:tcPr/>
                </a:tc>
                <a:tc>
                  <a:txBody>
                    <a:bodyPr/>
                    <a:lstStyle/>
                    <a:p>
                      <a:r>
                        <a:rPr lang="en-US" dirty="0" smtClean="0"/>
                        <a:t>REGISTER OF DIRECTORS SHAREHOLDING</a:t>
                      </a:r>
                      <a:endParaRPr lang="en-US" dirty="0"/>
                    </a:p>
                  </a:txBody>
                  <a:tcPr/>
                </a:tc>
                <a:tc>
                  <a:txBody>
                    <a:bodyPr/>
                    <a:lstStyle/>
                    <a:p>
                      <a:pPr marL="342900" indent="-342900">
                        <a:buAutoNum type="arabicPeriod"/>
                      </a:pPr>
                      <a:r>
                        <a:rPr lang="en-US" dirty="0" smtClean="0"/>
                        <a:t>Records shares or debentures of Directors and Secretaries of a company.</a:t>
                      </a:r>
                    </a:p>
                    <a:p>
                      <a:pPr marL="342900" indent="-342900">
                        <a:buAutoNum type="arabicPeriod"/>
                      </a:pPr>
                      <a:r>
                        <a:rPr lang="en-US" dirty="0" smtClean="0"/>
                        <a:t>Open for CAC inspection.</a:t>
                      </a:r>
                    </a:p>
                    <a:p>
                      <a:endParaRPr lang="en-US" dirty="0"/>
                    </a:p>
                  </a:txBody>
                  <a:tcPr/>
                </a:tc>
                <a:tc>
                  <a:txBody>
                    <a:bodyPr/>
                    <a:lstStyle/>
                    <a:p>
                      <a:r>
                        <a:rPr lang="en-US" dirty="0" smtClean="0"/>
                        <a:t>S.</a:t>
                      </a:r>
                      <a:r>
                        <a:rPr lang="en-US" baseline="0" dirty="0" smtClean="0"/>
                        <a:t> 301 CAMA</a:t>
                      </a:r>
                      <a:endParaRPr lang="en-US" dirty="0"/>
                    </a:p>
                  </a:txBody>
                  <a:tcPr/>
                </a:tc>
              </a:tr>
              <a:tr h="370840">
                <a:tc>
                  <a:txBody>
                    <a:bodyPr/>
                    <a:lstStyle/>
                    <a:p>
                      <a:r>
                        <a:rPr lang="en-US" dirty="0" smtClean="0"/>
                        <a:t>7.</a:t>
                      </a:r>
                      <a:endParaRPr lang="en-US" dirty="0"/>
                    </a:p>
                  </a:txBody>
                  <a:tcPr/>
                </a:tc>
                <a:tc>
                  <a:txBody>
                    <a:bodyPr/>
                    <a:lstStyle/>
                    <a:p>
                      <a:r>
                        <a:rPr lang="en-US" dirty="0" smtClean="0"/>
                        <a:t>MINUTES</a:t>
                      </a:r>
                      <a:r>
                        <a:rPr lang="en-US" baseline="0" dirty="0" smtClean="0"/>
                        <a:t> BOOKS</a:t>
                      </a:r>
                      <a:endParaRPr lang="en-US" dirty="0"/>
                    </a:p>
                  </a:txBody>
                  <a:tcPr/>
                </a:tc>
                <a:tc>
                  <a:txBody>
                    <a:bodyPr/>
                    <a:lstStyle/>
                    <a:p>
                      <a:r>
                        <a:rPr lang="en-US" dirty="0" smtClean="0"/>
                        <a:t>1. Include records of proceedings of meetings signed by the chairman as evidence of what transpired at the meeting. kept</a:t>
                      </a:r>
                      <a:r>
                        <a:rPr lang="en-US" baseline="0" dirty="0" smtClean="0"/>
                        <a:t> by all companies.</a:t>
                      </a:r>
                      <a:endParaRPr lang="en-US" dirty="0"/>
                    </a:p>
                  </a:txBody>
                  <a:tcPr/>
                </a:tc>
                <a:tc>
                  <a:txBody>
                    <a:bodyPr/>
                    <a:lstStyle/>
                    <a:p>
                      <a:r>
                        <a:rPr lang="en-US" dirty="0" smtClean="0"/>
                        <a:t>S.</a:t>
                      </a:r>
                      <a:r>
                        <a:rPr lang="en-US" baseline="0" dirty="0" smtClean="0"/>
                        <a:t> 266 </a:t>
                      </a:r>
                    </a:p>
                    <a:p>
                      <a:r>
                        <a:rPr lang="en-US" baseline="0" dirty="0" smtClean="0"/>
                        <a:t>S. 267 CAMA</a:t>
                      </a:r>
                      <a:endParaRPr lang="en-US" dirty="0"/>
                    </a:p>
                  </a:txBody>
                  <a:tcPr/>
                </a:tc>
              </a:tr>
              <a:tr h="370840">
                <a:tc>
                  <a:txBody>
                    <a:bodyPr/>
                    <a:lstStyle/>
                    <a:p>
                      <a:r>
                        <a:rPr lang="en-US" dirty="0" smtClean="0"/>
                        <a:t>8. </a:t>
                      </a:r>
                      <a:endParaRPr lang="en-US" dirty="0"/>
                    </a:p>
                  </a:txBody>
                  <a:tcPr/>
                </a:tc>
                <a:tc>
                  <a:txBody>
                    <a:bodyPr/>
                    <a:lstStyle/>
                    <a:p>
                      <a:r>
                        <a:rPr lang="en-US" dirty="0" smtClean="0"/>
                        <a:t>ACCOUNTING RECORDS</a:t>
                      </a:r>
                      <a:endParaRPr lang="en-US" dirty="0"/>
                    </a:p>
                  </a:txBody>
                  <a:tcPr/>
                </a:tc>
                <a:tc>
                  <a:txBody>
                    <a:bodyPr/>
                    <a:lstStyle/>
                    <a:p>
                      <a:r>
                        <a:rPr lang="en-US" dirty="0" smtClean="0"/>
                        <a:t>Deals</a:t>
                      </a:r>
                      <a:r>
                        <a:rPr lang="en-US" baseline="0" dirty="0" smtClean="0"/>
                        <a:t> with Financial Records sufficient to show and explain the transactions of the company</a:t>
                      </a:r>
                    </a:p>
                    <a:p>
                      <a:r>
                        <a:rPr lang="en-US" dirty="0" smtClean="0"/>
                        <a:t>kept</a:t>
                      </a:r>
                      <a:r>
                        <a:rPr lang="en-US" baseline="0" dirty="0" smtClean="0"/>
                        <a:t> by all companies.</a:t>
                      </a:r>
                      <a:endParaRPr lang="en-US" dirty="0"/>
                    </a:p>
                  </a:txBody>
                  <a:tcPr/>
                </a:tc>
                <a:tc>
                  <a:txBody>
                    <a:bodyPr/>
                    <a:lstStyle/>
                    <a:p>
                      <a:r>
                        <a:rPr lang="en-US" dirty="0" smtClean="0"/>
                        <a:t>S. 374 CAMA    </a:t>
                      </a:r>
                      <a:endParaRPr lang="en-US" dirty="0"/>
                    </a:p>
                  </a:txBody>
                  <a:tcPr/>
                </a:tc>
              </a:tr>
            </a:tbl>
          </a:graphicData>
        </a:graphic>
      </p:graphicFrame>
    </p:spTree>
    <p:extLst>
      <p:ext uri="{BB962C8B-B14F-4D97-AF65-F5344CB8AC3E}">
        <p14:creationId xmlns:p14="http://schemas.microsoft.com/office/powerpoint/2010/main" val="418046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SEAL</a:t>
            </a:r>
            <a:endParaRPr lang="en-US" b="1" dirty="0"/>
          </a:p>
        </p:txBody>
      </p:sp>
      <p:sp>
        <p:nvSpPr>
          <p:cNvPr id="3" name="Content Placeholder 2"/>
          <p:cNvSpPr>
            <a:spLocks noGrp="1"/>
          </p:cNvSpPr>
          <p:nvPr>
            <p:ph idx="1"/>
          </p:nvPr>
        </p:nvSpPr>
        <p:spPr/>
        <p:txBody>
          <a:bodyPr/>
          <a:lstStyle/>
          <a:p>
            <a:r>
              <a:rPr lang="en-US" dirty="0" smtClean="0"/>
              <a:t>Common seal is an engraved Corporate Name of a Company or an organization capable of inscribing the impression of the name in the paper or form where it is affixed. </a:t>
            </a:r>
          </a:p>
          <a:p>
            <a:pPr marL="0" indent="0">
              <a:buNone/>
            </a:pPr>
            <a:endParaRPr lang="en-US" dirty="0"/>
          </a:p>
        </p:txBody>
      </p:sp>
    </p:spTree>
    <p:extLst>
      <p:ext uri="{BB962C8B-B14F-4D97-AF65-F5344CB8AC3E}">
        <p14:creationId xmlns:p14="http://schemas.microsoft.com/office/powerpoint/2010/main" val="342923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STATUTORY FILINGS</a:t>
            </a:r>
            <a:endParaRPr lang="en-US" b="1" dirty="0"/>
          </a:p>
        </p:txBody>
      </p:sp>
      <p:sp>
        <p:nvSpPr>
          <p:cNvPr id="3" name="Content Placeholder 2"/>
          <p:cNvSpPr>
            <a:spLocks noGrp="1"/>
          </p:cNvSpPr>
          <p:nvPr>
            <p:ph idx="1"/>
          </p:nvPr>
        </p:nvSpPr>
        <p:spPr/>
        <p:txBody>
          <a:bodyPr/>
          <a:lstStyle/>
          <a:p>
            <a:r>
              <a:rPr lang="en-US" dirty="0" smtClean="0"/>
              <a:t>After incorporation, companies are mandated to carry out some forms of filings at the Corporate Affairs Commission.</a:t>
            </a:r>
          </a:p>
        </p:txBody>
      </p:sp>
    </p:spTree>
    <p:extLst>
      <p:ext uri="{BB962C8B-B14F-4D97-AF65-F5344CB8AC3E}">
        <p14:creationId xmlns:p14="http://schemas.microsoft.com/office/powerpoint/2010/main" val="181509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graphicFrame>
        <p:nvGraphicFramePr>
          <p:cNvPr id="4" name="Content Placeholder 3"/>
          <p:cNvGraphicFramePr>
            <a:graphicFrameLocks noGrp="1"/>
          </p:cNvGraphicFramePr>
          <p:nvPr>
            <p:ph idx="1"/>
            <p:extLst/>
          </p:nvPr>
        </p:nvGraphicFramePr>
        <p:xfrm>
          <a:off x="457200" y="1600200"/>
          <a:ext cx="8229600" cy="5328920"/>
        </p:xfrm>
        <a:graphic>
          <a:graphicData uri="http://schemas.openxmlformats.org/drawingml/2006/table">
            <a:tbl>
              <a:tblPr firstRow="1" bandRow="1">
                <a:tableStyleId>{073A0DAA-6AF3-43AB-8588-CEC1D06C72B9}</a:tableStyleId>
              </a:tblPr>
              <a:tblGrid>
                <a:gridCol w="2743200"/>
                <a:gridCol w="2743200"/>
                <a:gridCol w="2743200"/>
              </a:tblGrid>
              <a:tr h="370840">
                <a:tc>
                  <a:txBody>
                    <a:bodyPr/>
                    <a:lstStyle/>
                    <a:p>
                      <a:r>
                        <a:rPr lang="en-US" dirty="0" smtClean="0"/>
                        <a:t>TYPE</a:t>
                      </a:r>
                      <a:endParaRPr lang="en-US" dirty="0"/>
                    </a:p>
                  </a:txBody>
                  <a:tcPr/>
                </a:tc>
                <a:tc>
                  <a:txBody>
                    <a:bodyPr/>
                    <a:lstStyle/>
                    <a:p>
                      <a:r>
                        <a:rPr lang="en-US" dirty="0" smtClean="0"/>
                        <a:t>DAYS EXPECTED TO BE FILED</a:t>
                      </a:r>
                      <a:endParaRPr lang="en-US" dirty="0"/>
                    </a:p>
                  </a:txBody>
                  <a:tcPr/>
                </a:tc>
                <a:tc>
                  <a:txBody>
                    <a:bodyPr/>
                    <a:lstStyle/>
                    <a:p>
                      <a:r>
                        <a:rPr lang="en-US" dirty="0" smtClean="0"/>
                        <a:t>STATUTORY</a:t>
                      </a:r>
                      <a:r>
                        <a:rPr lang="en-US" baseline="0" dirty="0" smtClean="0"/>
                        <a:t> PROVISION</a:t>
                      </a:r>
                      <a:endParaRPr lang="en-US" dirty="0"/>
                    </a:p>
                  </a:txBody>
                  <a:tcPr/>
                </a:tc>
              </a:tr>
              <a:tr h="370840">
                <a:tc>
                  <a:txBody>
                    <a:bodyPr/>
                    <a:lstStyle/>
                    <a:p>
                      <a:r>
                        <a:rPr lang="en-US" dirty="0" smtClean="0"/>
                        <a:t>RETURN OF ALLOTMENT</a:t>
                      </a:r>
                      <a:endParaRPr lang="en-US" dirty="0"/>
                    </a:p>
                  </a:txBody>
                  <a:tcPr/>
                </a:tc>
                <a:tc>
                  <a:txBody>
                    <a:bodyPr/>
                    <a:lstStyle/>
                    <a:p>
                      <a:r>
                        <a:rPr lang="en-US" dirty="0" smtClean="0"/>
                        <a:t>ONE MONTH</a:t>
                      </a:r>
                      <a:endParaRPr lang="en-US" dirty="0"/>
                    </a:p>
                  </a:txBody>
                  <a:tcPr/>
                </a:tc>
                <a:tc>
                  <a:txBody>
                    <a:bodyPr/>
                    <a:lstStyle/>
                    <a:p>
                      <a:r>
                        <a:rPr lang="en-US" dirty="0" smtClean="0"/>
                        <a:t>S. 154 CAMA</a:t>
                      </a:r>
                      <a:endParaRPr lang="en-US" dirty="0"/>
                    </a:p>
                  </a:txBody>
                  <a:tcPr/>
                </a:tc>
              </a:tr>
              <a:tr h="370840">
                <a:tc>
                  <a:txBody>
                    <a:bodyPr/>
                    <a:lstStyle/>
                    <a:p>
                      <a:r>
                        <a:rPr lang="en-US" dirty="0" smtClean="0"/>
                        <a:t>ANNUAL RETURNS</a:t>
                      </a:r>
                      <a:endParaRPr lang="en-US" dirty="0"/>
                    </a:p>
                  </a:txBody>
                  <a:tcPr/>
                </a:tc>
                <a:tc>
                  <a:txBody>
                    <a:bodyPr/>
                    <a:lstStyle/>
                    <a:p>
                      <a:r>
                        <a:rPr lang="en-US" dirty="0" smtClean="0"/>
                        <a:t>42 DAYS</a:t>
                      </a:r>
                      <a:endParaRPr lang="en-US" dirty="0"/>
                    </a:p>
                  </a:txBody>
                  <a:tcPr/>
                </a:tc>
                <a:tc>
                  <a:txBody>
                    <a:bodyPr/>
                    <a:lstStyle/>
                    <a:p>
                      <a:r>
                        <a:rPr lang="en-US" dirty="0" smtClean="0"/>
                        <a:t>S. 421 CAMA</a:t>
                      </a:r>
                      <a:endParaRPr lang="en-US" dirty="0"/>
                    </a:p>
                  </a:txBody>
                  <a:tcPr/>
                </a:tc>
              </a:tr>
              <a:tr h="370840">
                <a:tc>
                  <a:txBody>
                    <a:bodyPr/>
                    <a:lstStyle/>
                    <a:p>
                      <a:r>
                        <a:rPr lang="en-US" dirty="0" smtClean="0"/>
                        <a:t>RETURNS ON AUDITORS</a:t>
                      </a:r>
                      <a:endParaRPr lang="en-US" dirty="0"/>
                    </a:p>
                  </a:txBody>
                  <a:tcPr/>
                </a:tc>
                <a:tc>
                  <a:txBody>
                    <a:bodyPr/>
                    <a:lstStyle/>
                    <a:p>
                      <a:r>
                        <a:rPr lang="en-US" dirty="0" smtClean="0"/>
                        <a:t>14 DAYS</a:t>
                      </a:r>
                      <a:endParaRPr lang="en-US" dirty="0"/>
                    </a:p>
                  </a:txBody>
                  <a:tcPr/>
                </a:tc>
                <a:tc>
                  <a:txBody>
                    <a:bodyPr/>
                    <a:lstStyle/>
                    <a:p>
                      <a:r>
                        <a:rPr lang="en-US" dirty="0" smtClean="0"/>
                        <a:t>S. 409 CAMA</a:t>
                      </a:r>
                      <a:endParaRPr lang="en-US" dirty="0"/>
                    </a:p>
                  </a:txBody>
                  <a:tcPr/>
                </a:tc>
              </a:tr>
              <a:tr h="370840">
                <a:tc>
                  <a:txBody>
                    <a:bodyPr/>
                    <a:lstStyle/>
                    <a:p>
                      <a:r>
                        <a:rPr lang="en-US" dirty="0" smtClean="0"/>
                        <a:t>RETURNS ON APPOINTMENT OF RECEIVER</a:t>
                      </a:r>
                      <a:endParaRPr lang="en-US" dirty="0"/>
                    </a:p>
                  </a:txBody>
                  <a:tcPr/>
                </a:tc>
                <a:tc>
                  <a:txBody>
                    <a:bodyPr/>
                    <a:lstStyle/>
                    <a:p>
                      <a:r>
                        <a:rPr lang="en-US" dirty="0" smtClean="0"/>
                        <a:t>14 DAYS</a:t>
                      </a:r>
                      <a:endParaRPr lang="en-US" dirty="0"/>
                    </a:p>
                  </a:txBody>
                  <a:tcPr/>
                </a:tc>
                <a:tc>
                  <a:txBody>
                    <a:bodyPr/>
                    <a:lstStyle/>
                    <a:p>
                      <a:r>
                        <a:rPr lang="en-US" dirty="0" smtClean="0"/>
                        <a:t>S. 555 CAMA</a:t>
                      </a:r>
                      <a:endParaRPr lang="en-US" dirty="0"/>
                    </a:p>
                  </a:txBody>
                  <a:tcPr/>
                </a:tc>
              </a:tr>
              <a:tr h="370840">
                <a:tc>
                  <a:txBody>
                    <a:bodyPr/>
                    <a:lstStyle/>
                    <a:p>
                      <a:r>
                        <a:rPr lang="en-US" dirty="0" smtClean="0"/>
                        <a:t>REGISTRATION OF CHARGES</a:t>
                      </a:r>
                      <a:endParaRPr lang="en-US" dirty="0"/>
                    </a:p>
                  </a:txBody>
                  <a:tcPr/>
                </a:tc>
                <a:tc>
                  <a:txBody>
                    <a:bodyPr/>
                    <a:lstStyle/>
                    <a:p>
                      <a:r>
                        <a:rPr lang="en-US" dirty="0" smtClean="0"/>
                        <a:t>90 DAYS</a:t>
                      </a:r>
                      <a:endParaRPr lang="en-US" dirty="0"/>
                    </a:p>
                  </a:txBody>
                  <a:tcPr/>
                </a:tc>
                <a:tc>
                  <a:txBody>
                    <a:bodyPr/>
                    <a:lstStyle/>
                    <a:p>
                      <a:r>
                        <a:rPr lang="en-US" dirty="0" smtClean="0"/>
                        <a:t>S. 222 CAMA</a:t>
                      </a:r>
                      <a:endParaRPr lang="en-US" dirty="0"/>
                    </a:p>
                  </a:txBody>
                  <a:tcPr/>
                </a:tc>
              </a:tr>
              <a:tr h="370840">
                <a:tc>
                  <a:txBody>
                    <a:bodyPr/>
                    <a:lstStyle/>
                    <a:p>
                      <a:r>
                        <a:rPr lang="en-US" dirty="0" smtClean="0"/>
                        <a:t>NOTICE OF CHANGE OF DIRECTORS</a:t>
                      </a:r>
                      <a:endParaRPr lang="en-US" dirty="0"/>
                    </a:p>
                  </a:txBody>
                  <a:tcPr/>
                </a:tc>
                <a:tc>
                  <a:txBody>
                    <a:bodyPr/>
                    <a:lstStyle/>
                    <a:p>
                      <a:r>
                        <a:rPr lang="en-US" dirty="0" smtClean="0"/>
                        <a:t>14 DAYS</a:t>
                      </a:r>
                      <a:endParaRPr lang="en-US" dirty="0"/>
                    </a:p>
                  </a:txBody>
                  <a:tcPr/>
                </a:tc>
                <a:tc>
                  <a:txBody>
                    <a:bodyPr/>
                    <a:lstStyle/>
                    <a:p>
                      <a:r>
                        <a:rPr lang="en-US" dirty="0" smtClean="0"/>
                        <a:t>S. 321 CAMA</a:t>
                      </a:r>
                      <a:endParaRPr lang="en-US" dirty="0"/>
                    </a:p>
                  </a:txBody>
                  <a:tcPr/>
                </a:tc>
              </a:tr>
              <a:tr h="370840">
                <a:tc>
                  <a:txBody>
                    <a:bodyPr/>
                    <a:lstStyle/>
                    <a:p>
                      <a:r>
                        <a:rPr lang="en-US" dirty="0" smtClean="0"/>
                        <a:t>COURT ORDERS</a:t>
                      </a:r>
                      <a:endParaRPr lang="en-US" dirty="0"/>
                    </a:p>
                  </a:txBody>
                  <a:tcPr/>
                </a:tc>
                <a:tc>
                  <a:txBody>
                    <a:bodyPr/>
                    <a:lstStyle/>
                    <a:p>
                      <a:r>
                        <a:rPr lang="en-US" dirty="0" smtClean="0"/>
                        <a:t>15 DAYS</a:t>
                      </a:r>
                      <a:endParaRPr lang="en-US" dirty="0"/>
                    </a:p>
                  </a:txBody>
                  <a:tcPr/>
                </a:tc>
                <a:tc>
                  <a:txBody>
                    <a:bodyPr/>
                    <a:lstStyle/>
                    <a:p>
                      <a:r>
                        <a:rPr lang="en-US" dirty="0" smtClean="0"/>
                        <a:t>S. 51(7) CAMA</a:t>
                      </a:r>
                      <a:endParaRPr lang="en-US" dirty="0"/>
                    </a:p>
                  </a:txBody>
                  <a:tcPr/>
                </a:tc>
              </a:tr>
              <a:tr h="370840">
                <a:tc>
                  <a:txBody>
                    <a:bodyPr/>
                    <a:lstStyle/>
                    <a:p>
                      <a:r>
                        <a:rPr lang="en-US" dirty="0" smtClean="0"/>
                        <a:t>STATUTORY REPORT</a:t>
                      </a:r>
                      <a:endParaRPr lang="en-US" dirty="0"/>
                    </a:p>
                  </a:txBody>
                  <a:tcPr/>
                </a:tc>
                <a:tc>
                  <a:txBody>
                    <a:bodyPr/>
                    <a:lstStyle/>
                    <a:p>
                      <a:r>
                        <a:rPr lang="en-US" dirty="0" smtClean="0"/>
                        <a:t>14 DAYS </a:t>
                      </a:r>
                      <a:endParaRPr lang="en-US" dirty="0"/>
                    </a:p>
                  </a:txBody>
                  <a:tcPr/>
                </a:tc>
                <a:tc>
                  <a:txBody>
                    <a:bodyPr/>
                    <a:lstStyle/>
                    <a:p>
                      <a:r>
                        <a:rPr lang="en-US" dirty="0" smtClean="0"/>
                        <a:t>S. 235 CAMA</a:t>
                      </a:r>
                      <a:endParaRPr lang="en-US" dirty="0"/>
                    </a:p>
                  </a:txBody>
                  <a:tcPr/>
                </a:tc>
              </a:tr>
              <a:tr h="370840">
                <a:tc>
                  <a:txBody>
                    <a:bodyPr/>
                    <a:lstStyle/>
                    <a:p>
                      <a:r>
                        <a:rPr lang="en-US" dirty="0" smtClean="0"/>
                        <a:t>NOTICE OF INCREASE IN SHARE CAPITAL</a:t>
                      </a:r>
                      <a:endParaRPr lang="en-US" dirty="0"/>
                    </a:p>
                  </a:txBody>
                  <a:tcPr/>
                </a:tc>
                <a:tc>
                  <a:txBody>
                    <a:bodyPr/>
                    <a:lstStyle/>
                    <a:p>
                      <a:r>
                        <a:rPr lang="en-US" dirty="0" smtClean="0"/>
                        <a:t>15 DAYS </a:t>
                      </a:r>
                      <a:endParaRPr lang="en-US" dirty="0"/>
                    </a:p>
                  </a:txBody>
                  <a:tcPr/>
                </a:tc>
                <a:tc>
                  <a:txBody>
                    <a:bodyPr/>
                    <a:lstStyle/>
                    <a:p>
                      <a:r>
                        <a:rPr lang="en-US" dirty="0" smtClean="0"/>
                        <a:t>S. 127(2) CAMA</a:t>
                      </a:r>
                      <a:endParaRPr lang="en-US" dirty="0"/>
                    </a:p>
                  </a:txBody>
                  <a:tcPr/>
                </a:tc>
              </a:tr>
            </a:tbl>
          </a:graphicData>
        </a:graphic>
      </p:graphicFrame>
    </p:spTree>
    <p:extLst>
      <p:ext uri="{BB962C8B-B14F-4D97-AF65-F5344CB8AC3E}">
        <p14:creationId xmlns:p14="http://schemas.microsoft.com/office/powerpoint/2010/main" val="89169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CORPORATE SEARCHES</a:t>
            </a:r>
            <a:endParaRPr lang="en-US" b="1" dirty="0"/>
          </a:p>
        </p:txBody>
      </p:sp>
      <p:sp>
        <p:nvSpPr>
          <p:cNvPr id="3" name="Content Placeholder 2"/>
          <p:cNvSpPr>
            <a:spLocks noGrp="1"/>
          </p:cNvSpPr>
          <p:nvPr>
            <p:ph idx="1"/>
          </p:nvPr>
        </p:nvSpPr>
        <p:spPr/>
        <p:txBody>
          <a:bodyPr/>
          <a:lstStyle/>
          <a:p>
            <a:r>
              <a:rPr lang="en-US" dirty="0" smtClean="0"/>
              <a:t>A Corporate Search is the verification of the activities of a company with the Corporate Affairs Commission. Owing to the fact that companies make returns to the Corporate Affairs Commission on their activities, searches can be made at the CAC to verify the viability or otherwise of companies.</a:t>
            </a:r>
            <a:endParaRPr lang="en-US" dirty="0"/>
          </a:p>
        </p:txBody>
      </p:sp>
    </p:spTree>
    <p:extLst>
      <p:ext uri="{BB962C8B-B14F-4D97-AF65-F5344CB8AC3E}">
        <p14:creationId xmlns:p14="http://schemas.microsoft.com/office/powerpoint/2010/main" val="361333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OF CORPORATE SEARCH</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Confirms due incorporation of the company </a:t>
            </a:r>
          </a:p>
          <a:p>
            <a:pPr marL="514350" indent="-514350">
              <a:buAutoNum type="arabicPeriod"/>
            </a:pPr>
            <a:r>
              <a:rPr lang="en-US" dirty="0" smtClean="0"/>
              <a:t>Facilitates the opening of bank accounts</a:t>
            </a:r>
          </a:p>
          <a:p>
            <a:pPr marL="514350" indent="-514350">
              <a:buAutoNum type="arabicPeriod"/>
            </a:pPr>
            <a:r>
              <a:rPr lang="en-US" dirty="0" smtClean="0"/>
              <a:t>Serves as a foundation for the grant or refusal of a loan</a:t>
            </a:r>
          </a:p>
          <a:p>
            <a:pPr marL="514350" indent="-514350">
              <a:buAutoNum type="arabicPeriod"/>
            </a:pPr>
            <a:r>
              <a:rPr lang="en-US" dirty="0" smtClean="0"/>
              <a:t>Shows the level of statutory compliance of a company.</a:t>
            </a:r>
          </a:p>
          <a:p>
            <a:pPr marL="514350" indent="-514350">
              <a:buAutoNum type="arabicPeriod"/>
            </a:pPr>
            <a:r>
              <a:rPr lang="en-US" dirty="0" smtClean="0"/>
              <a:t>Aids in the investigation of  the affairs of a company</a:t>
            </a:r>
          </a:p>
          <a:p>
            <a:pPr marL="514350" indent="-514350">
              <a:buAutoNum type="arabicPeriod"/>
            </a:pPr>
            <a:r>
              <a:rPr lang="en-US" dirty="0" smtClean="0"/>
              <a:t>Aids in verification processes of a company.</a:t>
            </a:r>
            <a:endParaRPr lang="en-US" dirty="0"/>
          </a:p>
        </p:txBody>
      </p:sp>
    </p:spTree>
    <p:extLst>
      <p:ext uri="{BB962C8B-B14F-4D97-AF65-F5344CB8AC3E}">
        <p14:creationId xmlns:p14="http://schemas.microsoft.com/office/powerpoint/2010/main" val="321827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CONDUCTING CORPORATE SEARCHES</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Write a formal application letter for search to the CAC</a:t>
            </a:r>
          </a:p>
          <a:p>
            <a:pPr marL="514350" indent="-514350">
              <a:buAutoNum type="arabicPeriod"/>
            </a:pPr>
            <a:r>
              <a:rPr lang="en-US" dirty="0" smtClean="0"/>
              <a:t>Payment of prescribed fees for search</a:t>
            </a:r>
          </a:p>
          <a:p>
            <a:pPr marL="514350" indent="-514350">
              <a:buAutoNum type="arabicPeriod"/>
            </a:pPr>
            <a:r>
              <a:rPr lang="en-US" dirty="0" smtClean="0"/>
              <a:t>Application for search should be submitted with attached documents.</a:t>
            </a:r>
          </a:p>
          <a:p>
            <a:pPr marL="514350" indent="-514350">
              <a:buAutoNum type="arabicPeriod"/>
            </a:pPr>
            <a:r>
              <a:rPr lang="en-US" dirty="0" smtClean="0"/>
              <a:t>Prepare Search Report and attach the CTC of the relevant documents.</a:t>
            </a:r>
            <a:endParaRPr lang="en-US" dirty="0"/>
          </a:p>
        </p:txBody>
      </p:sp>
    </p:spTree>
    <p:extLst>
      <p:ext uri="{BB962C8B-B14F-4D97-AF65-F5344CB8AC3E}">
        <p14:creationId xmlns:p14="http://schemas.microsoft.com/office/powerpoint/2010/main" val="52711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sz="4000" dirty="0" smtClean="0"/>
              <a:t>Post incorporation matters are transactions carried out by a company after the company has been incorporated. They are actions subsequent to incorporation</a:t>
            </a:r>
            <a:r>
              <a:rPr lang="en-US" dirty="0" smtClean="0"/>
              <a:t>.</a:t>
            </a:r>
            <a:endParaRPr lang="en-US" dirty="0"/>
          </a:p>
        </p:txBody>
      </p:sp>
    </p:spTree>
    <p:extLst>
      <p:ext uri="{BB962C8B-B14F-4D97-AF65-F5344CB8AC3E}">
        <p14:creationId xmlns:p14="http://schemas.microsoft.com/office/powerpoint/2010/main" val="2578703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 OF A SEARCH REPORT</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Company's Name</a:t>
            </a:r>
          </a:p>
          <a:p>
            <a:pPr marL="514350" indent="-514350">
              <a:buAutoNum type="arabicPeriod"/>
            </a:pPr>
            <a:r>
              <a:rPr lang="en-US" dirty="0" smtClean="0"/>
              <a:t>Change of Name (if any)</a:t>
            </a:r>
          </a:p>
          <a:p>
            <a:pPr marL="514350" indent="-514350">
              <a:buAutoNum type="arabicPeriod"/>
            </a:pPr>
            <a:r>
              <a:rPr lang="en-US" dirty="0" smtClean="0"/>
              <a:t>Company's Address</a:t>
            </a:r>
          </a:p>
          <a:p>
            <a:pPr marL="514350" indent="-514350">
              <a:buAutoNum type="arabicPeriod"/>
            </a:pPr>
            <a:r>
              <a:rPr lang="en-US" dirty="0" smtClean="0"/>
              <a:t>Date of Search</a:t>
            </a:r>
          </a:p>
          <a:p>
            <a:pPr marL="514350" indent="-514350">
              <a:buAutoNum type="arabicPeriod"/>
            </a:pPr>
            <a:r>
              <a:rPr lang="en-US" dirty="0" smtClean="0"/>
              <a:t>Place of Search</a:t>
            </a:r>
          </a:p>
          <a:p>
            <a:pPr marL="514350" indent="-514350">
              <a:buAutoNum type="arabicPeriod"/>
            </a:pPr>
            <a:r>
              <a:rPr lang="en-US" dirty="0" smtClean="0"/>
              <a:t>Registered Certificate Number of the Company</a:t>
            </a:r>
          </a:p>
          <a:p>
            <a:pPr marL="514350" indent="-514350">
              <a:buAutoNum type="arabicPeriod"/>
            </a:pPr>
            <a:r>
              <a:rPr lang="en-US" dirty="0" smtClean="0"/>
              <a:t>Date of Incorporation of the Company</a:t>
            </a:r>
          </a:p>
          <a:p>
            <a:pPr marL="514350" indent="-514350">
              <a:buAutoNum type="arabicPeriod"/>
            </a:pPr>
            <a:r>
              <a:rPr lang="en-US" dirty="0" smtClean="0"/>
              <a:t>Business Object</a:t>
            </a:r>
          </a:p>
          <a:p>
            <a:pPr marL="514350" indent="-514350">
              <a:buAutoNum type="arabicPeriod"/>
            </a:pPr>
            <a:r>
              <a:rPr lang="en-US" dirty="0" smtClean="0"/>
              <a:t>Names of Directors</a:t>
            </a:r>
          </a:p>
          <a:p>
            <a:pPr marL="514350" indent="-514350">
              <a:buAutoNum type="arabicPeriod"/>
            </a:pPr>
            <a:r>
              <a:rPr lang="en-US" dirty="0" smtClean="0"/>
              <a:t>Address of Directors</a:t>
            </a:r>
            <a:endParaRPr lang="en-US" dirty="0"/>
          </a:p>
        </p:txBody>
      </p:sp>
    </p:spTree>
    <p:extLst>
      <p:ext uri="{BB962C8B-B14F-4D97-AF65-F5344CB8AC3E}">
        <p14:creationId xmlns:p14="http://schemas.microsoft.com/office/powerpoint/2010/main" val="326863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11. Issued Shares of the Company</a:t>
            </a:r>
          </a:p>
          <a:p>
            <a:pPr marL="0" indent="0">
              <a:buNone/>
            </a:pPr>
            <a:r>
              <a:rPr lang="en-US" dirty="0" smtClean="0"/>
              <a:t>12. Charges</a:t>
            </a:r>
          </a:p>
          <a:p>
            <a:pPr marL="0" indent="0">
              <a:buNone/>
            </a:pPr>
            <a:r>
              <a:rPr lang="en-US" dirty="0" smtClean="0"/>
              <a:t>13. Particulars of the Company Secretary</a:t>
            </a:r>
          </a:p>
          <a:p>
            <a:pPr marL="0" indent="0">
              <a:buNone/>
            </a:pPr>
            <a:r>
              <a:rPr lang="en-US" dirty="0" smtClean="0"/>
              <a:t>14. Encumbrances</a:t>
            </a:r>
          </a:p>
          <a:p>
            <a:pPr marL="0" indent="0">
              <a:buNone/>
            </a:pPr>
            <a:r>
              <a:rPr lang="en-US" dirty="0" smtClean="0"/>
              <a:t>15. Remarks </a:t>
            </a:r>
          </a:p>
          <a:p>
            <a:pPr marL="0" indent="0">
              <a:buNone/>
            </a:pPr>
            <a:r>
              <a:rPr lang="en-US" b="1" dirty="0" smtClean="0">
                <a:solidFill>
                  <a:srgbClr val="FF0000"/>
                </a:solidFill>
              </a:rPr>
              <a:t>NOTE: FILL IN THE BLANK SPACES</a:t>
            </a:r>
            <a:endParaRPr lang="en-US" b="1" dirty="0">
              <a:solidFill>
                <a:srgbClr val="FF0000"/>
              </a:solidFill>
            </a:endParaRPr>
          </a:p>
        </p:txBody>
      </p:sp>
    </p:spTree>
    <p:extLst>
      <p:ext uri="{BB962C8B-B14F-4D97-AF65-F5344CB8AC3E}">
        <p14:creationId xmlns:p14="http://schemas.microsoft.com/office/powerpoint/2010/main" val="3920270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DRAFTING OF SEARCH REPORTS</a:t>
            </a:r>
            <a:endParaRPr lang="en-US" b="1" dirty="0"/>
          </a:p>
        </p:txBody>
      </p:sp>
      <p:sp>
        <p:nvSpPr>
          <p:cNvPr id="3" name="Content Placeholder 2"/>
          <p:cNvSpPr>
            <a:spLocks noGrp="1"/>
          </p:cNvSpPr>
          <p:nvPr>
            <p:ph idx="1"/>
          </p:nvPr>
        </p:nvSpPr>
        <p:spPr/>
        <p:txBody>
          <a:bodyPr/>
          <a:lstStyle/>
          <a:p>
            <a:r>
              <a:rPr lang="en-US" dirty="0" smtClean="0"/>
              <a:t>CAN BE DRAFTED IN TWO WAYS</a:t>
            </a:r>
          </a:p>
          <a:p>
            <a:pPr marL="514350" indent="-514350">
              <a:buAutoNum type="arabicPeriod"/>
            </a:pPr>
            <a:r>
              <a:rPr lang="en-US" dirty="0" smtClean="0"/>
              <a:t>With a covered letter or;</a:t>
            </a:r>
          </a:p>
          <a:p>
            <a:pPr marL="514350" indent="-514350">
              <a:buAutoNum type="arabicPeriod"/>
            </a:pPr>
            <a:r>
              <a:rPr lang="en-US" dirty="0" smtClean="0"/>
              <a:t>Attached to a covered letter</a:t>
            </a:r>
          </a:p>
          <a:p>
            <a:pPr marL="514350" indent="-514350">
              <a:buAutoNum type="arabicPeriod"/>
            </a:pPr>
            <a:r>
              <a:rPr lang="en-US" dirty="0" smtClean="0"/>
              <a:t>Fill in the gaps</a:t>
            </a:r>
          </a:p>
          <a:p>
            <a:pPr marL="514350" indent="-514350">
              <a:buAutoNum type="arabicPeriod"/>
            </a:pPr>
            <a:r>
              <a:rPr lang="en-US" dirty="0" smtClean="0"/>
              <a:t>Sign it</a:t>
            </a:r>
          </a:p>
          <a:p>
            <a:pPr marL="514350" indent="-514350">
              <a:buAutoNum type="arabicPeriod"/>
            </a:pPr>
            <a:r>
              <a:rPr lang="en-US" dirty="0" smtClean="0"/>
              <a:t>Start with the contents of a Memorandum of Association and add other things</a:t>
            </a:r>
            <a:endParaRPr lang="en-US" dirty="0"/>
          </a:p>
        </p:txBody>
      </p:sp>
    </p:spTree>
    <p:extLst>
      <p:ext uri="{BB962C8B-B14F-4D97-AF65-F5344CB8AC3E}">
        <p14:creationId xmlns:p14="http://schemas.microsoft.com/office/powerpoint/2010/main" val="2290625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Zion Homes Ltd a property Development Company </a:t>
            </a:r>
            <a:r>
              <a:rPr lang="en-US" dirty="0"/>
              <a:t>(</a:t>
            </a:r>
            <a:r>
              <a:rPr lang="en-US" dirty="0" smtClean="0"/>
              <a:t>with Mr. </a:t>
            </a:r>
            <a:r>
              <a:rPr lang="en-US" dirty="0" err="1" smtClean="0"/>
              <a:t>Anifowose</a:t>
            </a:r>
            <a:r>
              <a:rPr lang="en-US" dirty="0" smtClean="0"/>
              <a:t> and Madam </a:t>
            </a:r>
            <a:r>
              <a:rPr lang="en-US" dirty="0" err="1" smtClean="0"/>
              <a:t>Anike</a:t>
            </a:r>
            <a:r>
              <a:rPr lang="en-US" dirty="0" smtClean="0"/>
              <a:t> as directors) was incorporated in 1990. The company approached Yahweh Bank Plc. for a further loan of 10 Billion Naira </a:t>
            </a:r>
            <a:r>
              <a:rPr lang="en-US" dirty="0"/>
              <a:t>without satisfying the initial indebtedness to the tune of 2 Million </a:t>
            </a:r>
            <a:r>
              <a:rPr lang="en-US" dirty="0" smtClean="0"/>
              <a:t>Naira in order to enable them execute a project in Benin.</a:t>
            </a:r>
          </a:p>
          <a:p>
            <a:r>
              <a:rPr lang="en-US" dirty="0" smtClean="0"/>
              <a:t>Assuming you are </a:t>
            </a:r>
            <a:r>
              <a:rPr lang="en-US" dirty="0" err="1" smtClean="0"/>
              <a:t>Oshiobinemoh</a:t>
            </a:r>
            <a:r>
              <a:rPr lang="en-US" dirty="0" smtClean="0"/>
              <a:t> </a:t>
            </a:r>
            <a:r>
              <a:rPr lang="en-US" dirty="0" err="1" smtClean="0"/>
              <a:t>Iwarioluwa</a:t>
            </a:r>
            <a:r>
              <a:rPr lang="en-US" dirty="0" smtClean="0"/>
              <a:t> a Solicitor to the bank who has been asked to conduct a search, draft the search report.</a:t>
            </a:r>
            <a:endParaRPr lang="en-US" dirty="0"/>
          </a:p>
        </p:txBody>
      </p:sp>
    </p:spTree>
    <p:extLst>
      <p:ext uri="{BB962C8B-B14F-4D97-AF65-F5344CB8AC3E}">
        <p14:creationId xmlns:p14="http://schemas.microsoft.com/office/powerpoint/2010/main" val="571309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CONVERSION AND RE-REGISTRATION OF COMPANIES</a:t>
            </a:r>
            <a:endParaRPr lang="en-US" b="1" dirty="0"/>
          </a:p>
        </p:txBody>
      </p:sp>
      <p:sp>
        <p:nvSpPr>
          <p:cNvPr id="3" name="Content Placeholder 2"/>
          <p:cNvSpPr>
            <a:spLocks noGrp="1"/>
          </p:cNvSpPr>
          <p:nvPr>
            <p:ph idx="1"/>
          </p:nvPr>
        </p:nvSpPr>
        <p:spPr/>
        <p:txBody>
          <a:bodyPr/>
          <a:lstStyle/>
          <a:p>
            <a:r>
              <a:rPr lang="en-US" dirty="0" smtClean="0"/>
              <a:t>Companies are permitted after incorporation to change their nature, object and type. For such a change to be valid, there are laid down procedures to be followed.</a:t>
            </a:r>
            <a:endParaRPr lang="en-US" dirty="0"/>
          </a:p>
        </p:txBody>
      </p:sp>
    </p:spTree>
    <p:extLst>
      <p:ext uri="{BB962C8B-B14F-4D97-AF65-F5344CB8AC3E}">
        <p14:creationId xmlns:p14="http://schemas.microsoft.com/office/powerpoint/2010/main" val="290099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RE-REGISTRATION OF A PRIVATE COMPANY AS PUBLIC COMPANY. S. 53 (3) CAMA</a:t>
            </a:r>
            <a:endParaRPr lang="en-US" sz="3200" b="1" dirty="0"/>
          </a:p>
        </p:txBody>
      </p:sp>
      <p:sp>
        <p:nvSpPr>
          <p:cNvPr id="3" name="Content Placeholder 2"/>
          <p:cNvSpPr>
            <a:spLocks noGrp="1"/>
          </p:cNvSpPr>
          <p:nvPr>
            <p:ph idx="1"/>
          </p:nvPr>
        </p:nvSpPr>
        <p:spPr/>
        <p:txBody>
          <a:bodyPr/>
          <a:lstStyle/>
          <a:p>
            <a:r>
              <a:rPr lang="en-US" dirty="0" smtClean="0"/>
              <a:t>A Private company limited by shares can convert to a Public Limited by Shares if a Special Resolution is passed and the consequential alterations are made in the Memorandum and Articles of Association of the Company. </a:t>
            </a:r>
          </a:p>
          <a:p>
            <a:endParaRPr lang="en-US" dirty="0"/>
          </a:p>
        </p:txBody>
      </p:sp>
    </p:spTree>
    <p:extLst>
      <p:ext uri="{BB962C8B-B14F-4D97-AF65-F5344CB8AC3E}">
        <p14:creationId xmlns:p14="http://schemas.microsoft.com/office/powerpoint/2010/main" val="246402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ALTERATIONS MADE IN THE MEMORANDUM AND ARTICLES OF ASSOCIATION </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The name must end with PLC</a:t>
            </a:r>
          </a:p>
          <a:p>
            <a:pPr marL="514350" indent="-514350">
              <a:buAutoNum type="arabicPeriod"/>
            </a:pPr>
            <a:r>
              <a:rPr lang="en-US" dirty="0" smtClean="0"/>
              <a:t>Increase of Share Capital to meet up with the legal minimum</a:t>
            </a:r>
          </a:p>
          <a:p>
            <a:pPr marL="514350" indent="-514350">
              <a:buAutoNum type="arabicPeriod"/>
            </a:pPr>
            <a:r>
              <a:rPr lang="en-US" dirty="0" smtClean="0"/>
              <a:t>Removal on transfer of shares and invitation to the public in the Articles of Association of the company.</a:t>
            </a:r>
          </a:p>
          <a:p>
            <a:pPr marL="514350" indent="-514350">
              <a:buAutoNum type="arabicPeriod"/>
            </a:pPr>
            <a:r>
              <a:rPr lang="en-US" dirty="0" smtClean="0"/>
              <a:t>Regulation on appointment of Directors and Secretary to conform wit the requirements of a Public Company.</a:t>
            </a:r>
            <a:endParaRPr lang="en-US" dirty="0"/>
          </a:p>
        </p:txBody>
      </p:sp>
    </p:spTree>
    <p:extLst>
      <p:ext uri="{BB962C8B-B14F-4D97-AF65-F5344CB8AC3E}">
        <p14:creationId xmlns:p14="http://schemas.microsoft.com/office/powerpoint/2010/main" val="832649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CONVERSION FROM PRIVATE TO PUBLIC</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solidFill>
                  <a:srgbClr val="FF0000"/>
                </a:solidFill>
              </a:rPr>
              <a:t>Board Resolution proposing the conversion</a:t>
            </a:r>
          </a:p>
          <a:p>
            <a:pPr marL="514350" indent="-514350">
              <a:buAutoNum type="arabicPeriod"/>
            </a:pPr>
            <a:r>
              <a:rPr lang="en-US" dirty="0" smtClean="0">
                <a:solidFill>
                  <a:srgbClr val="FF0000"/>
                </a:solidFill>
              </a:rPr>
              <a:t>Board authorizes the Company Secretary to issue Notice of General Meeting to Pass Special Resolution</a:t>
            </a:r>
          </a:p>
          <a:p>
            <a:pPr marL="514350" indent="-514350">
              <a:buAutoNum type="arabicPeriod"/>
            </a:pPr>
            <a:r>
              <a:rPr lang="en-US" dirty="0" smtClean="0">
                <a:solidFill>
                  <a:srgbClr val="FF0000"/>
                </a:solidFill>
              </a:rPr>
              <a:t>General Meeting is convened </a:t>
            </a:r>
            <a:r>
              <a:rPr lang="en-US" dirty="0" smtClean="0"/>
              <a:t>and Special </a:t>
            </a:r>
            <a:r>
              <a:rPr lang="en-US" dirty="0" smtClean="0">
                <a:solidFill>
                  <a:srgbClr val="FF0000"/>
                </a:solidFill>
              </a:rPr>
              <a:t>resolution is passed</a:t>
            </a:r>
            <a:r>
              <a:rPr lang="en-US" dirty="0" smtClean="0"/>
              <a:t> authorizing the re-registration.</a:t>
            </a:r>
          </a:p>
          <a:p>
            <a:pPr marL="514350" indent="-514350">
              <a:buAutoNum type="arabicPeriod"/>
            </a:pPr>
            <a:r>
              <a:rPr lang="en-US" dirty="0" smtClean="0">
                <a:solidFill>
                  <a:srgbClr val="FF0000"/>
                </a:solidFill>
              </a:rPr>
              <a:t>Application to the CAC </a:t>
            </a:r>
            <a:r>
              <a:rPr lang="en-US" dirty="0" smtClean="0"/>
              <a:t>for re-registration in the prescribed form signed by at least one Director and Secretary.</a:t>
            </a:r>
          </a:p>
          <a:p>
            <a:pPr marL="514350" indent="-514350">
              <a:buAutoNum type="arabicPeriod"/>
            </a:pPr>
            <a:r>
              <a:rPr lang="en-US" dirty="0" smtClean="0">
                <a:solidFill>
                  <a:srgbClr val="FF0000"/>
                </a:solidFill>
              </a:rPr>
              <a:t>Alterations carried out in the Memorandum and Articles of Association to reflect the change</a:t>
            </a:r>
          </a:p>
          <a:p>
            <a:pPr marL="514350" indent="-514350">
              <a:buAutoNum type="arabicPeriod"/>
            </a:pPr>
            <a:r>
              <a:rPr lang="en-US" dirty="0" smtClean="0">
                <a:solidFill>
                  <a:srgbClr val="FF0000"/>
                </a:solidFill>
              </a:rPr>
              <a:t>The altered Memorandum and Articles of Association will be stamped.</a:t>
            </a:r>
            <a:endParaRPr lang="en-US" dirty="0">
              <a:solidFill>
                <a:srgbClr val="FF0000"/>
              </a:solidFill>
            </a:endParaRPr>
          </a:p>
        </p:txBody>
      </p:sp>
    </p:spTree>
    <p:extLst>
      <p:ext uri="{BB962C8B-B14F-4D97-AF65-F5344CB8AC3E}">
        <p14:creationId xmlns:p14="http://schemas.microsoft.com/office/powerpoint/2010/main" val="873199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7</a:t>
            </a:r>
            <a:r>
              <a:rPr lang="en-US" dirty="0" smtClean="0"/>
              <a:t>. </a:t>
            </a:r>
            <a:r>
              <a:rPr lang="en-US" dirty="0" smtClean="0">
                <a:solidFill>
                  <a:srgbClr val="FF0000"/>
                </a:solidFill>
              </a:rPr>
              <a:t>Attach the following documents to the application.</a:t>
            </a:r>
          </a:p>
          <a:p>
            <a:pPr marL="571500" indent="-571500">
              <a:buAutoNum type="romanLcPeriod"/>
            </a:pPr>
            <a:r>
              <a:rPr lang="en-US" dirty="0" smtClean="0"/>
              <a:t>Special Resolution of  the General Meeting</a:t>
            </a:r>
          </a:p>
          <a:p>
            <a:pPr marL="571500" indent="-571500">
              <a:buAutoNum type="romanLcPeriod"/>
            </a:pPr>
            <a:r>
              <a:rPr lang="en-US" dirty="0" smtClean="0"/>
              <a:t>Duly stamped copies of the altered memorandum and articles of association of the company</a:t>
            </a:r>
          </a:p>
          <a:p>
            <a:pPr marL="571500" indent="-571500">
              <a:buAutoNum type="romanLcPeriod"/>
            </a:pPr>
            <a:r>
              <a:rPr lang="en-US" dirty="0" smtClean="0"/>
              <a:t>A copy of the written statement certified on oath by the Directors and Secretary showing that the paid up capital is not less than 25 percent of the issued capital</a:t>
            </a:r>
          </a:p>
        </p:txBody>
      </p:sp>
    </p:spTree>
    <p:extLst>
      <p:ext uri="{BB962C8B-B14F-4D97-AF65-F5344CB8AC3E}">
        <p14:creationId xmlns:p14="http://schemas.microsoft.com/office/powerpoint/2010/main" val="156543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571500" indent="-571500">
              <a:buAutoNum type="romanLcPeriod" startAt="4"/>
            </a:pPr>
            <a:r>
              <a:rPr lang="en-US" dirty="0" smtClean="0"/>
              <a:t>A Statutory declaration by a Director and Secretary that the Special Resolution has been passed and that the company's asset is not less than the aggregate of the paid up capital.</a:t>
            </a:r>
          </a:p>
          <a:p>
            <a:pPr marL="571500" indent="-571500">
              <a:buAutoNum type="romanLcPeriod" startAt="4"/>
            </a:pPr>
            <a:r>
              <a:rPr lang="en-US" dirty="0" smtClean="0"/>
              <a:t>A copy of the Prospectus of the company if the company is to be quoted at the stock exchange.</a:t>
            </a:r>
            <a:endParaRPr lang="en-US" dirty="0"/>
          </a:p>
        </p:txBody>
      </p:sp>
    </p:spTree>
    <p:extLst>
      <p:ext uri="{BB962C8B-B14F-4D97-AF65-F5344CB8AC3E}">
        <p14:creationId xmlns:p14="http://schemas.microsoft.com/office/powerpoint/2010/main" val="258012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PRELIMINARY MATTERS BEFORE COMMENCEMENT OF BUSINESS</a:t>
            </a:r>
            <a:endParaRPr lang="en-US" b="1" dirty="0"/>
          </a:p>
        </p:txBody>
      </p:sp>
      <p:sp>
        <p:nvSpPr>
          <p:cNvPr id="3" name="Content Placeholder 2"/>
          <p:cNvSpPr>
            <a:spLocks noGrp="1"/>
          </p:cNvSpPr>
          <p:nvPr>
            <p:ph idx="1"/>
          </p:nvPr>
        </p:nvSpPr>
        <p:spPr/>
        <p:txBody>
          <a:bodyPr/>
          <a:lstStyle/>
          <a:p>
            <a:pPr marL="0" indent="0">
              <a:buNone/>
            </a:pPr>
            <a:r>
              <a:rPr lang="en-US" b="1" dirty="0" smtClean="0"/>
              <a:t>PUBLICATION OF NAME. S. 729(1) CAMA</a:t>
            </a:r>
          </a:p>
          <a:p>
            <a:pPr marL="0" indent="0">
              <a:buNone/>
            </a:pPr>
            <a:r>
              <a:rPr lang="en-US" dirty="0" smtClean="0"/>
              <a:t>This is statutorily provided for. </a:t>
            </a:r>
          </a:p>
          <a:p>
            <a:pPr marL="0" indent="0">
              <a:buNone/>
            </a:pPr>
            <a:r>
              <a:rPr lang="en-US" dirty="0" smtClean="0"/>
              <a:t>The name of the company should be published in the name plate of the company, common seal of the company as well as other official documents and bills of exchange of the company.</a:t>
            </a:r>
            <a:endParaRPr lang="en-US" dirty="0"/>
          </a:p>
        </p:txBody>
      </p:sp>
    </p:spTree>
    <p:extLst>
      <p:ext uri="{BB962C8B-B14F-4D97-AF65-F5344CB8AC3E}">
        <p14:creationId xmlns:p14="http://schemas.microsoft.com/office/powerpoint/2010/main" val="3002987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DOCUMENTS TO BE SUBMITTED TO THE CAC FOR RE-REGISTRATION FROM LTD TO PLC</a:t>
            </a:r>
            <a:endParaRPr lang="en-US" b="1"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Availability check and Reservation of name</a:t>
            </a:r>
          </a:p>
          <a:p>
            <a:pPr marL="514350" indent="-514350">
              <a:buAutoNum type="arabicPeriod"/>
            </a:pPr>
            <a:r>
              <a:rPr lang="en-US" dirty="0" smtClean="0"/>
              <a:t>Special </a:t>
            </a:r>
            <a:r>
              <a:rPr lang="en-US" dirty="0" smtClean="0">
                <a:solidFill>
                  <a:srgbClr val="FF0000"/>
                </a:solidFill>
              </a:rPr>
              <a:t>Resolution authorizing the conversion</a:t>
            </a:r>
          </a:p>
          <a:p>
            <a:pPr marL="514350" indent="-514350">
              <a:buAutoNum type="arabicPeriod"/>
            </a:pPr>
            <a:r>
              <a:rPr lang="en-US" dirty="0" smtClean="0">
                <a:solidFill>
                  <a:srgbClr val="FF0000"/>
                </a:solidFill>
              </a:rPr>
              <a:t>Application</a:t>
            </a:r>
            <a:r>
              <a:rPr lang="en-US" dirty="0" smtClean="0"/>
              <a:t> for conversion signed by the Director and Secretary</a:t>
            </a:r>
          </a:p>
          <a:p>
            <a:pPr marL="514350" indent="-514350">
              <a:buAutoNum type="arabicPeriod"/>
            </a:pPr>
            <a:r>
              <a:rPr lang="en-US" dirty="0" smtClean="0"/>
              <a:t>Duly stamped altered Memorandum and Articles of Association of the company.</a:t>
            </a:r>
          </a:p>
          <a:p>
            <a:pPr marL="514350" indent="-514350">
              <a:buAutoNum type="arabicPeriod"/>
            </a:pPr>
            <a:r>
              <a:rPr lang="en-US" dirty="0" smtClean="0"/>
              <a:t>Copy of the balance sheet of the company</a:t>
            </a:r>
          </a:p>
          <a:p>
            <a:pPr marL="514350" indent="-514350">
              <a:buAutoNum type="arabicPeriod"/>
            </a:pPr>
            <a:r>
              <a:rPr lang="en-US" dirty="0" smtClean="0">
                <a:solidFill>
                  <a:srgbClr val="FF0000"/>
                </a:solidFill>
              </a:rPr>
              <a:t>Evidence of Filing Fees</a:t>
            </a:r>
          </a:p>
          <a:p>
            <a:pPr marL="514350" indent="-514350">
              <a:buAutoNum type="arabicPeriod"/>
            </a:pPr>
            <a:r>
              <a:rPr lang="en-US" dirty="0" smtClean="0">
                <a:solidFill>
                  <a:srgbClr val="FF0000"/>
                </a:solidFill>
              </a:rPr>
              <a:t>Tax clearance Certificate</a:t>
            </a:r>
          </a:p>
          <a:p>
            <a:pPr marL="514350" indent="-514350">
              <a:buAutoNum type="arabicPeriod"/>
            </a:pPr>
            <a:r>
              <a:rPr lang="en-US" dirty="0" smtClean="0"/>
              <a:t>Old certificate for cancellation</a:t>
            </a:r>
          </a:p>
          <a:p>
            <a:pPr marL="514350" indent="-514350">
              <a:buAutoNum type="arabicPeriod"/>
            </a:pPr>
            <a:r>
              <a:rPr lang="en-US" dirty="0" smtClean="0">
                <a:solidFill>
                  <a:srgbClr val="FF0000"/>
                </a:solidFill>
              </a:rPr>
              <a:t>Evidence of Filing of Annual Returns</a:t>
            </a:r>
          </a:p>
        </p:txBody>
      </p:sp>
    </p:spTree>
    <p:extLst>
      <p:ext uri="{BB962C8B-B14F-4D97-AF65-F5344CB8AC3E}">
        <p14:creationId xmlns:p14="http://schemas.microsoft.com/office/powerpoint/2010/main" val="328767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The CAC will issue a new certificate to the company upon satisfaction of all the requirements. </a:t>
            </a:r>
          </a:p>
          <a:p>
            <a:r>
              <a:rPr lang="en-US" dirty="0" smtClean="0"/>
              <a:t>The new issued certificate is a prima facie evidence that all the requirements for conversion has been complied with.</a:t>
            </a:r>
          </a:p>
          <a:p>
            <a:r>
              <a:rPr lang="en-US" b="1" dirty="0" smtClean="0"/>
              <a:t>S. 56 CAMA</a:t>
            </a:r>
            <a:endParaRPr lang="en-US" b="1" dirty="0"/>
          </a:p>
        </p:txBody>
      </p:sp>
    </p:spTree>
    <p:extLst>
      <p:ext uri="{BB962C8B-B14F-4D97-AF65-F5344CB8AC3E}">
        <p14:creationId xmlns:p14="http://schemas.microsoft.com/office/powerpoint/2010/main" val="1319823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INSTANCES WHERE RE-REGISTRATION FROM LTD TO PLC WILL NOT BE ALLOWED</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Where the company has resolved to reduce its share capital</a:t>
            </a:r>
          </a:p>
          <a:p>
            <a:pPr marL="514350" indent="-514350">
              <a:buAutoNum type="arabicPeriod"/>
            </a:pPr>
            <a:r>
              <a:rPr lang="en-US" dirty="0" smtClean="0"/>
              <a:t>Where the reduction is supported by a solvency statement</a:t>
            </a:r>
          </a:p>
          <a:p>
            <a:pPr marL="514350" indent="-514350">
              <a:buAutoNum type="arabicPeriod"/>
            </a:pPr>
            <a:r>
              <a:rPr lang="en-US" dirty="0" smtClean="0"/>
              <a:t>Where the nominal value of the company's allotted share capital is below the specified minimum</a:t>
            </a:r>
            <a:endParaRPr lang="en-US" dirty="0"/>
          </a:p>
        </p:txBody>
      </p:sp>
    </p:spTree>
    <p:extLst>
      <p:ext uri="{BB962C8B-B14F-4D97-AF65-F5344CB8AC3E}">
        <p14:creationId xmlns:p14="http://schemas.microsoft.com/office/powerpoint/2010/main" val="138807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Draft a resolution for re-registration of Sharon James Nigeria Ltd to Sharon James Nigeria Plc.</a:t>
            </a:r>
            <a:endParaRPr lang="en-US" dirty="0"/>
          </a:p>
        </p:txBody>
      </p:sp>
    </p:spTree>
    <p:extLst>
      <p:ext uri="{BB962C8B-B14F-4D97-AF65-F5344CB8AC3E}">
        <p14:creationId xmlns:p14="http://schemas.microsoft.com/office/powerpoint/2010/main" val="275684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RE-REGISTRATION OF A PUBLIC COMPANY TO A PRIVATE COMPANY. S.63 CAMA</a:t>
            </a:r>
            <a:endParaRPr lang="en-US" sz="3600" b="1" dirty="0"/>
          </a:p>
        </p:txBody>
      </p:sp>
      <p:sp>
        <p:nvSpPr>
          <p:cNvPr id="3" name="Content Placeholder 2"/>
          <p:cNvSpPr>
            <a:spLocks noGrp="1"/>
          </p:cNvSpPr>
          <p:nvPr>
            <p:ph idx="1"/>
          </p:nvPr>
        </p:nvSpPr>
        <p:spPr/>
        <p:txBody>
          <a:bodyPr>
            <a:normAutofit lnSpcReduction="10000"/>
          </a:bodyPr>
          <a:lstStyle/>
          <a:p>
            <a:r>
              <a:rPr lang="en-US" dirty="0" smtClean="0"/>
              <a:t>A company can be re-registered from a public company to a private company if an application is made to the CAC to that effect and a special resolution has been passed by members in a General Meeting supporting the conversion.</a:t>
            </a:r>
          </a:p>
          <a:p>
            <a:r>
              <a:rPr lang="en-US" dirty="0" smtClean="0"/>
              <a:t>Conversion in this wise is difficult because the members have 28 days opportunity to cancel the resolution after it has been passed.</a:t>
            </a:r>
            <a:endParaRPr lang="en-US" dirty="0"/>
          </a:p>
        </p:txBody>
      </p:sp>
    </p:spTree>
    <p:extLst>
      <p:ext uri="{BB962C8B-B14F-4D97-AF65-F5344CB8AC3E}">
        <p14:creationId xmlns:p14="http://schemas.microsoft.com/office/powerpoint/2010/main" val="237538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RE-REGISTRATION FROM PLC TO LTD</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a:solidFill>
                  <a:srgbClr val="FF0000"/>
                </a:solidFill>
              </a:rPr>
              <a:t>Board Resolution proposing the conversion</a:t>
            </a:r>
          </a:p>
          <a:p>
            <a:pPr marL="514350" indent="-514350">
              <a:buAutoNum type="arabicPeriod"/>
            </a:pPr>
            <a:r>
              <a:rPr lang="en-US" dirty="0">
                <a:solidFill>
                  <a:srgbClr val="FF0000"/>
                </a:solidFill>
              </a:rPr>
              <a:t>Board authorizes the Company Secretary to issue Notice of General Meeting to Pass Special </a:t>
            </a:r>
            <a:r>
              <a:rPr lang="en-US" dirty="0" smtClean="0">
                <a:solidFill>
                  <a:srgbClr val="FF0000"/>
                </a:solidFill>
              </a:rPr>
              <a:t>Resolution</a:t>
            </a:r>
          </a:p>
          <a:p>
            <a:pPr marL="514350" indent="-514350">
              <a:buFont typeface="Arial" pitchFamily="34" charset="0"/>
              <a:buAutoNum type="arabicPeriod"/>
            </a:pPr>
            <a:r>
              <a:rPr lang="en-US" dirty="0">
                <a:solidFill>
                  <a:srgbClr val="FF0000"/>
                </a:solidFill>
              </a:rPr>
              <a:t>General Meeting is convened </a:t>
            </a:r>
            <a:r>
              <a:rPr lang="en-US" dirty="0"/>
              <a:t>and Special </a:t>
            </a:r>
            <a:r>
              <a:rPr lang="en-US" dirty="0">
                <a:solidFill>
                  <a:srgbClr val="FF0000"/>
                </a:solidFill>
              </a:rPr>
              <a:t>resolution is passed</a:t>
            </a:r>
            <a:r>
              <a:rPr lang="en-US" dirty="0"/>
              <a:t> authorizing the re-registration</a:t>
            </a:r>
            <a:r>
              <a:rPr lang="en-US" dirty="0" smtClean="0"/>
              <a:t>.</a:t>
            </a:r>
          </a:p>
          <a:p>
            <a:pPr marL="514350" indent="-514350">
              <a:buFont typeface="Arial" pitchFamily="34" charset="0"/>
              <a:buAutoNum type="arabicPeriod"/>
            </a:pPr>
            <a:r>
              <a:rPr lang="en-US" dirty="0" smtClean="0"/>
              <a:t>Wait for 28 days after passing the special resolution for any application to cancel the resolution at the Federal High Court.</a:t>
            </a:r>
            <a:endParaRPr lang="en-US" dirty="0"/>
          </a:p>
          <a:p>
            <a:pPr marL="0" indent="0">
              <a:buNone/>
            </a:pPr>
            <a:endParaRPr lang="en-US" dirty="0" smtClean="0"/>
          </a:p>
          <a:p>
            <a:pPr marL="514350" indent="-514350">
              <a:buAutoNum type="arabicPeriod"/>
            </a:pPr>
            <a:endParaRPr lang="en-US" dirty="0">
              <a:solidFill>
                <a:srgbClr val="FF0000"/>
              </a:solidFill>
            </a:endParaRPr>
          </a:p>
          <a:p>
            <a:endParaRPr lang="en-US" dirty="0"/>
          </a:p>
        </p:txBody>
      </p:sp>
    </p:spTree>
    <p:extLst>
      <p:ext uri="{BB962C8B-B14F-4D97-AF65-F5344CB8AC3E}">
        <p14:creationId xmlns:p14="http://schemas.microsoft.com/office/powerpoint/2010/main" val="126627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5. If no application is made to cancel the re-registration </a:t>
            </a:r>
            <a:r>
              <a:rPr lang="en-US" dirty="0" smtClean="0">
                <a:solidFill>
                  <a:srgbClr val="FF0000"/>
                </a:solidFill>
              </a:rPr>
              <a:t>within 15 days </a:t>
            </a:r>
            <a:r>
              <a:rPr lang="en-US" dirty="0" smtClean="0"/>
              <a:t>after the end of the </a:t>
            </a:r>
            <a:r>
              <a:rPr lang="en-US" dirty="0" smtClean="0">
                <a:solidFill>
                  <a:srgbClr val="FF0000"/>
                </a:solidFill>
              </a:rPr>
              <a:t>28 days </a:t>
            </a:r>
            <a:r>
              <a:rPr lang="en-US" dirty="0" smtClean="0"/>
              <a:t>allowed for making an application for cancellation of the conversion to court, an application in the prescribed form for re-registration is made to the CAC with the following attached documents.</a:t>
            </a:r>
            <a:endParaRPr lang="en-US" dirty="0"/>
          </a:p>
        </p:txBody>
      </p:sp>
    </p:spTree>
    <p:extLst>
      <p:ext uri="{BB962C8B-B14F-4D97-AF65-F5344CB8AC3E}">
        <p14:creationId xmlns:p14="http://schemas.microsoft.com/office/powerpoint/2010/main" val="545544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a:t>Availability check and Reservation of name</a:t>
            </a:r>
          </a:p>
          <a:p>
            <a:pPr marL="514350" indent="-514350">
              <a:buAutoNum type="arabicPeriod"/>
            </a:pPr>
            <a:r>
              <a:rPr lang="en-US" dirty="0"/>
              <a:t>Special </a:t>
            </a:r>
            <a:r>
              <a:rPr lang="en-US" dirty="0">
                <a:solidFill>
                  <a:srgbClr val="FF0000"/>
                </a:solidFill>
              </a:rPr>
              <a:t>Resolution authorizing the conversion</a:t>
            </a:r>
          </a:p>
          <a:p>
            <a:pPr marL="514350" indent="-514350">
              <a:buAutoNum type="arabicPeriod"/>
            </a:pPr>
            <a:r>
              <a:rPr lang="en-US" dirty="0">
                <a:solidFill>
                  <a:srgbClr val="FF0000"/>
                </a:solidFill>
              </a:rPr>
              <a:t>Application</a:t>
            </a:r>
            <a:r>
              <a:rPr lang="en-US" dirty="0"/>
              <a:t> for conversion signed by the Director and Secretary</a:t>
            </a:r>
          </a:p>
          <a:p>
            <a:pPr marL="514350" indent="-514350">
              <a:buAutoNum type="arabicPeriod"/>
            </a:pPr>
            <a:r>
              <a:rPr lang="en-US" dirty="0">
                <a:solidFill>
                  <a:srgbClr val="FF0000"/>
                </a:solidFill>
              </a:rPr>
              <a:t>Duly stamped altered Memorandum and Articles of Association of the company</a:t>
            </a:r>
            <a:r>
              <a:rPr lang="en-US" dirty="0" smtClean="0">
                <a:solidFill>
                  <a:srgbClr val="FF0000"/>
                </a:solidFill>
              </a:rPr>
              <a:t>.</a:t>
            </a:r>
            <a:endParaRPr lang="en-US" dirty="0">
              <a:solidFill>
                <a:srgbClr val="FF0000"/>
              </a:solidFill>
            </a:endParaRPr>
          </a:p>
          <a:p>
            <a:pPr marL="514350" indent="-514350">
              <a:buAutoNum type="arabicPeriod"/>
            </a:pPr>
            <a:r>
              <a:rPr lang="en-US" dirty="0">
                <a:solidFill>
                  <a:srgbClr val="FF0000"/>
                </a:solidFill>
              </a:rPr>
              <a:t>Evidence of Filing Fees</a:t>
            </a:r>
          </a:p>
          <a:p>
            <a:pPr marL="514350" indent="-514350">
              <a:buAutoNum type="arabicPeriod"/>
            </a:pPr>
            <a:r>
              <a:rPr lang="en-US" dirty="0">
                <a:solidFill>
                  <a:srgbClr val="FF0000"/>
                </a:solidFill>
              </a:rPr>
              <a:t>Tax clearance Certificate</a:t>
            </a:r>
          </a:p>
          <a:p>
            <a:pPr marL="514350" indent="-514350">
              <a:buAutoNum type="arabicPeriod"/>
            </a:pPr>
            <a:r>
              <a:rPr lang="en-US" dirty="0"/>
              <a:t>Old certificate for cancellation</a:t>
            </a:r>
          </a:p>
          <a:p>
            <a:pPr marL="514350" indent="-514350">
              <a:buAutoNum type="arabicPeriod"/>
            </a:pPr>
            <a:r>
              <a:rPr lang="en-US" dirty="0">
                <a:solidFill>
                  <a:srgbClr val="FF0000"/>
                </a:solidFill>
              </a:rPr>
              <a:t>Evidence of Filing of Annual Returns</a:t>
            </a:r>
          </a:p>
          <a:p>
            <a:pPr marL="0" indent="0">
              <a:buNone/>
            </a:pPr>
            <a:endParaRPr lang="en-US" dirty="0"/>
          </a:p>
        </p:txBody>
      </p:sp>
    </p:spTree>
    <p:extLst>
      <p:ext uri="{BB962C8B-B14F-4D97-AF65-F5344CB8AC3E}">
        <p14:creationId xmlns:p14="http://schemas.microsoft.com/office/powerpoint/2010/main" val="254088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smtClean="0"/>
              <a:t>The application for cancellation can be objected to at the Federal High Court.</a:t>
            </a:r>
          </a:p>
          <a:p>
            <a:r>
              <a:rPr lang="en-US" b="1" dirty="0" smtClean="0"/>
              <a:t>See S. 64 CAMA</a:t>
            </a:r>
            <a:endParaRPr lang="en-US" b="1" dirty="0"/>
          </a:p>
        </p:txBody>
      </p:sp>
    </p:spTree>
    <p:extLst>
      <p:ext uri="{BB962C8B-B14F-4D97-AF65-F5344CB8AC3E}">
        <p14:creationId xmlns:p14="http://schemas.microsoft.com/office/powerpoint/2010/main" val="619208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lstStyle/>
          <a:p>
            <a:r>
              <a:rPr lang="en-US" dirty="0" smtClean="0"/>
              <a:t>Draft a resolution for the re-registration of James Sharon </a:t>
            </a:r>
            <a:r>
              <a:rPr lang="en-US" dirty="0" err="1" smtClean="0"/>
              <a:t>Plc</a:t>
            </a:r>
            <a:r>
              <a:rPr lang="en-US" dirty="0" smtClean="0"/>
              <a:t> to James Sharon Ltd.</a:t>
            </a:r>
            <a:endParaRPr lang="en-US" dirty="0"/>
          </a:p>
        </p:txBody>
      </p:sp>
    </p:spTree>
    <p:extLst>
      <p:ext uri="{BB962C8B-B14F-4D97-AF65-F5344CB8AC3E}">
        <p14:creationId xmlns:p14="http://schemas.microsoft.com/office/powerpoint/2010/main" val="43985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Companies make use of trade names and Corporate names. Steps can be taken to protect the trade name of the company with the Trade Mark Registry of the Federal Ministry of Commerce. </a:t>
            </a:r>
          </a:p>
          <a:p>
            <a:r>
              <a:rPr lang="en-US" dirty="0" smtClean="0"/>
              <a:t>The Good Will of the Company rests on the trade name of the company but companies can only enter into contracts with their corporate names. See </a:t>
            </a:r>
            <a:r>
              <a:rPr lang="en-US" b="1" dirty="0" smtClean="0"/>
              <a:t>Bank of Baroda V </a:t>
            </a:r>
            <a:r>
              <a:rPr lang="en-US" b="1" dirty="0" err="1" smtClean="0"/>
              <a:t>Ivalabani</a:t>
            </a:r>
            <a:r>
              <a:rPr lang="en-US" b="1" dirty="0" smtClean="0"/>
              <a:t> Ltd </a:t>
            </a:r>
            <a:r>
              <a:rPr lang="en-US" dirty="0" smtClean="0"/>
              <a:t>(1998) 2NWLR (PT 539) CA 600</a:t>
            </a:r>
          </a:p>
          <a:p>
            <a:endParaRPr lang="en-US" dirty="0"/>
          </a:p>
        </p:txBody>
      </p:sp>
    </p:spTree>
    <p:extLst>
      <p:ext uri="{BB962C8B-B14F-4D97-AF65-F5344CB8AC3E}">
        <p14:creationId xmlns:p14="http://schemas.microsoft.com/office/powerpoint/2010/main" val="873735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WHO CAN MAKE AN APPLICATION TO CANCEL THE RESOLUTION FOR RE-REGISTRATION FROM PLC TO LTD</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Holders of 5 percent nominal Value of issued share capital</a:t>
            </a:r>
          </a:p>
          <a:p>
            <a:pPr marL="514350" indent="-514350">
              <a:buAutoNum type="arabicPeriod"/>
            </a:pPr>
            <a:r>
              <a:rPr lang="en-US" dirty="0" smtClean="0"/>
              <a:t>5 percent of company members</a:t>
            </a:r>
          </a:p>
          <a:p>
            <a:pPr marL="0" indent="0">
              <a:buNone/>
            </a:pPr>
            <a:r>
              <a:rPr lang="en-US" dirty="0" smtClean="0"/>
              <a:t>A member who has voted in </a:t>
            </a:r>
            <a:r>
              <a:rPr lang="en-US" dirty="0" err="1" smtClean="0"/>
              <a:t>favour</a:t>
            </a:r>
            <a:r>
              <a:rPr lang="en-US" dirty="0" smtClean="0"/>
              <a:t> of the resolution cannot participate in the application for cancellation.</a:t>
            </a:r>
          </a:p>
          <a:p>
            <a:pPr marL="0" indent="0">
              <a:buNone/>
            </a:pPr>
            <a:r>
              <a:rPr lang="en-US" b="1" dirty="0" smtClean="0"/>
              <a:t>S. 64 CAMA</a:t>
            </a:r>
            <a:endParaRPr lang="en-US" b="1" dirty="0"/>
          </a:p>
        </p:txBody>
      </p:sp>
    </p:spTree>
    <p:extLst>
      <p:ext uri="{BB962C8B-B14F-4D97-AF65-F5344CB8AC3E}">
        <p14:creationId xmlns:p14="http://schemas.microsoft.com/office/powerpoint/2010/main" val="3609143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a:t>The CAC will issue a new certificate to the company upon satisfaction of all the requirements. </a:t>
            </a:r>
          </a:p>
          <a:p>
            <a:r>
              <a:rPr lang="en-US" dirty="0"/>
              <a:t>The new issued certificate is a prima facie evidence that all the requirements for conversion has been complied with.</a:t>
            </a:r>
          </a:p>
        </p:txBody>
      </p:sp>
    </p:spTree>
    <p:extLst>
      <p:ext uri="{BB962C8B-B14F-4D97-AF65-F5344CB8AC3E}">
        <p14:creationId xmlns:p14="http://schemas.microsoft.com/office/powerpoint/2010/main" val="3126261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RE-REGISTRATION OF A PRIVATE COMPANY LIMITED BY SHARES AS UNLIMITED COMPANY. S. 68</a:t>
            </a:r>
            <a:endParaRPr lang="en-US" sz="3200" b="1" dirty="0"/>
          </a:p>
        </p:txBody>
      </p:sp>
      <p:sp>
        <p:nvSpPr>
          <p:cNvPr id="3" name="Content Placeholder 2"/>
          <p:cNvSpPr>
            <a:spLocks noGrp="1"/>
          </p:cNvSpPr>
          <p:nvPr>
            <p:ph idx="1"/>
          </p:nvPr>
        </p:nvSpPr>
        <p:spPr/>
        <p:txBody>
          <a:bodyPr>
            <a:normAutofit/>
          </a:bodyPr>
          <a:lstStyle/>
          <a:p>
            <a:r>
              <a:rPr lang="en-US" sz="4000" dirty="0" smtClean="0"/>
              <a:t>A company previously registered as a private limited liability company can re-register as an unlimited company with the consent of ALL its members and approval of the CAC.</a:t>
            </a:r>
            <a:endParaRPr lang="en-US" sz="4000" dirty="0"/>
          </a:p>
        </p:txBody>
      </p:sp>
    </p:spTree>
    <p:extLst>
      <p:ext uri="{BB962C8B-B14F-4D97-AF65-F5344CB8AC3E}">
        <p14:creationId xmlns:p14="http://schemas.microsoft.com/office/powerpoint/2010/main" val="861469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RE-REGISTRATION OF A PRIVATE COMPANY TO AN UNLIMITED COMPANY</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a:solidFill>
                  <a:srgbClr val="FF0000"/>
                </a:solidFill>
              </a:rPr>
              <a:t>Board Resolution proposing the conversion</a:t>
            </a:r>
          </a:p>
          <a:p>
            <a:pPr marL="514350" indent="-514350">
              <a:buAutoNum type="arabicPeriod"/>
            </a:pPr>
            <a:r>
              <a:rPr lang="en-US" dirty="0">
                <a:solidFill>
                  <a:srgbClr val="FF0000"/>
                </a:solidFill>
              </a:rPr>
              <a:t>Board authorizes the Company Secretary to issue Notice of General Meeting to Pass Special Resolution</a:t>
            </a:r>
          </a:p>
          <a:p>
            <a:pPr marL="514350" indent="-514350">
              <a:buFont typeface="Arial" pitchFamily="34" charset="0"/>
              <a:buAutoNum type="arabicPeriod"/>
            </a:pPr>
            <a:r>
              <a:rPr lang="en-US" dirty="0">
                <a:solidFill>
                  <a:srgbClr val="FF0000"/>
                </a:solidFill>
              </a:rPr>
              <a:t>General Meeting is convened </a:t>
            </a:r>
            <a:r>
              <a:rPr lang="en-US" dirty="0"/>
              <a:t>and Special </a:t>
            </a:r>
            <a:r>
              <a:rPr lang="en-US" dirty="0">
                <a:solidFill>
                  <a:srgbClr val="FF0000"/>
                </a:solidFill>
              </a:rPr>
              <a:t>R</a:t>
            </a:r>
            <a:r>
              <a:rPr lang="en-US" dirty="0" smtClean="0">
                <a:solidFill>
                  <a:srgbClr val="FF0000"/>
                </a:solidFill>
              </a:rPr>
              <a:t>esolution </a:t>
            </a:r>
            <a:r>
              <a:rPr lang="en-US" dirty="0">
                <a:solidFill>
                  <a:srgbClr val="FF0000"/>
                </a:solidFill>
              </a:rPr>
              <a:t>is passed</a:t>
            </a:r>
            <a:r>
              <a:rPr lang="en-US" dirty="0"/>
              <a:t> authorizing the re-registration</a:t>
            </a:r>
            <a:r>
              <a:rPr lang="en-US" dirty="0" smtClean="0"/>
              <a:t>.</a:t>
            </a:r>
          </a:p>
          <a:p>
            <a:pPr marL="514350" indent="-514350">
              <a:buFont typeface="Arial" pitchFamily="34" charset="0"/>
              <a:buAutoNum type="arabicPeriod"/>
            </a:pPr>
            <a:r>
              <a:rPr lang="en-US" dirty="0" smtClean="0"/>
              <a:t>Subscription of the prescribed form of assent to the conversion by all members </a:t>
            </a:r>
            <a:endParaRPr lang="en-US" dirty="0"/>
          </a:p>
          <a:p>
            <a:pPr marL="0" indent="0">
              <a:buNone/>
            </a:pPr>
            <a:endParaRPr lang="en-US" dirty="0"/>
          </a:p>
        </p:txBody>
      </p:sp>
    </p:spTree>
    <p:extLst>
      <p:ext uri="{BB962C8B-B14F-4D97-AF65-F5344CB8AC3E}">
        <p14:creationId xmlns:p14="http://schemas.microsoft.com/office/powerpoint/2010/main" val="4185428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5. Statutory declaration by Directors of the company that the prescribed form of assent was filled by all the members of the company or their proxies.</a:t>
            </a:r>
          </a:p>
          <a:p>
            <a:pPr marL="0" indent="0">
              <a:buNone/>
            </a:pPr>
            <a:r>
              <a:rPr lang="en-US" dirty="0" smtClean="0"/>
              <a:t>6. Application is made to the CAC in the prescribed form signed by the secretary setting out the alterations in the memorandum and articles of association.</a:t>
            </a:r>
          </a:p>
          <a:p>
            <a:pPr marL="0" indent="0">
              <a:buNone/>
            </a:pPr>
            <a:r>
              <a:rPr lang="en-US" dirty="0" smtClean="0"/>
              <a:t>7. Attach the following documents to application to be submitted to the CAC</a:t>
            </a:r>
            <a:endParaRPr lang="en-US" dirty="0"/>
          </a:p>
        </p:txBody>
      </p:sp>
    </p:spTree>
    <p:extLst>
      <p:ext uri="{BB962C8B-B14F-4D97-AF65-F5344CB8AC3E}">
        <p14:creationId xmlns:p14="http://schemas.microsoft.com/office/powerpoint/2010/main" val="3704135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a:t>Availability check and Reservation of name</a:t>
            </a:r>
          </a:p>
          <a:p>
            <a:pPr marL="514350" indent="-514350">
              <a:buAutoNum type="arabicPeriod"/>
            </a:pPr>
            <a:r>
              <a:rPr lang="en-US" dirty="0"/>
              <a:t>Special </a:t>
            </a:r>
            <a:r>
              <a:rPr lang="en-US" dirty="0">
                <a:solidFill>
                  <a:srgbClr val="FF0000"/>
                </a:solidFill>
              </a:rPr>
              <a:t>Resolution authorizing the conversion</a:t>
            </a:r>
          </a:p>
          <a:p>
            <a:pPr marL="514350" indent="-514350">
              <a:buAutoNum type="arabicPeriod"/>
            </a:pPr>
            <a:r>
              <a:rPr lang="en-US" dirty="0">
                <a:solidFill>
                  <a:srgbClr val="FF0000"/>
                </a:solidFill>
              </a:rPr>
              <a:t>Application</a:t>
            </a:r>
            <a:r>
              <a:rPr lang="en-US" dirty="0"/>
              <a:t> for conversion signed by the Director and Secretary</a:t>
            </a:r>
          </a:p>
          <a:p>
            <a:pPr marL="514350" indent="-514350">
              <a:buAutoNum type="arabicPeriod"/>
            </a:pPr>
            <a:r>
              <a:rPr lang="en-US" dirty="0"/>
              <a:t>Duly stamped altered Memorandum and Articles of Association of the company.</a:t>
            </a:r>
          </a:p>
          <a:p>
            <a:pPr marL="514350" indent="-514350">
              <a:buAutoNum type="arabicPeriod"/>
            </a:pPr>
            <a:r>
              <a:rPr lang="en-US" dirty="0">
                <a:solidFill>
                  <a:srgbClr val="FF0000"/>
                </a:solidFill>
              </a:rPr>
              <a:t>Evidence of Filing Fees</a:t>
            </a:r>
          </a:p>
          <a:p>
            <a:pPr marL="514350" indent="-514350">
              <a:buAutoNum type="arabicPeriod"/>
            </a:pPr>
            <a:r>
              <a:rPr lang="en-US" dirty="0">
                <a:solidFill>
                  <a:srgbClr val="FF0000"/>
                </a:solidFill>
              </a:rPr>
              <a:t>Tax clearance Certificate</a:t>
            </a:r>
          </a:p>
          <a:p>
            <a:pPr marL="514350" indent="-514350">
              <a:buAutoNum type="arabicPeriod"/>
            </a:pPr>
            <a:r>
              <a:rPr lang="en-US" dirty="0"/>
              <a:t>Old certificate for cancellation</a:t>
            </a:r>
          </a:p>
          <a:p>
            <a:pPr marL="514350" indent="-514350">
              <a:buAutoNum type="arabicPeriod"/>
            </a:pPr>
            <a:r>
              <a:rPr lang="en-US" dirty="0">
                <a:solidFill>
                  <a:srgbClr val="FF0000"/>
                </a:solidFill>
              </a:rPr>
              <a:t>Evidence of Filing of Annual </a:t>
            </a:r>
            <a:r>
              <a:rPr lang="en-US" dirty="0" smtClean="0">
                <a:solidFill>
                  <a:srgbClr val="FF0000"/>
                </a:solidFill>
              </a:rPr>
              <a:t>Returns</a:t>
            </a:r>
          </a:p>
          <a:p>
            <a:pPr marL="514350" indent="-514350">
              <a:buFont typeface="Arial" pitchFamily="34" charset="0"/>
              <a:buAutoNum type="arabicPeriod"/>
            </a:pPr>
            <a:r>
              <a:rPr lang="en-US" dirty="0"/>
              <a:t>Subscription of the prescribed form of assent to the conversion by all members </a:t>
            </a:r>
          </a:p>
          <a:p>
            <a:pPr marL="0" indent="0">
              <a:buNone/>
            </a:pPr>
            <a:endParaRPr lang="en-US" dirty="0"/>
          </a:p>
          <a:p>
            <a:pPr marL="514350" indent="-514350">
              <a:buAutoNum type="arabicPeriod"/>
            </a:pPr>
            <a:endParaRPr lang="en-US" dirty="0" smtClean="0">
              <a:solidFill>
                <a:srgbClr val="FF0000"/>
              </a:solidFill>
            </a:endParaRPr>
          </a:p>
          <a:p>
            <a:pPr marL="514350" indent="-514350">
              <a:buAutoNum type="arabicPeriod"/>
            </a:pPr>
            <a:endParaRPr lang="en-US" dirty="0">
              <a:solidFill>
                <a:srgbClr val="FF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86330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dirty="0"/>
              <a:t>The CAC will issue a new certificate to the company upon satisfaction of all the requirements. </a:t>
            </a:r>
          </a:p>
          <a:p>
            <a:r>
              <a:rPr lang="en-US" dirty="0"/>
              <a:t>The new issued certificate is a prima facie evidence that all the requirements for conversion has been complied with.</a:t>
            </a:r>
          </a:p>
          <a:p>
            <a:pPr marL="0" indent="0">
              <a:buNone/>
            </a:pPr>
            <a:endParaRPr lang="en-US" dirty="0"/>
          </a:p>
        </p:txBody>
      </p:sp>
    </p:spTree>
    <p:extLst>
      <p:ext uri="{BB962C8B-B14F-4D97-AF65-F5344CB8AC3E}">
        <p14:creationId xmlns:p14="http://schemas.microsoft.com/office/powerpoint/2010/main" val="1092689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RE-REGISTRATION OF UNLIMITED COMPANY AS PRIVATE COMPANY LIMITED BY SHARES. S. 71 CAMA</a:t>
            </a:r>
            <a:endParaRPr lang="en-US" sz="3200" b="1" dirty="0"/>
          </a:p>
        </p:txBody>
      </p:sp>
      <p:sp>
        <p:nvSpPr>
          <p:cNvPr id="3" name="Content Placeholder 2"/>
          <p:cNvSpPr>
            <a:spLocks noGrp="1"/>
          </p:cNvSpPr>
          <p:nvPr>
            <p:ph idx="1"/>
          </p:nvPr>
        </p:nvSpPr>
        <p:spPr/>
        <p:txBody>
          <a:bodyPr>
            <a:normAutofit/>
          </a:bodyPr>
          <a:lstStyle/>
          <a:p>
            <a:pPr marL="0" indent="0">
              <a:buNone/>
            </a:pPr>
            <a:r>
              <a:rPr lang="en-US" dirty="0" smtClean="0"/>
              <a:t>A company already registered as unlimited may convert  and re-register as a company limited by shares. This is achieved by the General Meeting passing a Special Resolution approving the re-registration.</a:t>
            </a:r>
          </a:p>
          <a:p>
            <a:pPr marL="0" indent="0">
              <a:buNone/>
            </a:pPr>
            <a:r>
              <a:rPr lang="en-US" dirty="0" smtClean="0"/>
              <a:t>This conversion is restricted to private companies only. </a:t>
            </a:r>
          </a:p>
        </p:txBody>
      </p:sp>
    </p:spTree>
    <p:extLst>
      <p:ext uri="{BB962C8B-B14F-4D97-AF65-F5344CB8AC3E}">
        <p14:creationId xmlns:p14="http://schemas.microsoft.com/office/powerpoint/2010/main" val="40837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EXCEPTIONS</a:t>
            </a:r>
            <a:endParaRPr lang="en-US" b="1" dirty="0"/>
          </a:p>
        </p:txBody>
      </p:sp>
      <p:sp>
        <p:nvSpPr>
          <p:cNvPr id="3" name="Content Placeholder 2"/>
          <p:cNvSpPr>
            <a:spLocks noGrp="1"/>
          </p:cNvSpPr>
          <p:nvPr>
            <p:ph idx="1"/>
          </p:nvPr>
        </p:nvSpPr>
        <p:spPr/>
        <p:txBody>
          <a:bodyPr/>
          <a:lstStyle/>
          <a:p>
            <a:pPr marL="0" indent="0">
              <a:buNone/>
            </a:pPr>
            <a:r>
              <a:rPr lang="en-US" dirty="0"/>
              <a:t>An unlimited company cannot re-register as either a Public Company or a Company limited by Guarantee.</a:t>
            </a:r>
          </a:p>
          <a:p>
            <a:pPr marL="0" indent="0">
              <a:buNone/>
            </a:pPr>
            <a:r>
              <a:rPr lang="en-US" dirty="0" smtClean="0"/>
              <a:t> </a:t>
            </a:r>
            <a:endParaRPr lang="en-US" dirty="0"/>
          </a:p>
        </p:txBody>
      </p:sp>
    </p:spTree>
    <p:extLst>
      <p:ext uri="{BB962C8B-B14F-4D97-AF65-F5344CB8AC3E}">
        <p14:creationId xmlns:p14="http://schemas.microsoft.com/office/powerpoint/2010/main" val="3729631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PROCEDURE FOR RE-REGISTRATION FROM AN UNLIMITED COMPANY TO A PRIVATE COMPANY</a:t>
            </a:r>
            <a:endParaRPr lang="en-US" sz="3600" b="1"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a:solidFill>
                  <a:srgbClr val="FF0000"/>
                </a:solidFill>
              </a:rPr>
              <a:t>Board Resolution proposing the conversion</a:t>
            </a:r>
          </a:p>
          <a:p>
            <a:pPr marL="514350" indent="-514350">
              <a:buAutoNum type="arabicPeriod"/>
            </a:pPr>
            <a:r>
              <a:rPr lang="en-US" dirty="0">
                <a:solidFill>
                  <a:srgbClr val="FF0000"/>
                </a:solidFill>
              </a:rPr>
              <a:t>Board authorizes the Company Secretary to issue Notice of General Meeting to Pass Special Resolution</a:t>
            </a:r>
          </a:p>
          <a:p>
            <a:pPr marL="514350" indent="-514350">
              <a:buAutoNum type="arabicPeriod"/>
            </a:pPr>
            <a:r>
              <a:rPr lang="en-US" dirty="0">
                <a:solidFill>
                  <a:srgbClr val="FF0000"/>
                </a:solidFill>
              </a:rPr>
              <a:t>General Meeting is convened </a:t>
            </a:r>
            <a:r>
              <a:rPr lang="en-US" dirty="0"/>
              <a:t>and Special </a:t>
            </a:r>
            <a:r>
              <a:rPr lang="en-US" dirty="0">
                <a:solidFill>
                  <a:srgbClr val="FF0000"/>
                </a:solidFill>
              </a:rPr>
              <a:t>resolution is passed</a:t>
            </a:r>
            <a:r>
              <a:rPr lang="en-US" dirty="0"/>
              <a:t> authorizing the re-registration.</a:t>
            </a:r>
          </a:p>
          <a:p>
            <a:pPr marL="514350" indent="-514350">
              <a:buAutoNum type="arabicPeriod"/>
            </a:pPr>
            <a:r>
              <a:rPr lang="en-US" dirty="0">
                <a:solidFill>
                  <a:srgbClr val="FF0000"/>
                </a:solidFill>
              </a:rPr>
              <a:t>Application to the CAC </a:t>
            </a:r>
            <a:r>
              <a:rPr lang="en-US" dirty="0"/>
              <a:t>for re-registration in the prescribed form signed by at least one Director and Secretary.</a:t>
            </a:r>
          </a:p>
          <a:p>
            <a:pPr marL="514350" indent="-514350">
              <a:buAutoNum type="arabicPeriod"/>
            </a:pPr>
            <a:r>
              <a:rPr lang="en-US" dirty="0">
                <a:solidFill>
                  <a:srgbClr val="FF0000"/>
                </a:solidFill>
              </a:rPr>
              <a:t>Alterations carried out in the Memorandum and Articles of Association to reflect the change</a:t>
            </a:r>
          </a:p>
          <a:p>
            <a:pPr marL="514350" indent="-514350">
              <a:buAutoNum type="arabicPeriod"/>
            </a:pPr>
            <a:r>
              <a:rPr lang="en-US" dirty="0">
                <a:solidFill>
                  <a:srgbClr val="FF0000"/>
                </a:solidFill>
              </a:rPr>
              <a:t>The altered Memorandum and Articles of Association will be stamped.</a:t>
            </a:r>
          </a:p>
          <a:p>
            <a:pPr marL="0" indent="0">
              <a:buNone/>
            </a:pPr>
            <a:endParaRPr lang="en-US" dirty="0"/>
          </a:p>
        </p:txBody>
      </p:sp>
    </p:spTree>
    <p:extLst>
      <p:ext uri="{BB962C8B-B14F-4D97-AF65-F5344CB8AC3E}">
        <p14:creationId xmlns:p14="http://schemas.microsoft.com/office/powerpoint/2010/main" val="139446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PUBLICATION OF NAME IN THE NAME PLATE S. 729(1)(A)</a:t>
            </a:r>
            <a:endParaRPr lang="en-US" b="1" dirty="0"/>
          </a:p>
        </p:txBody>
      </p:sp>
      <p:sp>
        <p:nvSpPr>
          <p:cNvPr id="3" name="Content Placeholder 2"/>
          <p:cNvSpPr>
            <a:spLocks noGrp="1"/>
          </p:cNvSpPr>
          <p:nvPr>
            <p:ph idx="1"/>
          </p:nvPr>
        </p:nvSpPr>
        <p:spPr/>
        <p:txBody>
          <a:bodyPr/>
          <a:lstStyle/>
          <a:p>
            <a:r>
              <a:rPr lang="en-US" dirty="0" smtClean="0"/>
              <a:t>Every company after incorporation must paint or affix </a:t>
            </a:r>
            <a:r>
              <a:rPr lang="en-US" dirty="0" smtClean="0">
                <a:solidFill>
                  <a:srgbClr val="FF0000"/>
                </a:solidFill>
              </a:rPr>
              <a:t>its name </a:t>
            </a:r>
            <a:r>
              <a:rPr lang="en-US" dirty="0" smtClean="0"/>
              <a:t>and </a:t>
            </a:r>
            <a:r>
              <a:rPr lang="en-US" dirty="0" smtClean="0">
                <a:solidFill>
                  <a:srgbClr val="FF0000"/>
                </a:solidFill>
              </a:rPr>
              <a:t>registration number </a:t>
            </a:r>
            <a:r>
              <a:rPr lang="en-US" dirty="0" smtClean="0"/>
              <a:t>outside the office where it carries on business. This should be done conspicuously and in legible letters. </a:t>
            </a:r>
          </a:p>
          <a:p>
            <a:pPr marL="0" indent="0">
              <a:buNone/>
            </a:pPr>
            <a:endParaRPr lang="en-US" dirty="0"/>
          </a:p>
        </p:txBody>
      </p:sp>
    </p:spTree>
    <p:extLst>
      <p:ext uri="{BB962C8B-B14F-4D97-AF65-F5344CB8AC3E}">
        <p14:creationId xmlns:p14="http://schemas.microsoft.com/office/powerpoint/2010/main" val="198947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DOCUMENTS TO BE SUBMITTED FOR RE-REGISTRATION FROM AN UNLIMITED COMPANY TO A PRIVATE COMPANY</a:t>
            </a:r>
            <a:endParaRPr lang="en-US" sz="3200" b="1"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a:t>Availability check and Reservation of name</a:t>
            </a:r>
          </a:p>
          <a:p>
            <a:pPr marL="514350" indent="-514350">
              <a:buAutoNum type="arabicPeriod"/>
            </a:pPr>
            <a:r>
              <a:rPr lang="en-US" dirty="0"/>
              <a:t>Special </a:t>
            </a:r>
            <a:r>
              <a:rPr lang="en-US" dirty="0">
                <a:solidFill>
                  <a:srgbClr val="FF0000"/>
                </a:solidFill>
              </a:rPr>
              <a:t>Resolution authorizing the conversion</a:t>
            </a:r>
          </a:p>
          <a:p>
            <a:pPr marL="514350" indent="-514350">
              <a:buAutoNum type="arabicPeriod"/>
            </a:pPr>
            <a:r>
              <a:rPr lang="en-US" dirty="0">
                <a:solidFill>
                  <a:srgbClr val="FF0000"/>
                </a:solidFill>
              </a:rPr>
              <a:t>Application</a:t>
            </a:r>
            <a:r>
              <a:rPr lang="en-US" dirty="0"/>
              <a:t> for conversion signed by the Director and Secretary</a:t>
            </a:r>
          </a:p>
          <a:p>
            <a:pPr marL="514350" indent="-514350">
              <a:buAutoNum type="arabicPeriod"/>
            </a:pPr>
            <a:r>
              <a:rPr lang="en-US" dirty="0"/>
              <a:t>Duly stamped altered Memorandum and Articles of Association of the company.</a:t>
            </a:r>
          </a:p>
          <a:p>
            <a:pPr marL="514350" indent="-514350">
              <a:buAutoNum type="arabicPeriod"/>
            </a:pPr>
            <a:r>
              <a:rPr lang="en-US" dirty="0"/>
              <a:t>Copy of the balance sheet of the company</a:t>
            </a:r>
          </a:p>
          <a:p>
            <a:pPr marL="514350" indent="-514350">
              <a:buAutoNum type="arabicPeriod"/>
            </a:pPr>
            <a:r>
              <a:rPr lang="en-US" dirty="0">
                <a:solidFill>
                  <a:srgbClr val="FF0000"/>
                </a:solidFill>
              </a:rPr>
              <a:t>Evidence of </a:t>
            </a:r>
            <a:r>
              <a:rPr lang="en-US" dirty="0" smtClean="0">
                <a:solidFill>
                  <a:srgbClr val="FF0000"/>
                </a:solidFill>
              </a:rPr>
              <a:t>payment of Filing </a:t>
            </a:r>
            <a:r>
              <a:rPr lang="en-US" dirty="0">
                <a:solidFill>
                  <a:srgbClr val="FF0000"/>
                </a:solidFill>
              </a:rPr>
              <a:t>Fees</a:t>
            </a:r>
          </a:p>
          <a:p>
            <a:pPr marL="514350" indent="-514350">
              <a:buAutoNum type="arabicPeriod"/>
            </a:pPr>
            <a:r>
              <a:rPr lang="en-US" dirty="0">
                <a:solidFill>
                  <a:srgbClr val="FF0000"/>
                </a:solidFill>
              </a:rPr>
              <a:t>Tax clearance Certificate</a:t>
            </a:r>
          </a:p>
          <a:p>
            <a:pPr marL="514350" indent="-514350">
              <a:buAutoNum type="arabicPeriod"/>
            </a:pPr>
            <a:r>
              <a:rPr lang="en-US" dirty="0"/>
              <a:t>Old certificate for cancellation</a:t>
            </a:r>
          </a:p>
          <a:p>
            <a:pPr marL="514350" indent="-514350">
              <a:buAutoNum type="arabicPeriod"/>
            </a:pPr>
            <a:r>
              <a:rPr lang="en-US" dirty="0">
                <a:solidFill>
                  <a:srgbClr val="FF0000"/>
                </a:solidFill>
              </a:rPr>
              <a:t>Evidence of Filing of Annual Returns</a:t>
            </a:r>
          </a:p>
          <a:p>
            <a:endParaRPr lang="en-US" dirty="0"/>
          </a:p>
        </p:txBody>
      </p:sp>
    </p:spTree>
    <p:extLst>
      <p:ext uri="{BB962C8B-B14F-4D97-AF65-F5344CB8AC3E}">
        <p14:creationId xmlns:p14="http://schemas.microsoft.com/office/powerpoint/2010/main" val="3634422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solidFill>
                  <a:srgbClr val="FF0000"/>
                </a:solidFill>
                <a:effectLst>
                  <a:outerShdw blurRad="38100" dist="38100" dir="2700000" algn="tl">
                    <a:srgbClr val="000000">
                      <a:alpha val="43137"/>
                    </a:srgbClr>
                  </a:outerShdw>
                </a:effectLst>
              </a:rPr>
              <a:t>PLEASE NOTE</a:t>
            </a:r>
            <a:endParaRPr lang="en-US" sz="80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5400" b="1" dirty="0" smtClean="0"/>
              <a:t>RE-REGISTRATION THAT DEALS WITH THE TYPE OF THE COMPANY IS AUTHORIZED BY A SPECIAL RESOLUTION</a:t>
            </a:r>
            <a:endParaRPr lang="en-US" sz="5400" b="1" dirty="0"/>
          </a:p>
        </p:txBody>
      </p:sp>
    </p:spTree>
    <p:extLst>
      <p:ext uri="{BB962C8B-B14F-4D97-AF65-F5344CB8AC3E}">
        <p14:creationId xmlns:p14="http://schemas.microsoft.com/office/powerpoint/2010/main" val="2215168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normAutofit/>
          </a:bodyPr>
          <a:lstStyle/>
          <a:p>
            <a:r>
              <a:rPr lang="en-US" sz="4000" dirty="0" smtClean="0"/>
              <a:t>Draft </a:t>
            </a:r>
            <a:r>
              <a:rPr lang="en-US" sz="4000" dirty="0" smtClean="0"/>
              <a:t>a </a:t>
            </a:r>
            <a:r>
              <a:rPr lang="en-US" sz="4000" dirty="0" smtClean="0"/>
              <a:t>Resolution for the re-registration of James ULTD to James Nig. Ltd.</a:t>
            </a:r>
            <a:endParaRPr lang="en-US" sz="4000" dirty="0"/>
          </a:p>
        </p:txBody>
      </p:sp>
    </p:spTree>
    <p:extLst>
      <p:ext uri="{BB962C8B-B14F-4D97-AF65-F5344CB8AC3E}">
        <p14:creationId xmlns:p14="http://schemas.microsoft.com/office/powerpoint/2010/main" val="2186249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PROHIBITED RE-REGISTRATIONS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 The following re-registrations are not allowed by law and cannot be approved by the C.A.C</a:t>
            </a:r>
          </a:p>
          <a:p>
            <a:pPr marL="514350" indent="-514350">
              <a:buAutoNum type="arabicPeriod"/>
            </a:pPr>
            <a:r>
              <a:rPr lang="en-US" dirty="0" smtClean="0"/>
              <a:t>Conversion from Unlimited to Limited cannot go back to Unlimited.</a:t>
            </a:r>
          </a:p>
          <a:p>
            <a:pPr marL="514350" indent="-514350">
              <a:buAutoNum type="arabicPeriod"/>
            </a:pPr>
            <a:r>
              <a:rPr lang="en-US" dirty="0" smtClean="0"/>
              <a:t>Conversion of a Private Company  to Unlimited cannot re-register to another status be it private or public.</a:t>
            </a:r>
          </a:p>
          <a:p>
            <a:pPr marL="514350" indent="-514350">
              <a:buAutoNum type="arabicPeriod"/>
            </a:pPr>
            <a:r>
              <a:rPr lang="en-US" dirty="0" smtClean="0"/>
              <a:t>An Unlimited company cannot be re-registered as a Public Company </a:t>
            </a:r>
          </a:p>
          <a:p>
            <a:pPr marL="514350" indent="-514350">
              <a:buAutoNum type="arabicPeriod"/>
            </a:pPr>
            <a:r>
              <a:rPr lang="en-US" dirty="0" smtClean="0"/>
              <a:t>An Unlimited Company cannot be re-registered as a Company Limited by Guarantee</a:t>
            </a:r>
          </a:p>
        </p:txBody>
      </p:sp>
    </p:spTree>
    <p:extLst>
      <p:ext uri="{BB962C8B-B14F-4D97-AF65-F5344CB8AC3E}">
        <p14:creationId xmlns:p14="http://schemas.microsoft.com/office/powerpoint/2010/main" val="2550275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r>
              <a:rPr lang="en-US" sz="4000" dirty="0" smtClean="0"/>
              <a:t>There is no direct provision for conversion from a Public Company to an Unlimited company. The company must first convert to a Private Company and then to Unlimited but cannot re-register back to a Public Company</a:t>
            </a:r>
            <a:r>
              <a:rPr lang="en-US" dirty="0" smtClean="0"/>
              <a:t>.</a:t>
            </a:r>
            <a:endParaRPr lang="en-US" dirty="0"/>
          </a:p>
        </p:txBody>
      </p:sp>
    </p:spTree>
    <p:extLst>
      <p:ext uri="{BB962C8B-B14F-4D97-AF65-F5344CB8AC3E}">
        <p14:creationId xmlns:p14="http://schemas.microsoft.com/office/powerpoint/2010/main" val="4259965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 INCORPORATION ALTERATIONS OF REGISTERED DOCUMENTS</a:t>
            </a:r>
            <a:endParaRPr lang="en-US" b="1" dirty="0"/>
          </a:p>
        </p:txBody>
      </p:sp>
      <p:sp>
        <p:nvSpPr>
          <p:cNvPr id="3" name="Content Placeholder 2"/>
          <p:cNvSpPr>
            <a:spLocks noGrp="1"/>
          </p:cNvSpPr>
          <p:nvPr>
            <p:ph idx="1"/>
          </p:nvPr>
        </p:nvSpPr>
        <p:spPr/>
        <p:txBody>
          <a:bodyPr>
            <a:normAutofit/>
          </a:bodyPr>
          <a:lstStyle/>
          <a:p>
            <a:r>
              <a:rPr lang="en-US" sz="4000" dirty="0" smtClean="0"/>
              <a:t>Owing to the fact that some documents of the company are registered documents, they cannot be altered at Will, for such alteration to be valid, there are certain requirements that must be complied with.</a:t>
            </a:r>
            <a:endParaRPr lang="en-US" sz="4000" dirty="0"/>
          </a:p>
        </p:txBody>
      </p:sp>
    </p:spTree>
    <p:extLst>
      <p:ext uri="{BB962C8B-B14F-4D97-AF65-F5344CB8AC3E}">
        <p14:creationId xmlns:p14="http://schemas.microsoft.com/office/powerpoint/2010/main" val="4292461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CHANGE OF NAME</a:t>
            </a:r>
            <a:endParaRPr lang="en-US" b="1" dirty="0"/>
          </a:p>
        </p:txBody>
      </p:sp>
      <p:sp>
        <p:nvSpPr>
          <p:cNvPr id="3" name="Content Placeholder 2"/>
          <p:cNvSpPr>
            <a:spLocks noGrp="1"/>
          </p:cNvSpPr>
          <p:nvPr>
            <p:ph idx="1"/>
          </p:nvPr>
        </p:nvSpPr>
        <p:spPr/>
        <p:txBody>
          <a:bodyPr/>
          <a:lstStyle/>
          <a:p>
            <a:r>
              <a:rPr lang="en-US" dirty="0" smtClean="0"/>
              <a:t>Change of name is a Usual alteration in the Memorandum and Articles of Association of the company..</a:t>
            </a:r>
          </a:p>
          <a:p>
            <a:r>
              <a:rPr lang="en-US" dirty="0" smtClean="0"/>
              <a:t>There are two types of change of name:</a:t>
            </a:r>
          </a:p>
          <a:p>
            <a:pPr marL="514350" indent="-514350">
              <a:buAutoNum type="arabicPeriod"/>
            </a:pPr>
            <a:r>
              <a:rPr lang="en-US" dirty="0" smtClean="0"/>
              <a:t>Compulsory</a:t>
            </a:r>
          </a:p>
          <a:p>
            <a:pPr marL="514350" indent="-514350">
              <a:buAutoNum type="arabicPeriod"/>
            </a:pPr>
            <a:r>
              <a:rPr lang="en-US" dirty="0" smtClean="0"/>
              <a:t>Voluntary</a:t>
            </a:r>
            <a:endParaRPr lang="en-US" dirty="0"/>
          </a:p>
        </p:txBody>
      </p:sp>
    </p:spTree>
    <p:extLst>
      <p:ext uri="{BB962C8B-B14F-4D97-AF65-F5344CB8AC3E}">
        <p14:creationId xmlns:p14="http://schemas.microsoft.com/office/powerpoint/2010/main" val="1132849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COMPULSORY CHANGE OF NAME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 Company can be mandated by the CAC to compulsorily change its name in the following instances:</a:t>
            </a:r>
          </a:p>
          <a:p>
            <a:pPr marL="514350" indent="-514350">
              <a:buAutoNum type="arabicPeriod"/>
            </a:pPr>
            <a:r>
              <a:rPr lang="en-US" dirty="0" smtClean="0"/>
              <a:t>Registration of a company with a name already in use or which resembles a name already in use.</a:t>
            </a:r>
          </a:p>
          <a:p>
            <a:pPr marL="514350" indent="-514350">
              <a:buAutoNum type="arabicPeriod"/>
            </a:pPr>
            <a:r>
              <a:rPr lang="en-US" dirty="0" smtClean="0"/>
              <a:t>Where the company's name conflicts with the registered trademark of an existing company.</a:t>
            </a:r>
          </a:p>
          <a:p>
            <a:pPr marL="514350" indent="-514350">
              <a:buAutoNum type="arabicPeriod"/>
            </a:pPr>
            <a:r>
              <a:rPr lang="en-US" dirty="0" smtClean="0"/>
              <a:t>After a successful passing off action the court can direct the newly registered company to change its name.</a:t>
            </a:r>
            <a:endParaRPr lang="en-US" dirty="0"/>
          </a:p>
        </p:txBody>
      </p:sp>
    </p:spTree>
    <p:extLst>
      <p:ext uri="{BB962C8B-B14F-4D97-AF65-F5344CB8AC3E}">
        <p14:creationId xmlns:p14="http://schemas.microsoft.com/office/powerpoint/2010/main" val="1810692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VOLUNTARY CHANGE OF NAME. S. 30 CAMA</a:t>
            </a:r>
            <a:endParaRPr lang="en-US" b="1" dirty="0"/>
          </a:p>
        </p:txBody>
      </p:sp>
      <p:sp>
        <p:nvSpPr>
          <p:cNvPr id="3" name="Content Placeholder 2"/>
          <p:cNvSpPr>
            <a:spLocks noGrp="1"/>
          </p:cNvSpPr>
          <p:nvPr>
            <p:ph idx="1"/>
          </p:nvPr>
        </p:nvSpPr>
        <p:spPr/>
        <p:txBody>
          <a:bodyPr/>
          <a:lstStyle/>
          <a:p>
            <a:r>
              <a:rPr lang="en-US" dirty="0" smtClean="0"/>
              <a:t>A Company can decide to change its name for whatever legitimate reason in as much as the proper procedure is followed.</a:t>
            </a:r>
            <a:endParaRPr lang="en-US" dirty="0"/>
          </a:p>
        </p:txBody>
      </p:sp>
    </p:spTree>
    <p:extLst>
      <p:ext uri="{BB962C8B-B14F-4D97-AF65-F5344CB8AC3E}">
        <p14:creationId xmlns:p14="http://schemas.microsoft.com/office/powerpoint/2010/main" val="4094138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CHANGE OF NAME</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solidFill>
                  <a:srgbClr val="FF0000"/>
                </a:solidFill>
              </a:rPr>
              <a:t>Board </a:t>
            </a:r>
            <a:r>
              <a:rPr lang="en-US" dirty="0">
                <a:solidFill>
                  <a:srgbClr val="FF0000"/>
                </a:solidFill>
              </a:rPr>
              <a:t>Resolution proposing the </a:t>
            </a:r>
            <a:r>
              <a:rPr lang="en-US" dirty="0" smtClean="0">
                <a:solidFill>
                  <a:srgbClr val="FF0000"/>
                </a:solidFill>
              </a:rPr>
              <a:t>conversion.</a:t>
            </a:r>
          </a:p>
          <a:p>
            <a:pPr marL="514350" indent="-514350">
              <a:buAutoNum type="arabicPeriod"/>
            </a:pPr>
            <a:r>
              <a:rPr lang="en-US" dirty="0" smtClean="0"/>
              <a:t>Search for availability of the name and reserve same with the Corporate Affairs Commission.</a:t>
            </a:r>
          </a:p>
          <a:p>
            <a:pPr marL="514350" indent="-514350">
              <a:buAutoNum type="arabicPeriod"/>
            </a:pPr>
            <a:r>
              <a:rPr lang="en-US" dirty="0" smtClean="0">
                <a:solidFill>
                  <a:srgbClr val="FF0000"/>
                </a:solidFill>
              </a:rPr>
              <a:t>Board </a:t>
            </a:r>
            <a:r>
              <a:rPr lang="en-US" dirty="0">
                <a:solidFill>
                  <a:srgbClr val="FF0000"/>
                </a:solidFill>
              </a:rPr>
              <a:t>authorizes the Company Secretary to issue Notice of General Meeting to Pass Special </a:t>
            </a:r>
            <a:r>
              <a:rPr lang="en-US" dirty="0" smtClean="0">
                <a:solidFill>
                  <a:srgbClr val="FF0000"/>
                </a:solidFill>
              </a:rPr>
              <a:t>Resolution.</a:t>
            </a:r>
            <a:endParaRPr lang="en-US" dirty="0">
              <a:solidFill>
                <a:srgbClr val="FF0000"/>
              </a:solidFill>
            </a:endParaRPr>
          </a:p>
          <a:p>
            <a:pPr marL="514350" indent="-514350">
              <a:buAutoNum type="arabicPeriod"/>
            </a:pPr>
            <a:r>
              <a:rPr lang="en-US" dirty="0">
                <a:solidFill>
                  <a:srgbClr val="FF0000"/>
                </a:solidFill>
              </a:rPr>
              <a:t>General Meeting is convened </a:t>
            </a:r>
            <a:r>
              <a:rPr lang="en-US" dirty="0"/>
              <a:t>and Special </a:t>
            </a:r>
            <a:r>
              <a:rPr lang="en-US" dirty="0">
                <a:solidFill>
                  <a:srgbClr val="FF0000"/>
                </a:solidFill>
              </a:rPr>
              <a:t>resolution is passed</a:t>
            </a:r>
            <a:r>
              <a:rPr lang="en-US" dirty="0"/>
              <a:t> authorizing the re-registration</a:t>
            </a:r>
            <a:r>
              <a:rPr lang="en-US" dirty="0" smtClean="0"/>
              <a:t>.</a:t>
            </a:r>
          </a:p>
          <a:p>
            <a:pPr marL="0" indent="0">
              <a:buNone/>
            </a:pPr>
            <a:r>
              <a:rPr lang="en-US" dirty="0" smtClean="0"/>
              <a:t>5. </a:t>
            </a:r>
            <a:r>
              <a:rPr lang="en-US" dirty="0" smtClean="0">
                <a:solidFill>
                  <a:srgbClr val="FF0000"/>
                </a:solidFill>
              </a:rPr>
              <a:t>Alter the Memorandum and Articles of Association of the Company. </a:t>
            </a:r>
            <a:endParaRPr lang="en-US" dirty="0">
              <a:solidFill>
                <a:srgbClr val="FF0000"/>
              </a:solidFill>
            </a:endParaRPr>
          </a:p>
        </p:txBody>
      </p:sp>
    </p:spTree>
    <p:extLst>
      <p:ext uri="{BB962C8B-B14F-4D97-AF65-F5344CB8AC3E}">
        <p14:creationId xmlns:p14="http://schemas.microsoft.com/office/powerpoint/2010/main" val="98323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PUBLICATION OF NAME IN THE COMMON SEAL. S. 729(1)(B)</a:t>
            </a:r>
            <a:endParaRPr lang="en-US" b="1" dirty="0"/>
          </a:p>
        </p:txBody>
      </p:sp>
      <p:sp>
        <p:nvSpPr>
          <p:cNvPr id="3" name="Content Placeholder 2"/>
          <p:cNvSpPr>
            <a:spLocks noGrp="1"/>
          </p:cNvSpPr>
          <p:nvPr>
            <p:ph idx="1"/>
          </p:nvPr>
        </p:nvSpPr>
        <p:spPr/>
        <p:txBody>
          <a:bodyPr/>
          <a:lstStyle/>
          <a:p>
            <a:r>
              <a:rPr lang="en-US" dirty="0" smtClean="0"/>
              <a:t>The company's corporate name must be engraved in legible characters on the common seal of the company. </a:t>
            </a:r>
          </a:p>
          <a:p>
            <a:r>
              <a:rPr lang="en-US" dirty="0" smtClean="0"/>
              <a:t>The company's common seal is the instrument with which the company executes its contract under seal.</a:t>
            </a:r>
            <a:endParaRPr lang="en-US" dirty="0"/>
          </a:p>
        </p:txBody>
      </p:sp>
    </p:spTree>
    <p:extLst>
      <p:ext uri="{BB962C8B-B14F-4D97-AF65-F5344CB8AC3E}">
        <p14:creationId xmlns:p14="http://schemas.microsoft.com/office/powerpoint/2010/main" val="1220617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6. Stamp the altered Memorandum and Articles of Association of the company.</a:t>
            </a:r>
          </a:p>
          <a:p>
            <a:pPr marL="0" indent="0">
              <a:buNone/>
            </a:pPr>
            <a:r>
              <a:rPr lang="en-US" dirty="0" smtClean="0"/>
              <a:t>7. An application for change of name is filed at the CAC together with the following documents</a:t>
            </a:r>
          </a:p>
          <a:p>
            <a:pPr marL="0" indent="0">
              <a:buNone/>
            </a:pPr>
            <a:endParaRPr lang="en-US" dirty="0"/>
          </a:p>
        </p:txBody>
      </p:sp>
    </p:spTree>
    <p:extLst>
      <p:ext uri="{BB962C8B-B14F-4D97-AF65-F5344CB8AC3E}">
        <p14:creationId xmlns:p14="http://schemas.microsoft.com/office/powerpoint/2010/main" val="42831866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DOCUMENTS TO BE ATTACHED</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a:t>Availability check and Reservation of name</a:t>
            </a:r>
          </a:p>
          <a:p>
            <a:pPr marL="514350" indent="-514350">
              <a:buAutoNum type="arabicPeriod"/>
            </a:pPr>
            <a:r>
              <a:rPr lang="en-US" dirty="0"/>
              <a:t>Special </a:t>
            </a:r>
            <a:r>
              <a:rPr lang="en-US" dirty="0">
                <a:solidFill>
                  <a:srgbClr val="FF0000"/>
                </a:solidFill>
              </a:rPr>
              <a:t>Resolution authorizing the </a:t>
            </a:r>
            <a:r>
              <a:rPr lang="en-US" dirty="0" smtClean="0">
                <a:solidFill>
                  <a:srgbClr val="FF0000"/>
                </a:solidFill>
              </a:rPr>
              <a:t>change of name</a:t>
            </a:r>
            <a:endParaRPr lang="en-US" dirty="0">
              <a:solidFill>
                <a:srgbClr val="FF0000"/>
              </a:solidFill>
            </a:endParaRPr>
          </a:p>
          <a:p>
            <a:pPr marL="514350" indent="-514350">
              <a:buAutoNum type="arabicPeriod"/>
            </a:pPr>
            <a:r>
              <a:rPr lang="en-US" dirty="0">
                <a:solidFill>
                  <a:srgbClr val="FF0000"/>
                </a:solidFill>
              </a:rPr>
              <a:t>Application</a:t>
            </a:r>
            <a:r>
              <a:rPr lang="en-US" dirty="0"/>
              <a:t> for </a:t>
            </a:r>
            <a:r>
              <a:rPr lang="en-US" dirty="0" smtClean="0"/>
              <a:t>change of name sent to the CAC</a:t>
            </a:r>
            <a:endParaRPr lang="en-US" dirty="0"/>
          </a:p>
          <a:p>
            <a:pPr marL="514350" indent="-514350">
              <a:buAutoNum type="arabicPeriod"/>
            </a:pPr>
            <a:r>
              <a:rPr lang="en-US" dirty="0"/>
              <a:t>Duly stamped altered Memorandum and Articles of Association of the company</a:t>
            </a:r>
            <a:r>
              <a:rPr lang="en-US" dirty="0" smtClean="0"/>
              <a:t>.</a:t>
            </a:r>
            <a:endParaRPr lang="en-US" dirty="0"/>
          </a:p>
          <a:p>
            <a:pPr marL="514350" indent="-514350">
              <a:buAutoNum type="arabicPeriod"/>
            </a:pPr>
            <a:r>
              <a:rPr lang="en-US" dirty="0">
                <a:solidFill>
                  <a:srgbClr val="FF0000"/>
                </a:solidFill>
              </a:rPr>
              <a:t>Evidence of </a:t>
            </a:r>
            <a:r>
              <a:rPr lang="en-US" dirty="0" smtClean="0">
                <a:solidFill>
                  <a:srgbClr val="FF0000"/>
                </a:solidFill>
              </a:rPr>
              <a:t>payment of Filing Fees</a:t>
            </a:r>
            <a:endParaRPr lang="en-US" dirty="0">
              <a:solidFill>
                <a:srgbClr val="FF0000"/>
              </a:solidFill>
            </a:endParaRPr>
          </a:p>
          <a:p>
            <a:pPr marL="514350" indent="-514350">
              <a:buAutoNum type="arabicPeriod"/>
            </a:pPr>
            <a:r>
              <a:rPr lang="en-US" dirty="0"/>
              <a:t>Old certificate for cancellation</a:t>
            </a:r>
          </a:p>
          <a:p>
            <a:pPr marL="514350" indent="-514350">
              <a:buAutoNum type="arabicPeriod"/>
            </a:pPr>
            <a:r>
              <a:rPr lang="en-US" dirty="0">
                <a:solidFill>
                  <a:srgbClr val="FF0000"/>
                </a:solidFill>
              </a:rPr>
              <a:t>Evidence of Filing of Annual Returns</a:t>
            </a:r>
          </a:p>
          <a:p>
            <a:pPr marL="0" indent="0">
              <a:buNone/>
            </a:pPr>
            <a:endParaRPr lang="en-US" dirty="0"/>
          </a:p>
        </p:txBody>
      </p:sp>
    </p:spTree>
    <p:extLst>
      <p:ext uri="{BB962C8B-B14F-4D97-AF65-F5344CB8AC3E}">
        <p14:creationId xmlns:p14="http://schemas.microsoft.com/office/powerpoint/2010/main" val="3387559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OBLIGATION OF THE CAC UPON CHANGE OF NAME</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Advertise the change of name in an official gazette of the Federation.</a:t>
            </a:r>
          </a:p>
          <a:p>
            <a:pPr marL="514350" indent="-514350">
              <a:buAutoNum type="arabicPeriod"/>
            </a:pPr>
            <a:r>
              <a:rPr lang="en-US" dirty="0" smtClean="0"/>
              <a:t>Issue a new certificate bearing the new name</a:t>
            </a:r>
          </a:p>
          <a:p>
            <a:pPr marL="514350" indent="-514350">
              <a:buAutoNum type="arabicPeriod"/>
            </a:pPr>
            <a:r>
              <a:rPr lang="en-US" dirty="0" smtClean="0"/>
              <a:t>Enter the new name in place of the old name since no new RC Number will be issued.</a:t>
            </a:r>
            <a:endParaRPr lang="en-US" dirty="0"/>
          </a:p>
        </p:txBody>
      </p:sp>
    </p:spTree>
    <p:extLst>
      <p:ext uri="{BB962C8B-B14F-4D97-AF65-F5344CB8AC3E}">
        <p14:creationId xmlns:p14="http://schemas.microsoft.com/office/powerpoint/2010/main" val="12551835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 CHANGE OF NAME COMPLIANCES BY THE COMPANY</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Alter the common seal and get it adopted by the General Meeting.</a:t>
            </a:r>
          </a:p>
          <a:p>
            <a:pPr marL="514350" indent="-514350">
              <a:buAutoNum type="arabicPeriod"/>
            </a:pPr>
            <a:r>
              <a:rPr lang="en-US" dirty="0" smtClean="0"/>
              <a:t>Alter business correspondences/ letter head papers to bear the new name.</a:t>
            </a:r>
          </a:p>
          <a:p>
            <a:pPr marL="514350" indent="-514350">
              <a:buAutoNum type="arabicPeriod"/>
            </a:pPr>
            <a:r>
              <a:rPr lang="en-US" dirty="0" smtClean="0"/>
              <a:t>Alter the name plate to bear the new name</a:t>
            </a:r>
          </a:p>
          <a:p>
            <a:pPr marL="514350" indent="-514350">
              <a:buAutoNum type="arabicPeriod"/>
            </a:pPr>
            <a:r>
              <a:rPr lang="en-US" dirty="0" smtClean="0"/>
              <a:t>Advertise in newspaper to publicize the change of name.</a:t>
            </a:r>
          </a:p>
          <a:p>
            <a:pPr marL="514350" indent="-514350">
              <a:buAutoNum type="arabicPeriod"/>
            </a:pPr>
            <a:r>
              <a:rPr lang="en-US" dirty="0" smtClean="0"/>
              <a:t>File all documents of the company with the CAC using the new name.</a:t>
            </a:r>
            <a:endParaRPr lang="en-US" dirty="0"/>
          </a:p>
        </p:txBody>
      </p:sp>
    </p:spTree>
    <p:extLst>
      <p:ext uri="{BB962C8B-B14F-4D97-AF65-F5344CB8AC3E}">
        <p14:creationId xmlns:p14="http://schemas.microsoft.com/office/powerpoint/2010/main" val="915026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LEGAL IMPLICATION OF CHANGE OF NAME ON EXISTING OBLIGATIONS OF THE COMPANY</a:t>
            </a:r>
            <a:endParaRPr lang="en-US" sz="3600" b="1" dirty="0"/>
          </a:p>
        </p:txBody>
      </p:sp>
      <p:sp>
        <p:nvSpPr>
          <p:cNvPr id="3" name="Content Placeholder 2"/>
          <p:cNvSpPr>
            <a:spLocks noGrp="1"/>
          </p:cNvSpPr>
          <p:nvPr>
            <p:ph idx="1"/>
          </p:nvPr>
        </p:nvSpPr>
        <p:spPr/>
        <p:txBody>
          <a:bodyPr/>
          <a:lstStyle/>
          <a:p>
            <a:r>
              <a:rPr lang="en-US" dirty="0" smtClean="0"/>
              <a:t>The change of the company's name does not affect any right or obligations for or against the company including legal proceedings commenced prior to the change of name.</a:t>
            </a:r>
            <a:endParaRPr lang="en-US" dirty="0"/>
          </a:p>
        </p:txBody>
      </p:sp>
    </p:spTree>
    <p:extLst>
      <p:ext uri="{BB962C8B-B14F-4D97-AF65-F5344CB8AC3E}">
        <p14:creationId xmlns:p14="http://schemas.microsoft.com/office/powerpoint/2010/main" val="27395943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CLASS WORK</a:t>
            </a:r>
            <a:endParaRPr lang="en-US" sz="6000" b="1" dirty="0"/>
          </a:p>
        </p:txBody>
      </p:sp>
      <p:sp>
        <p:nvSpPr>
          <p:cNvPr id="3" name="Content Placeholder 2"/>
          <p:cNvSpPr>
            <a:spLocks noGrp="1"/>
          </p:cNvSpPr>
          <p:nvPr>
            <p:ph idx="1"/>
          </p:nvPr>
        </p:nvSpPr>
        <p:spPr/>
        <p:txBody>
          <a:bodyPr>
            <a:normAutofit/>
          </a:bodyPr>
          <a:lstStyle/>
          <a:p>
            <a:r>
              <a:rPr lang="en-US" sz="4800" dirty="0" smtClean="0"/>
              <a:t>Draft a resolution for change of name of Joan Fabrics Nigeria Ltd to Sharon James Nigeria Ltd.</a:t>
            </a:r>
            <a:endParaRPr lang="en-US" sz="4800" dirty="0"/>
          </a:p>
        </p:txBody>
      </p:sp>
    </p:spTree>
    <p:extLst>
      <p:ext uri="{BB962C8B-B14F-4D97-AF65-F5344CB8AC3E}">
        <p14:creationId xmlns:p14="http://schemas.microsoft.com/office/powerpoint/2010/main" val="17056886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CHANGE OF OBJECT/ BUSINESS OF THE COMPANY. S. 51 CAMA</a:t>
            </a:r>
            <a:endParaRPr lang="en-US" b="1" dirty="0"/>
          </a:p>
        </p:txBody>
      </p:sp>
      <p:sp>
        <p:nvSpPr>
          <p:cNvPr id="3" name="Content Placeholder 2"/>
          <p:cNvSpPr>
            <a:spLocks noGrp="1"/>
          </p:cNvSpPr>
          <p:nvPr>
            <p:ph idx="1"/>
          </p:nvPr>
        </p:nvSpPr>
        <p:spPr/>
        <p:txBody>
          <a:bodyPr/>
          <a:lstStyle/>
          <a:p>
            <a:r>
              <a:rPr lang="en-US" dirty="0" smtClean="0"/>
              <a:t>The business or object of the company forms part of the memorandum of association of the company and it cannot be altered without resort to laid down procedure.</a:t>
            </a:r>
            <a:endParaRPr lang="en-US" dirty="0"/>
          </a:p>
        </p:txBody>
      </p:sp>
    </p:spTree>
    <p:extLst>
      <p:ext uri="{BB962C8B-B14F-4D97-AF65-F5344CB8AC3E}">
        <p14:creationId xmlns:p14="http://schemas.microsoft.com/office/powerpoint/2010/main" val="3172634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CHANGE OF OBJECT</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a:solidFill>
                  <a:srgbClr val="FF0000"/>
                </a:solidFill>
              </a:rPr>
              <a:t>Board Resolution proposing the conversion</a:t>
            </a:r>
            <a:r>
              <a:rPr lang="en-US" dirty="0" smtClean="0">
                <a:solidFill>
                  <a:srgbClr val="FF0000"/>
                </a:solidFill>
              </a:rPr>
              <a:t>.</a:t>
            </a:r>
            <a:endParaRPr lang="en-US" dirty="0"/>
          </a:p>
          <a:p>
            <a:pPr marL="514350" indent="-514350">
              <a:buAutoNum type="arabicPeriod"/>
            </a:pPr>
            <a:r>
              <a:rPr lang="en-US" dirty="0">
                <a:solidFill>
                  <a:srgbClr val="FF0000"/>
                </a:solidFill>
              </a:rPr>
              <a:t>Board authorizes the Company Secretary to issue Notice of General Meeting to Pass Special Resolution.</a:t>
            </a:r>
          </a:p>
          <a:p>
            <a:pPr marL="514350" indent="-514350">
              <a:buAutoNum type="arabicPeriod"/>
            </a:pPr>
            <a:r>
              <a:rPr lang="en-US" dirty="0">
                <a:solidFill>
                  <a:srgbClr val="FF0000"/>
                </a:solidFill>
              </a:rPr>
              <a:t>General Meeting is convened </a:t>
            </a:r>
            <a:r>
              <a:rPr lang="en-US" dirty="0"/>
              <a:t>and Special </a:t>
            </a:r>
            <a:r>
              <a:rPr lang="en-US" dirty="0">
                <a:solidFill>
                  <a:srgbClr val="FF0000"/>
                </a:solidFill>
              </a:rPr>
              <a:t>resolution is passed</a:t>
            </a:r>
            <a:r>
              <a:rPr lang="en-US" dirty="0"/>
              <a:t> authorizing the </a:t>
            </a:r>
            <a:r>
              <a:rPr lang="en-US" dirty="0" smtClean="0"/>
              <a:t>re-registration.</a:t>
            </a:r>
          </a:p>
          <a:p>
            <a:pPr marL="514350" indent="-514350">
              <a:buAutoNum type="arabicPeriod"/>
            </a:pPr>
            <a:r>
              <a:rPr lang="en-US" dirty="0" smtClean="0"/>
              <a:t>Period of 28 days is given for any objection and application to court for cancellation of the resolution for change of object.</a:t>
            </a:r>
            <a:endParaRPr lang="en-US" dirty="0"/>
          </a:p>
        </p:txBody>
      </p:sp>
    </p:spTree>
    <p:extLst>
      <p:ext uri="{BB962C8B-B14F-4D97-AF65-F5344CB8AC3E}">
        <p14:creationId xmlns:p14="http://schemas.microsoft.com/office/powerpoint/2010/main" val="2669459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5. If no objection is made within the 28 days, a copy of the resolution incorporating the alteration will be delivered to the CAC within 15 days after the expiration of the 28 days.</a:t>
            </a:r>
          </a:p>
          <a:p>
            <a:pPr marL="0" indent="0">
              <a:buNone/>
            </a:pPr>
            <a:r>
              <a:rPr lang="en-US" dirty="0" smtClean="0"/>
              <a:t>6. The CAC can either approve or disapprove the resolution for the alteration.</a:t>
            </a:r>
          </a:p>
          <a:p>
            <a:pPr marL="0" indent="0">
              <a:buNone/>
            </a:pPr>
            <a:r>
              <a:rPr lang="en-US" dirty="0" smtClean="0"/>
              <a:t>7. Where the CAC approves the alteration, a copy of the altered Memorandum of Association will be delivered to the CAC </a:t>
            </a:r>
            <a:endParaRPr lang="en-US" dirty="0"/>
          </a:p>
        </p:txBody>
      </p:sp>
    </p:spTree>
    <p:extLst>
      <p:ext uri="{BB962C8B-B14F-4D97-AF65-F5344CB8AC3E}">
        <p14:creationId xmlns:p14="http://schemas.microsoft.com/office/powerpoint/2010/main" val="17607015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8. If the CAC disapproves the resolution for alteration, the aggrieved members can appeal within 21 days of the receipt of the CACs notice of refusal.</a:t>
            </a:r>
          </a:p>
          <a:p>
            <a:pPr marL="0" indent="0">
              <a:buNone/>
            </a:pPr>
            <a:r>
              <a:rPr lang="en-US" dirty="0" smtClean="0"/>
              <a:t>9. If the appeal succeeds, a copy of the CTC of the court Order and printed copy of the altered Memo will be sent to the CAC within 15 days</a:t>
            </a:r>
          </a:p>
          <a:p>
            <a:pPr marL="0" indent="0">
              <a:buNone/>
            </a:pPr>
            <a:r>
              <a:rPr lang="en-US" dirty="0" smtClean="0"/>
              <a:t> </a:t>
            </a:r>
            <a:endParaRPr lang="en-US" dirty="0"/>
          </a:p>
        </p:txBody>
      </p:sp>
    </p:spTree>
    <p:extLst>
      <p:ext uri="{BB962C8B-B14F-4D97-AF65-F5344CB8AC3E}">
        <p14:creationId xmlns:p14="http://schemas.microsoft.com/office/powerpoint/2010/main" val="427734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PUBLICATION OF NAMES IN OFFICIAL DOCUMENTS AND BILLS OF EXCHANGE. S. 729 (1)(C )</a:t>
            </a:r>
            <a:endParaRPr lang="en-US" b="1" dirty="0"/>
          </a:p>
        </p:txBody>
      </p:sp>
      <p:sp>
        <p:nvSpPr>
          <p:cNvPr id="3" name="Content Placeholder 2"/>
          <p:cNvSpPr>
            <a:spLocks noGrp="1"/>
          </p:cNvSpPr>
          <p:nvPr>
            <p:ph idx="1"/>
          </p:nvPr>
        </p:nvSpPr>
        <p:spPr/>
        <p:txBody>
          <a:bodyPr/>
          <a:lstStyle/>
          <a:p>
            <a:r>
              <a:rPr lang="en-US" dirty="0" smtClean="0"/>
              <a:t>The corporate name and registration number of the company must be written in legible character on all the business letters of the company and in all promissory notes, endorsement, bills of exchange, </a:t>
            </a:r>
            <a:r>
              <a:rPr lang="en-US" dirty="0" err="1" smtClean="0"/>
              <a:t>cheque</a:t>
            </a:r>
            <a:r>
              <a:rPr lang="en-US" dirty="0" smtClean="0"/>
              <a:t>, invoices, letters of credit, and other official publications of the company.</a:t>
            </a:r>
            <a:endParaRPr lang="en-US" dirty="0"/>
          </a:p>
        </p:txBody>
      </p:sp>
    </p:spTree>
    <p:extLst>
      <p:ext uri="{BB962C8B-B14F-4D97-AF65-F5344CB8AC3E}">
        <p14:creationId xmlns:p14="http://schemas.microsoft.com/office/powerpoint/2010/main" val="8074217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WHO CAN CHALLENGE THE ALTERATION OF THE OBJECT CLAUSE OF A COMPANY?</a:t>
            </a:r>
            <a:endParaRPr lang="en-US" sz="3200" b="1" dirty="0"/>
          </a:p>
        </p:txBody>
      </p:sp>
      <p:sp>
        <p:nvSpPr>
          <p:cNvPr id="3" name="Content Placeholder 2"/>
          <p:cNvSpPr>
            <a:spLocks noGrp="1"/>
          </p:cNvSpPr>
          <p:nvPr>
            <p:ph idx="1"/>
          </p:nvPr>
        </p:nvSpPr>
        <p:spPr/>
        <p:txBody>
          <a:bodyPr/>
          <a:lstStyle/>
          <a:p>
            <a:pPr marL="514350" indent="-514350">
              <a:buAutoNum type="arabicPeriod"/>
            </a:pPr>
            <a:r>
              <a:rPr lang="en-US" dirty="0" smtClean="0"/>
              <a:t>Holders of not less than </a:t>
            </a:r>
            <a:r>
              <a:rPr lang="en-US" dirty="0" smtClean="0">
                <a:solidFill>
                  <a:srgbClr val="FF0000"/>
                </a:solidFill>
              </a:rPr>
              <a:t>15 percent paid up shares </a:t>
            </a:r>
            <a:r>
              <a:rPr lang="en-US" dirty="0" smtClean="0"/>
              <a:t>in the company;</a:t>
            </a:r>
          </a:p>
          <a:p>
            <a:pPr marL="514350" indent="-514350">
              <a:buAutoNum type="arabicPeriod"/>
            </a:pPr>
            <a:r>
              <a:rPr lang="en-US" dirty="0" smtClean="0">
                <a:solidFill>
                  <a:srgbClr val="FF0000"/>
                </a:solidFill>
              </a:rPr>
              <a:t>15 percent of members </a:t>
            </a:r>
            <a:r>
              <a:rPr lang="en-US" dirty="0" smtClean="0"/>
              <a:t>with voting rights for a company not limited by shares.</a:t>
            </a:r>
          </a:p>
          <a:p>
            <a:pPr marL="514350" indent="-514350">
              <a:buAutoNum type="arabicPeriod"/>
            </a:pPr>
            <a:r>
              <a:rPr lang="en-US" dirty="0" smtClean="0"/>
              <a:t>Debenture holders secured by floating charge of </a:t>
            </a:r>
            <a:r>
              <a:rPr lang="en-US" dirty="0" smtClean="0">
                <a:solidFill>
                  <a:srgbClr val="FF0000"/>
                </a:solidFill>
              </a:rPr>
              <a:t>15 percent of the company's debenture.</a:t>
            </a:r>
          </a:p>
          <a:p>
            <a:pPr marL="514350" indent="-514350">
              <a:buAutoNum type="arabicPeriod"/>
            </a:pPr>
            <a:r>
              <a:rPr lang="en-US" dirty="0" smtClean="0">
                <a:solidFill>
                  <a:srgbClr val="FF0000"/>
                </a:solidFill>
              </a:rPr>
              <a:t>Corporate Affairs Commission</a:t>
            </a:r>
            <a:endParaRPr lang="en-US" dirty="0">
              <a:solidFill>
                <a:srgbClr val="FF0000"/>
              </a:solidFill>
            </a:endParaRPr>
          </a:p>
        </p:txBody>
      </p:sp>
    </p:spTree>
    <p:extLst>
      <p:ext uri="{BB962C8B-B14F-4D97-AF65-F5344CB8AC3E}">
        <p14:creationId xmlns:p14="http://schemas.microsoft.com/office/powerpoint/2010/main" val="18721423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WORK</a:t>
            </a:r>
            <a:endParaRPr lang="en-US" b="1" dirty="0"/>
          </a:p>
        </p:txBody>
      </p:sp>
      <p:sp>
        <p:nvSpPr>
          <p:cNvPr id="3" name="Content Placeholder 2"/>
          <p:cNvSpPr>
            <a:spLocks noGrp="1"/>
          </p:cNvSpPr>
          <p:nvPr>
            <p:ph idx="1"/>
          </p:nvPr>
        </p:nvSpPr>
        <p:spPr/>
        <p:txBody>
          <a:bodyPr>
            <a:normAutofit/>
          </a:bodyPr>
          <a:lstStyle/>
          <a:p>
            <a:r>
              <a:rPr lang="en-US" sz="4400" b="1" dirty="0" smtClean="0"/>
              <a:t>James Fabrics Nigeria Ltd intends to change its line of business to Cash Crops Farming. </a:t>
            </a:r>
          </a:p>
          <a:p>
            <a:r>
              <a:rPr lang="en-US" sz="4400" b="1" dirty="0" smtClean="0"/>
              <a:t>Draft a resolution for the change of name for the company to James Farms Nigeria Ltd.</a:t>
            </a:r>
            <a:endParaRPr lang="en-US" sz="4400" b="1" dirty="0"/>
          </a:p>
        </p:txBody>
      </p:sp>
    </p:spTree>
    <p:extLst>
      <p:ext uri="{BB962C8B-B14F-4D97-AF65-F5344CB8AC3E}">
        <p14:creationId xmlns:p14="http://schemas.microsoft.com/office/powerpoint/2010/main" val="2738598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ALTERATION OF SHARE CAPITAL</a:t>
            </a:r>
            <a:endParaRPr lang="en-US" b="1" dirty="0"/>
          </a:p>
        </p:txBody>
      </p:sp>
      <p:sp>
        <p:nvSpPr>
          <p:cNvPr id="3" name="Content Placeholder 2"/>
          <p:cNvSpPr>
            <a:spLocks noGrp="1"/>
          </p:cNvSpPr>
          <p:nvPr>
            <p:ph idx="1"/>
          </p:nvPr>
        </p:nvSpPr>
        <p:spPr/>
        <p:txBody>
          <a:bodyPr>
            <a:normAutofit/>
          </a:bodyPr>
          <a:lstStyle/>
          <a:p>
            <a:pPr marL="0" indent="0">
              <a:buNone/>
            </a:pPr>
            <a:r>
              <a:rPr lang="en-US" sz="4000" dirty="0" smtClean="0"/>
              <a:t>The share capital of the company can be increased, reduced, consolidated or sub-divided.</a:t>
            </a:r>
          </a:p>
          <a:p>
            <a:pPr marL="0" indent="0">
              <a:buNone/>
            </a:pPr>
            <a:r>
              <a:rPr lang="en-US" sz="4000" dirty="0" smtClean="0"/>
              <a:t> </a:t>
            </a:r>
            <a:endParaRPr lang="en-US" sz="4000" dirty="0"/>
          </a:p>
        </p:txBody>
      </p:sp>
    </p:spTree>
    <p:extLst>
      <p:ext uri="{BB962C8B-B14F-4D97-AF65-F5344CB8AC3E}">
        <p14:creationId xmlns:p14="http://schemas.microsoft.com/office/powerpoint/2010/main" val="18588424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INCREASE IN SHARE CAPITAL. S. 127 CAMA</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a:solidFill>
                  <a:srgbClr val="FF0000"/>
                </a:solidFill>
              </a:rPr>
              <a:t>Board Resolution proposing the </a:t>
            </a:r>
            <a:r>
              <a:rPr lang="en-US" dirty="0" smtClean="0">
                <a:solidFill>
                  <a:srgbClr val="FF0000"/>
                </a:solidFill>
              </a:rPr>
              <a:t>conversion</a:t>
            </a:r>
            <a:r>
              <a:rPr lang="en-US" dirty="0" smtClean="0"/>
              <a:t>.</a:t>
            </a:r>
            <a:endParaRPr lang="en-US" dirty="0"/>
          </a:p>
          <a:p>
            <a:pPr marL="514350" indent="-514350">
              <a:buAutoNum type="arabicPeriod"/>
            </a:pPr>
            <a:r>
              <a:rPr lang="en-US" dirty="0">
                <a:solidFill>
                  <a:srgbClr val="FF0000"/>
                </a:solidFill>
              </a:rPr>
              <a:t>Board authorizes the Company Secretary to issue Notice of General Meeting to Pass Special Resolution.</a:t>
            </a:r>
          </a:p>
          <a:p>
            <a:pPr marL="514350" indent="-514350">
              <a:buAutoNum type="arabicPeriod"/>
            </a:pPr>
            <a:r>
              <a:rPr lang="en-US" dirty="0">
                <a:solidFill>
                  <a:srgbClr val="FF0000"/>
                </a:solidFill>
              </a:rPr>
              <a:t>General Meeting is convened </a:t>
            </a:r>
            <a:r>
              <a:rPr lang="en-US" dirty="0"/>
              <a:t>and </a:t>
            </a:r>
            <a:r>
              <a:rPr lang="en-US" dirty="0" smtClean="0"/>
              <a:t>Ordinary </a:t>
            </a:r>
            <a:r>
              <a:rPr lang="en-US" dirty="0">
                <a:solidFill>
                  <a:srgbClr val="FF0000"/>
                </a:solidFill>
              </a:rPr>
              <a:t>R</a:t>
            </a:r>
            <a:r>
              <a:rPr lang="en-US" dirty="0" smtClean="0">
                <a:solidFill>
                  <a:srgbClr val="FF0000"/>
                </a:solidFill>
              </a:rPr>
              <a:t>esolution </a:t>
            </a:r>
            <a:r>
              <a:rPr lang="en-US" dirty="0">
                <a:solidFill>
                  <a:srgbClr val="FF0000"/>
                </a:solidFill>
              </a:rPr>
              <a:t>is passed</a:t>
            </a:r>
            <a:r>
              <a:rPr lang="en-US" dirty="0"/>
              <a:t> authorizing the </a:t>
            </a:r>
            <a:r>
              <a:rPr lang="en-US" dirty="0" smtClean="0"/>
              <a:t>increase.</a:t>
            </a:r>
            <a:endParaRPr lang="en-US" dirty="0"/>
          </a:p>
          <a:p>
            <a:pPr marL="0" indent="0">
              <a:buNone/>
            </a:pPr>
            <a:r>
              <a:rPr lang="en-US" dirty="0">
                <a:solidFill>
                  <a:srgbClr val="FF0000"/>
                </a:solidFill>
              </a:rPr>
              <a:t>5. Alter the Memorandum and Articles of Association of the </a:t>
            </a:r>
            <a:r>
              <a:rPr lang="en-US" dirty="0" smtClean="0">
                <a:solidFill>
                  <a:srgbClr val="FF0000"/>
                </a:solidFill>
              </a:rPr>
              <a:t>Company.</a:t>
            </a:r>
          </a:p>
          <a:p>
            <a:pPr marL="0" indent="0">
              <a:buNone/>
            </a:pPr>
            <a:r>
              <a:rPr lang="en-US" dirty="0" smtClean="0">
                <a:solidFill>
                  <a:srgbClr val="FF0000"/>
                </a:solidFill>
              </a:rPr>
              <a:t>6. Application in the prescribed form for the increase should be sent to the CAC with the following attached documents.</a:t>
            </a:r>
            <a:endParaRPr lang="en-US" dirty="0"/>
          </a:p>
        </p:txBody>
      </p:sp>
    </p:spTree>
    <p:extLst>
      <p:ext uri="{BB962C8B-B14F-4D97-AF65-F5344CB8AC3E}">
        <p14:creationId xmlns:p14="http://schemas.microsoft.com/office/powerpoint/2010/main" val="2628492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DOCUMENTS TO BE SENT TO THE CAC</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 </a:t>
            </a:r>
            <a:r>
              <a:rPr lang="en-US" dirty="0"/>
              <a:t>Availability check and Reservation of name</a:t>
            </a:r>
          </a:p>
          <a:p>
            <a:pPr marL="514350" indent="-514350">
              <a:buAutoNum type="arabicPeriod"/>
            </a:pPr>
            <a:r>
              <a:rPr lang="en-US" dirty="0" smtClean="0"/>
              <a:t>Ordinary </a:t>
            </a:r>
            <a:r>
              <a:rPr lang="en-US" dirty="0">
                <a:solidFill>
                  <a:srgbClr val="FF0000"/>
                </a:solidFill>
              </a:rPr>
              <a:t>Resolution authorizing the </a:t>
            </a:r>
            <a:r>
              <a:rPr lang="en-US" dirty="0" smtClean="0">
                <a:solidFill>
                  <a:srgbClr val="FF0000"/>
                </a:solidFill>
              </a:rPr>
              <a:t>change</a:t>
            </a:r>
            <a:endParaRPr lang="en-US" dirty="0">
              <a:solidFill>
                <a:srgbClr val="FF0000"/>
              </a:solidFill>
            </a:endParaRPr>
          </a:p>
          <a:p>
            <a:pPr marL="514350" indent="-514350">
              <a:buAutoNum type="arabicPeriod"/>
            </a:pPr>
            <a:r>
              <a:rPr lang="en-US" dirty="0">
                <a:solidFill>
                  <a:srgbClr val="FF0000"/>
                </a:solidFill>
              </a:rPr>
              <a:t>Application</a:t>
            </a:r>
            <a:r>
              <a:rPr lang="en-US" dirty="0"/>
              <a:t> for </a:t>
            </a:r>
            <a:r>
              <a:rPr lang="en-US" dirty="0" smtClean="0"/>
              <a:t>increase in share capital sent </a:t>
            </a:r>
            <a:r>
              <a:rPr lang="en-US" dirty="0"/>
              <a:t>to the CAC</a:t>
            </a:r>
          </a:p>
          <a:p>
            <a:pPr marL="514350" indent="-514350">
              <a:buAutoNum type="arabicPeriod"/>
            </a:pPr>
            <a:r>
              <a:rPr lang="en-US" dirty="0"/>
              <a:t>Duly stamped altered Memorandum and Articles of Association of the company.</a:t>
            </a:r>
          </a:p>
          <a:p>
            <a:pPr marL="514350" indent="-514350">
              <a:buAutoNum type="arabicPeriod"/>
            </a:pPr>
            <a:r>
              <a:rPr lang="en-US" dirty="0">
                <a:solidFill>
                  <a:srgbClr val="FF0000"/>
                </a:solidFill>
              </a:rPr>
              <a:t>Evidence of payment of Filing </a:t>
            </a:r>
            <a:r>
              <a:rPr lang="en-US" dirty="0" smtClean="0">
                <a:solidFill>
                  <a:srgbClr val="FF0000"/>
                </a:solidFill>
              </a:rPr>
              <a:t>Fees</a:t>
            </a:r>
            <a:endParaRPr lang="en-US" dirty="0"/>
          </a:p>
          <a:p>
            <a:pPr marL="514350" indent="-514350">
              <a:buAutoNum type="arabicPeriod"/>
            </a:pPr>
            <a:r>
              <a:rPr lang="en-US" dirty="0">
                <a:solidFill>
                  <a:srgbClr val="FF0000"/>
                </a:solidFill>
              </a:rPr>
              <a:t>Evidence of Filing of Annual </a:t>
            </a:r>
            <a:r>
              <a:rPr lang="en-US" dirty="0" smtClean="0">
                <a:solidFill>
                  <a:srgbClr val="FF0000"/>
                </a:solidFill>
              </a:rPr>
              <a:t>Returns</a:t>
            </a:r>
          </a:p>
          <a:p>
            <a:pPr marL="514350" indent="-514350">
              <a:buAutoNum type="arabicPeriod"/>
            </a:pPr>
            <a:r>
              <a:rPr lang="en-US" dirty="0" smtClean="0">
                <a:solidFill>
                  <a:srgbClr val="FF0000"/>
                </a:solidFill>
              </a:rPr>
              <a:t>Receipt of payment of stamp duty</a:t>
            </a:r>
          </a:p>
          <a:p>
            <a:pPr marL="514350" indent="-514350">
              <a:buAutoNum type="arabicPeriod"/>
            </a:pPr>
            <a:r>
              <a:rPr lang="en-US" dirty="0" smtClean="0">
                <a:solidFill>
                  <a:srgbClr val="FF0000"/>
                </a:solidFill>
              </a:rPr>
              <a:t>Statutory declaration by directors</a:t>
            </a:r>
            <a:endParaRPr lang="en-US" dirty="0">
              <a:solidFill>
                <a:srgbClr val="FF0000"/>
              </a:solidFill>
            </a:endParaRPr>
          </a:p>
        </p:txBody>
      </p:sp>
    </p:spTree>
    <p:extLst>
      <p:ext uri="{BB962C8B-B14F-4D97-AF65-F5344CB8AC3E}">
        <p14:creationId xmlns:p14="http://schemas.microsoft.com/office/powerpoint/2010/main" val="26049150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lstStyle/>
          <a:p>
            <a:pPr marL="0" indent="0">
              <a:buNone/>
            </a:pPr>
            <a:r>
              <a:rPr lang="en-US" dirty="0" smtClean="0"/>
              <a:t>Within Six months of increase, directors should file at the CAC a statutory declaration that at least 25 percent of the share capital of the company has been allotted.</a:t>
            </a:r>
          </a:p>
          <a:p>
            <a:pPr marL="0" indent="0">
              <a:buNone/>
            </a:pPr>
            <a:r>
              <a:rPr lang="en-US" dirty="0" smtClean="0"/>
              <a:t>Section 128 CAMA</a:t>
            </a:r>
          </a:p>
          <a:p>
            <a:pPr marL="0" indent="0">
              <a:buNone/>
            </a:pPr>
            <a:r>
              <a:rPr lang="en-US" dirty="0" smtClean="0"/>
              <a:t>A certificate of increase will be obtained from CAC</a:t>
            </a:r>
            <a:endParaRPr lang="en-US" dirty="0"/>
          </a:p>
        </p:txBody>
      </p:sp>
    </p:spTree>
    <p:extLst>
      <p:ext uri="{BB962C8B-B14F-4D97-AF65-F5344CB8AC3E}">
        <p14:creationId xmlns:p14="http://schemas.microsoft.com/office/powerpoint/2010/main" val="26542639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WORK</a:t>
            </a:r>
            <a:endParaRPr lang="en-US" b="1" dirty="0"/>
          </a:p>
        </p:txBody>
      </p:sp>
      <p:sp>
        <p:nvSpPr>
          <p:cNvPr id="3" name="Content Placeholder 2"/>
          <p:cNvSpPr>
            <a:spLocks noGrp="1"/>
          </p:cNvSpPr>
          <p:nvPr>
            <p:ph idx="1"/>
          </p:nvPr>
        </p:nvSpPr>
        <p:spPr/>
        <p:txBody>
          <a:bodyPr/>
          <a:lstStyle/>
          <a:p>
            <a:r>
              <a:rPr lang="en-US" dirty="0" smtClean="0"/>
              <a:t>Come up with a scenario and draft a resolution for increase of share capital.</a:t>
            </a:r>
          </a:p>
          <a:p>
            <a:pPr marL="0" indent="0">
              <a:buNone/>
            </a:pPr>
            <a:endParaRPr lang="en-US" dirty="0"/>
          </a:p>
        </p:txBody>
      </p:sp>
    </p:spTree>
    <p:extLst>
      <p:ext uri="{BB962C8B-B14F-4D97-AF65-F5344CB8AC3E}">
        <p14:creationId xmlns:p14="http://schemas.microsoft.com/office/powerpoint/2010/main" val="26356448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REDUCTION OF SHARE CAPITAL. S.131 CAMA</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following conditions must be satisfied before the share capital of the company can be reduced.</a:t>
            </a:r>
          </a:p>
          <a:p>
            <a:pPr marL="514350" indent="-514350">
              <a:buAutoNum type="arabicPeriod"/>
            </a:pPr>
            <a:r>
              <a:rPr lang="en-US" dirty="0" smtClean="0"/>
              <a:t>The articles of association of the company must authorize the reduction.</a:t>
            </a:r>
          </a:p>
          <a:p>
            <a:pPr marL="514350" indent="-514350">
              <a:buAutoNum type="arabicPeriod"/>
            </a:pPr>
            <a:r>
              <a:rPr lang="en-US" dirty="0" smtClean="0"/>
              <a:t>Special Resolution must be passed by the company in a General Meeting of the company.</a:t>
            </a:r>
          </a:p>
          <a:p>
            <a:pPr marL="514350" indent="-514350">
              <a:buAutoNum type="arabicPeriod"/>
            </a:pPr>
            <a:r>
              <a:rPr lang="en-US" dirty="0" smtClean="0"/>
              <a:t>The scheme of reduction must be confirmed by the Federal High Court.</a:t>
            </a:r>
          </a:p>
          <a:p>
            <a:pPr marL="514350" indent="-514350">
              <a:buAutoNum type="arabicPeriod"/>
            </a:pPr>
            <a:r>
              <a:rPr lang="en-US" dirty="0" smtClean="0"/>
              <a:t>The reduction must not be below the prescribed minimum for the type of company.</a:t>
            </a:r>
            <a:endParaRPr lang="en-US" dirty="0"/>
          </a:p>
        </p:txBody>
      </p:sp>
    </p:spTree>
    <p:extLst>
      <p:ext uri="{BB962C8B-B14F-4D97-AF65-F5344CB8AC3E}">
        <p14:creationId xmlns:p14="http://schemas.microsoft.com/office/powerpoint/2010/main" val="22313588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REDUCTION OF SHARE CAPITAL</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a:solidFill>
                  <a:srgbClr val="FF0000"/>
                </a:solidFill>
              </a:rPr>
              <a:t>Board Resolution proposing the conversion</a:t>
            </a:r>
            <a:r>
              <a:rPr lang="en-US" dirty="0" smtClean="0"/>
              <a:t>.</a:t>
            </a:r>
          </a:p>
          <a:p>
            <a:pPr marL="514350" indent="-514350">
              <a:buAutoNum type="arabicPeriod"/>
            </a:pPr>
            <a:r>
              <a:rPr lang="en-US" dirty="0" smtClean="0"/>
              <a:t>Board prepares proposed scheme of reduction </a:t>
            </a:r>
            <a:endParaRPr lang="en-US" dirty="0"/>
          </a:p>
          <a:p>
            <a:pPr marL="514350" indent="-514350">
              <a:buAutoNum type="arabicPeriod"/>
            </a:pPr>
            <a:r>
              <a:rPr lang="en-US" dirty="0">
                <a:solidFill>
                  <a:srgbClr val="FF0000"/>
                </a:solidFill>
              </a:rPr>
              <a:t>Board authorizes the Company Secretary to issue Notice of General Meeting to Pass Special Resolution.</a:t>
            </a:r>
          </a:p>
          <a:p>
            <a:pPr marL="514350" indent="-514350">
              <a:buAutoNum type="arabicPeriod"/>
            </a:pPr>
            <a:r>
              <a:rPr lang="en-US" dirty="0">
                <a:solidFill>
                  <a:srgbClr val="FF0000"/>
                </a:solidFill>
              </a:rPr>
              <a:t>General Meeting is convened </a:t>
            </a:r>
            <a:r>
              <a:rPr lang="en-US" dirty="0"/>
              <a:t>and </a:t>
            </a:r>
            <a:r>
              <a:rPr lang="en-US" dirty="0" smtClean="0"/>
              <a:t>Special </a:t>
            </a:r>
            <a:r>
              <a:rPr lang="en-US" dirty="0" smtClean="0">
                <a:solidFill>
                  <a:srgbClr val="FF0000"/>
                </a:solidFill>
              </a:rPr>
              <a:t>Resolution </a:t>
            </a:r>
            <a:r>
              <a:rPr lang="en-US" dirty="0">
                <a:solidFill>
                  <a:srgbClr val="FF0000"/>
                </a:solidFill>
              </a:rPr>
              <a:t>is passed</a:t>
            </a:r>
            <a:r>
              <a:rPr lang="en-US" dirty="0"/>
              <a:t> authorizing the </a:t>
            </a:r>
            <a:r>
              <a:rPr lang="en-US" dirty="0" smtClean="0"/>
              <a:t>reduction.</a:t>
            </a:r>
            <a:endParaRPr lang="en-US" dirty="0"/>
          </a:p>
          <a:p>
            <a:pPr marL="0" indent="0">
              <a:buNone/>
            </a:pPr>
            <a:endParaRPr lang="en-US" dirty="0"/>
          </a:p>
        </p:txBody>
      </p:sp>
    </p:spTree>
    <p:extLst>
      <p:ext uri="{BB962C8B-B14F-4D97-AF65-F5344CB8AC3E}">
        <p14:creationId xmlns:p14="http://schemas.microsoft.com/office/powerpoint/2010/main" val="2730893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CONTINUATION</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FF0000"/>
                </a:solidFill>
              </a:rPr>
              <a:t>5. Alter </a:t>
            </a:r>
            <a:r>
              <a:rPr lang="en-US" dirty="0">
                <a:solidFill>
                  <a:srgbClr val="FF0000"/>
                </a:solidFill>
              </a:rPr>
              <a:t>the Memorandum and Articles of Association of the Company to reflect the reduction</a:t>
            </a:r>
            <a:r>
              <a:rPr lang="en-US" dirty="0" smtClean="0">
                <a:solidFill>
                  <a:srgbClr val="FF0000"/>
                </a:solidFill>
              </a:rPr>
              <a:t>.</a:t>
            </a:r>
          </a:p>
          <a:p>
            <a:pPr marL="0" indent="0">
              <a:buNone/>
            </a:pPr>
            <a:r>
              <a:rPr lang="en-US" dirty="0" smtClean="0"/>
              <a:t>6. Apply to the Federal High Court for the confirmation of the scheme of reduction.</a:t>
            </a:r>
          </a:p>
          <a:p>
            <a:pPr marL="0" indent="0">
              <a:buNone/>
            </a:pPr>
            <a:r>
              <a:rPr lang="en-US" dirty="0" smtClean="0">
                <a:solidFill>
                  <a:srgbClr val="FF0000"/>
                </a:solidFill>
              </a:rPr>
              <a:t>7. Application </a:t>
            </a:r>
            <a:r>
              <a:rPr lang="en-US" dirty="0">
                <a:solidFill>
                  <a:srgbClr val="FF0000"/>
                </a:solidFill>
              </a:rPr>
              <a:t>in the prescribed form for the </a:t>
            </a:r>
            <a:r>
              <a:rPr lang="en-US" dirty="0" smtClean="0">
                <a:solidFill>
                  <a:srgbClr val="FF0000"/>
                </a:solidFill>
              </a:rPr>
              <a:t>reduction </a:t>
            </a:r>
            <a:r>
              <a:rPr lang="en-US" dirty="0">
                <a:solidFill>
                  <a:srgbClr val="FF0000"/>
                </a:solidFill>
              </a:rPr>
              <a:t>should be sent to the CAC with the following attached documents.</a:t>
            </a:r>
            <a:r>
              <a:rPr lang="en-US" dirty="0"/>
              <a:t> </a:t>
            </a:r>
            <a:endParaRPr lang="en-US" dirty="0" smtClean="0"/>
          </a:p>
          <a:p>
            <a:pPr marL="0" indent="0">
              <a:buNone/>
            </a:pPr>
            <a:r>
              <a:rPr lang="en-US" dirty="0" smtClean="0"/>
              <a:t>8. Obtain a certificate of registration of court order confirming the reduction and the extract of meeting adopting the scheme.</a:t>
            </a:r>
            <a:endParaRPr lang="en-US" dirty="0"/>
          </a:p>
        </p:txBody>
      </p:sp>
    </p:spTree>
    <p:extLst>
      <p:ext uri="{BB962C8B-B14F-4D97-AF65-F5344CB8AC3E}">
        <p14:creationId xmlns:p14="http://schemas.microsoft.com/office/powerpoint/2010/main" val="910132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PUBLICATION OF NAMES </a:t>
            </a:r>
            <a:endParaRPr lang="en-US" b="1" dirty="0"/>
          </a:p>
        </p:txBody>
      </p:sp>
      <p:sp>
        <p:nvSpPr>
          <p:cNvPr id="3" name="Content Placeholder 2"/>
          <p:cNvSpPr>
            <a:spLocks noGrp="1"/>
          </p:cNvSpPr>
          <p:nvPr>
            <p:ph idx="1"/>
          </p:nvPr>
        </p:nvSpPr>
        <p:spPr/>
        <p:txBody>
          <a:bodyPr/>
          <a:lstStyle/>
          <a:p>
            <a:r>
              <a:rPr lang="en-US" dirty="0" smtClean="0"/>
              <a:t>Publicity for the company</a:t>
            </a:r>
          </a:p>
          <a:p>
            <a:r>
              <a:rPr lang="en-US" dirty="0" smtClean="0"/>
              <a:t>Easy identification of the company</a:t>
            </a:r>
          </a:p>
          <a:p>
            <a:r>
              <a:rPr lang="en-US" dirty="0" smtClean="0"/>
              <a:t>Branding and packaging</a:t>
            </a:r>
          </a:p>
          <a:p>
            <a:r>
              <a:rPr lang="en-US" dirty="0" smtClean="0"/>
              <a:t>Advertisement for the company</a:t>
            </a:r>
            <a:endParaRPr lang="en-US" dirty="0"/>
          </a:p>
        </p:txBody>
      </p:sp>
    </p:spTree>
    <p:extLst>
      <p:ext uri="{BB962C8B-B14F-4D97-AF65-F5344CB8AC3E}">
        <p14:creationId xmlns:p14="http://schemas.microsoft.com/office/powerpoint/2010/main" val="5801097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DOCUMENTS TO BE SENT TO THE CAC</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 </a:t>
            </a:r>
            <a:r>
              <a:rPr lang="en-US" dirty="0"/>
              <a:t>Availability check and Reservation of name</a:t>
            </a:r>
          </a:p>
          <a:p>
            <a:pPr marL="514350" indent="-514350">
              <a:buAutoNum type="arabicPeriod"/>
            </a:pPr>
            <a:r>
              <a:rPr lang="en-US" dirty="0" smtClean="0"/>
              <a:t>Special </a:t>
            </a:r>
            <a:r>
              <a:rPr lang="en-US" dirty="0">
                <a:solidFill>
                  <a:srgbClr val="FF0000"/>
                </a:solidFill>
              </a:rPr>
              <a:t>Resolution authorizing the </a:t>
            </a:r>
            <a:r>
              <a:rPr lang="en-US" dirty="0" smtClean="0">
                <a:solidFill>
                  <a:srgbClr val="FF0000"/>
                </a:solidFill>
              </a:rPr>
              <a:t>change</a:t>
            </a:r>
            <a:endParaRPr lang="en-US" dirty="0">
              <a:solidFill>
                <a:srgbClr val="FF0000"/>
              </a:solidFill>
            </a:endParaRPr>
          </a:p>
          <a:p>
            <a:pPr marL="514350" indent="-514350">
              <a:buAutoNum type="arabicPeriod"/>
            </a:pPr>
            <a:r>
              <a:rPr lang="en-US" dirty="0">
                <a:solidFill>
                  <a:srgbClr val="FF0000"/>
                </a:solidFill>
              </a:rPr>
              <a:t>Application</a:t>
            </a:r>
            <a:r>
              <a:rPr lang="en-US" dirty="0"/>
              <a:t> for </a:t>
            </a:r>
            <a:r>
              <a:rPr lang="en-US" dirty="0" smtClean="0"/>
              <a:t>reduction</a:t>
            </a:r>
            <a:r>
              <a:rPr lang="en-US" dirty="0"/>
              <a:t> </a:t>
            </a:r>
            <a:r>
              <a:rPr lang="en-US" dirty="0" smtClean="0"/>
              <a:t>of share capital sent </a:t>
            </a:r>
            <a:r>
              <a:rPr lang="en-US" dirty="0"/>
              <a:t>to the CAC</a:t>
            </a:r>
          </a:p>
          <a:p>
            <a:pPr marL="514350" indent="-514350">
              <a:buAutoNum type="arabicPeriod"/>
            </a:pPr>
            <a:r>
              <a:rPr lang="en-US" dirty="0"/>
              <a:t>Duly stamped altered Memorandum and Articles of Association of the company.</a:t>
            </a:r>
          </a:p>
          <a:p>
            <a:pPr marL="514350" indent="-514350">
              <a:buAutoNum type="arabicPeriod"/>
            </a:pPr>
            <a:r>
              <a:rPr lang="en-US" dirty="0">
                <a:solidFill>
                  <a:srgbClr val="FF0000"/>
                </a:solidFill>
              </a:rPr>
              <a:t>Evidence of payment of Filing </a:t>
            </a:r>
            <a:r>
              <a:rPr lang="en-US" dirty="0" smtClean="0">
                <a:solidFill>
                  <a:srgbClr val="FF0000"/>
                </a:solidFill>
              </a:rPr>
              <a:t>Fees</a:t>
            </a:r>
            <a:endParaRPr lang="en-US" dirty="0"/>
          </a:p>
          <a:p>
            <a:pPr marL="514350" indent="-514350">
              <a:buAutoNum type="arabicPeriod"/>
            </a:pPr>
            <a:r>
              <a:rPr lang="en-US" dirty="0">
                <a:solidFill>
                  <a:srgbClr val="FF0000"/>
                </a:solidFill>
              </a:rPr>
              <a:t>Evidence of Filing of Annual </a:t>
            </a:r>
            <a:r>
              <a:rPr lang="en-US" dirty="0" smtClean="0">
                <a:solidFill>
                  <a:srgbClr val="FF0000"/>
                </a:solidFill>
              </a:rPr>
              <a:t>Returns</a:t>
            </a:r>
          </a:p>
          <a:p>
            <a:pPr marL="514350" indent="-514350">
              <a:buAutoNum type="arabicPeriod"/>
            </a:pPr>
            <a:r>
              <a:rPr lang="en-US" dirty="0" smtClean="0">
                <a:solidFill>
                  <a:srgbClr val="FF0000"/>
                </a:solidFill>
              </a:rPr>
              <a:t>Receipt of payment of stamp duty</a:t>
            </a:r>
          </a:p>
          <a:p>
            <a:pPr marL="514350" indent="-514350">
              <a:buAutoNum type="arabicPeriod"/>
            </a:pPr>
            <a:r>
              <a:rPr lang="en-US" dirty="0" smtClean="0">
                <a:solidFill>
                  <a:srgbClr val="FF0000"/>
                </a:solidFill>
              </a:rPr>
              <a:t>Statutory declaration by directors</a:t>
            </a:r>
            <a:endParaRPr lang="en-US" dirty="0">
              <a:solidFill>
                <a:srgbClr val="FF0000"/>
              </a:solidFill>
            </a:endParaRPr>
          </a:p>
        </p:txBody>
      </p:sp>
    </p:spTree>
    <p:extLst>
      <p:ext uri="{BB962C8B-B14F-4D97-AF65-F5344CB8AC3E}">
        <p14:creationId xmlns:p14="http://schemas.microsoft.com/office/powerpoint/2010/main" val="19313892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WORK</a:t>
            </a:r>
            <a:endParaRPr lang="en-US" b="1" dirty="0"/>
          </a:p>
        </p:txBody>
      </p:sp>
      <p:sp>
        <p:nvSpPr>
          <p:cNvPr id="3" name="Content Placeholder 2"/>
          <p:cNvSpPr>
            <a:spLocks noGrp="1"/>
          </p:cNvSpPr>
          <p:nvPr>
            <p:ph idx="1"/>
          </p:nvPr>
        </p:nvSpPr>
        <p:spPr/>
        <p:txBody>
          <a:bodyPr/>
          <a:lstStyle/>
          <a:p>
            <a:r>
              <a:rPr lang="en-US" dirty="0" smtClean="0"/>
              <a:t>Come up with a scenario and draft a resolution for the reduction of share capital.</a:t>
            </a:r>
          </a:p>
          <a:p>
            <a:pPr marL="0" indent="0">
              <a:buNone/>
            </a:pPr>
            <a:endParaRPr lang="en-US" dirty="0"/>
          </a:p>
        </p:txBody>
      </p:sp>
    </p:spTree>
    <p:extLst>
      <p:ext uri="{BB962C8B-B14F-4D97-AF65-F5344CB8AC3E}">
        <p14:creationId xmlns:p14="http://schemas.microsoft.com/office/powerpoint/2010/main" val="1842716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b="1" dirty="0"/>
          </a:p>
        </p:txBody>
      </p:sp>
      <p:sp>
        <p:nvSpPr>
          <p:cNvPr id="3" name="Content Placeholder 2"/>
          <p:cNvSpPr>
            <a:spLocks noGrp="1"/>
          </p:cNvSpPr>
          <p:nvPr>
            <p:ph idx="1"/>
          </p:nvPr>
        </p:nvSpPr>
        <p:spPr/>
        <p:txBody>
          <a:bodyPr>
            <a:normAutofit/>
          </a:bodyPr>
          <a:lstStyle/>
          <a:p>
            <a:pPr marL="0" indent="0">
              <a:buNone/>
            </a:pPr>
            <a:r>
              <a:rPr lang="en-GB" sz="9600" dirty="0" smtClean="0">
                <a:solidFill>
                  <a:srgbClr val="FF0000"/>
                </a:solidFill>
                <a:latin typeface="Arial Rounded MT Bold" panose="020F0704030504030204" pitchFamily="34" charset="0"/>
              </a:rPr>
              <a:t>EVALUATION</a:t>
            </a:r>
            <a:endParaRPr lang="en-GB" sz="96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7473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CONSEQUENCES OF FAILURE TO COMPLY WITH NAME PUBLICATION REQUIREMENT </a:t>
            </a:r>
            <a:endParaRPr lang="en-US" b="1" dirty="0"/>
          </a:p>
        </p:txBody>
      </p:sp>
      <p:sp>
        <p:nvSpPr>
          <p:cNvPr id="3" name="Content Placeholder 2"/>
          <p:cNvSpPr>
            <a:spLocks noGrp="1"/>
          </p:cNvSpPr>
          <p:nvPr>
            <p:ph idx="1"/>
          </p:nvPr>
        </p:nvSpPr>
        <p:spPr/>
        <p:txBody>
          <a:bodyPr/>
          <a:lstStyle/>
          <a:p>
            <a:pPr marL="0" indent="0">
              <a:buNone/>
            </a:pPr>
            <a:r>
              <a:rPr lang="en-US" dirty="0" smtClean="0"/>
              <a:t> It is an offence punishable with a daily penalty during which the default continues. </a:t>
            </a:r>
          </a:p>
          <a:p>
            <a:pPr marL="0" indent="0">
              <a:buNone/>
            </a:pPr>
            <a:r>
              <a:rPr lang="en-US" dirty="0" smtClean="0"/>
              <a:t>The penalty will be paid by the director and manager of the company. </a:t>
            </a:r>
          </a:p>
          <a:p>
            <a:pPr marL="0" indent="0">
              <a:buNone/>
            </a:pPr>
            <a:r>
              <a:rPr lang="en-US" b="1" dirty="0"/>
              <a:t>S</a:t>
            </a:r>
            <a:r>
              <a:rPr lang="en-US" b="1" dirty="0" smtClean="0"/>
              <a:t>. 729(2) CAMA</a:t>
            </a:r>
            <a:endParaRPr lang="en-US" b="1" dirty="0"/>
          </a:p>
        </p:txBody>
      </p:sp>
    </p:spTree>
    <p:extLst>
      <p:ext uri="{BB962C8B-B14F-4D97-AF65-F5344CB8AC3E}">
        <p14:creationId xmlns:p14="http://schemas.microsoft.com/office/powerpoint/2010/main" val="288657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TotalTime>
  <Words>4187</Words>
  <Application>Microsoft Office PowerPoint</Application>
  <PresentationFormat>On-screen Show (4:3)</PresentationFormat>
  <Paragraphs>428</Paragraphs>
  <Slides>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Arial Rounded MT Bold</vt:lpstr>
      <vt:lpstr>Calibri</vt:lpstr>
      <vt:lpstr>Office Theme</vt:lpstr>
      <vt:lpstr>CORPORATE LAW PRACTICE</vt:lpstr>
      <vt:lpstr>INTRODUCTION</vt:lpstr>
      <vt:lpstr>PRELIMINARY MATTERS BEFORE COMMENCEMENT OF BUSINESS</vt:lpstr>
      <vt:lpstr>CONTINUATION</vt:lpstr>
      <vt:lpstr>PUBLICATION OF NAME IN THE NAME PLATE S. 729(1)(A)</vt:lpstr>
      <vt:lpstr>PUBLICATION OF NAME IN THE COMMON SEAL. S. 729(1)(B)</vt:lpstr>
      <vt:lpstr>PUBLICATION OF NAMES IN OFFICIAL DOCUMENTS AND BILLS OF EXCHANGE. S. 729 (1)(C )</vt:lpstr>
      <vt:lpstr>ADVANTAGES OF PUBLICATION OF NAMES </vt:lpstr>
      <vt:lpstr>CONSEQUENCES OF FAILURE TO COMPLY WITH NAME PUBLICATION REQUIREMENT </vt:lpstr>
      <vt:lpstr>STATUTORY BOOKS</vt:lpstr>
      <vt:lpstr>REGISTER OF MEMBERS</vt:lpstr>
      <vt:lpstr>CONTINUATION</vt:lpstr>
      <vt:lpstr>CONTINUATION</vt:lpstr>
      <vt:lpstr>COMMON SEAL</vt:lpstr>
      <vt:lpstr>STATUTORY FILINGS</vt:lpstr>
      <vt:lpstr>CONTINUATION</vt:lpstr>
      <vt:lpstr>CORPORATE SEARCHES</vt:lpstr>
      <vt:lpstr>USES OF CORPORATE SEARCH</vt:lpstr>
      <vt:lpstr>PROCEDURE FOR CONDUCTING CORPORATE SEARCHES</vt:lpstr>
      <vt:lpstr>CONTENTS OF A SEARCH REPORT</vt:lpstr>
      <vt:lpstr>CONTINUATION</vt:lpstr>
      <vt:lpstr>DRAFTING OF SEARCH REPORTS</vt:lpstr>
      <vt:lpstr>CLASS WORK</vt:lpstr>
      <vt:lpstr>CONVERSION AND RE-REGISTRATION OF COMPANIES</vt:lpstr>
      <vt:lpstr>RE-REGISTRATION OF A PRIVATE COMPANY AS PUBLIC COMPANY. S. 53 (3) CAMA</vt:lpstr>
      <vt:lpstr>ALTERATIONS MADE IN THE MEMORANDUM AND ARTICLES OF ASSOCIATION </vt:lpstr>
      <vt:lpstr>PROCEDURE FOR CONVERSION FROM PRIVATE TO PUBLIC</vt:lpstr>
      <vt:lpstr>CONTINUATION</vt:lpstr>
      <vt:lpstr>CONTINUATION</vt:lpstr>
      <vt:lpstr>DOCUMENTS TO BE SUBMITTED TO THE CAC FOR RE-REGISTRATION FROM LTD TO PLC</vt:lpstr>
      <vt:lpstr>CONTINUATION</vt:lpstr>
      <vt:lpstr>INSTANCES WHERE RE-REGISTRATION FROM LTD TO PLC WILL NOT BE ALLOWED</vt:lpstr>
      <vt:lpstr>CLASS WORK</vt:lpstr>
      <vt:lpstr>RE-REGISTRATION OF A PUBLIC COMPANY TO A PRIVATE COMPANY. S.63 CAMA</vt:lpstr>
      <vt:lpstr>PROCEDURE FOR RE-REGISTRATION FROM PLC TO LTD</vt:lpstr>
      <vt:lpstr>CONTINUATION</vt:lpstr>
      <vt:lpstr>CONTINUATION</vt:lpstr>
      <vt:lpstr>CONTINUATION</vt:lpstr>
      <vt:lpstr>CLASS WORK</vt:lpstr>
      <vt:lpstr>WHO CAN MAKE AN APPLICATION TO CANCEL THE RESOLUTION FOR RE-REGISTRATION FROM PLC TO LTD</vt:lpstr>
      <vt:lpstr>CONTINUATION</vt:lpstr>
      <vt:lpstr>RE-REGISTRATION OF A PRIVATE COMPANY LIMITED BY SHARES AS UNLIMITED COMPANY. S. 68</vt:lpstr>
      <vt:lpstr>PROCEDURE FOR RE-REGISTRATION OF A PRIVATE COMPANY TO AN UNLIMITED COMPANY</vt:lpstr>
      <vt:lpstr>CONTINUATION</vt:lpstr>
      <vt:lpstr>CONTINUATION</vt:lpstr>
      <vt:lpstr>CONTINUATION</vt:lpstr>
      <vt:lpstr>RE-REGISTRATION OF UNLIMITED COMPANY AS PRIVATE COMPANY LIMITED BY SHARES. S. 71 CAMA</vt:lpstr>
      <vt:lpstr>EXCEPTIONS</vt:lpstr>
      <vt:lpstr>PROCEDURE FOR RE-REGISTRATION FROM AN UNLIMITED COMPANY TO A PRIVATE COMPANY</vt:lpstr>
      <vt:lpstr>DOCUMENTS TO BE SUBMITTED FOR RE-REGISTRATION FROM AN UNLIMITED COMPANY TO A PRIVATE COMPANY</vt:lpstr>
      <vt:lpstr>PLEASE NOTE</vt:lpstr>
      <vt:lpstr>CLASS WORK</vt:lpstr>
      <vt:lpstr>PROHIBITED RE-REGISTRATIONS</vt:lpstr>
      <vt:lpstr>CONTINUATION</vt:lpstr>
      <vt:lpstr>POST INCORPORATION ALTERATIONS OF REGISTERED DOCUMENTS</vt:lpstr>
      <vt:lpstr>CHANGE OF NAME</vt:lpstr>
      <vt:lpstr>COMPULSORY CHANGE OF NAME</vt:lpstr>
      <vt:lpstr>VOLUNTARY CHANGE OF NAME. S. 30 CAMA</vt:lpstr>
      <vt:lpstr>PROCEDURE FOR CHANGE OF NAME</vt:lpstr>
      <vt:lpstr>CONTINUATION</vt:lpstr>
      <vt:lpstr>DOCUMENTS TO BE ATTACHED</vt:lpstr>
      <vt:lpstr>OBLIGATION OF THE CAC UPON CHANGE OF NAME</vt:lpstr>
      <vt:lpstr>POST CHANGE OF NAME COMPLIANCES BY THE COMPANY</vt:lpstr>
      <vt:lpstr>LEGAL IMPLICATION OF CHANGE OF NAME ON EXISTING OBLIGATIONS OF THE COMPANY</vt:lpstr>
      <vt:lpstr>CLASS WORK</vt:lpstr>
      <vt:lpstr>CHANGE OF OBJECT/ BUSINESS OF THE COMPANY. S. 51 CAMA</vt:lpstr>
      <vt:lpstr>PROCEDURE FOR CHANGE OF OBJECT</vt:lpstr>
      <vt:lpstr>CONTINUATION</vt:lpstr>
      <vt:lpstr>CONTINUATION</vt:lpstr>
      <vt:lpstr>WHO CAN CHALLENGE THE ALTERATION OF THE OBJECT CLAUSE OF A COMPANY?</vt:lpstr>
      <vt:lpstr>CLASS WORK</vt:lpstr>
      <vt:lpstr>ALTERATION OF SHARE CAPITAL</vt:lpstr>
      <vt:lpstr>INCREASE IN SHARE CAPITAL. S. 127 CAMA</vt:lpstr>
      <vt:lpstr>DOCUMENTS TO BE SENT TO THE CAC</vt:lpstr>
      <vt:lpstr>CONTINUATION</vt:lpstr>
      <vt:lpstr>HOME WORK</vt:lpstr>
      <vt:lpstr>REDUCTION OF SHARE CAPITAL. S.131 CAMA</vt:lpstr>
      <vt:lpstr>PROCEDURE FOR REDUCTION OF SHARE CAPITAL</vt:lpstr>
      <vt:lpstr>CONTINUATION</vt:lpstr>
      <vt:lpstr>DOCUMENTS TO BE SENT TO THE CAC</vt:lpstr>
      <vt:lpstr>HOME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LAW PRACTICE</dc:title>
  <dc:creator>Mrs James</dc:creator>
  <cp:lastModifiedBy>hp folio</cp:lastModifiedBy>
  <cp:revision>227</cp:revision>
  <dcterms:created xsi:type="dcterms:W3CDTF">2017-02-13T17:02:10Z</dcterms:created>
  <dcterms:modified xsi:type="dcterms:W3CDTF">2023-03-22T07:49:31Z</dcterms:modified>
</cp:coreProperties>
</file>