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301" r:id="rId3"/>
    <p:sldId id="303" r:id="rId4"/>
    <p:sldId id="304" r:id="rId5"/>
    <p:sldId id="305" r:id="rId6"/>
    <p:sldId id="307" r:id="rId7"/>
    <p:sldId id="306" r:id="rId8"/>
    <p:sldId id="308" r:id="rId9"/>
    <p:sldId id="309" r:id="rId10"/>
    <p:sldId id="281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Lilita One" panose="020B0604020202020204" charset="0"/>
      <p:regular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9FE"/>
    <a:srgbClr val="86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F979B-48EF-4617-8CDF-5374FFA25496}">
  <a:tblStyle styleId="{339F979B-48EF-4617-8CDF-5374FFA25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6D73754E-B92A-7385-413E-65A160FC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C6580C72-3088-F43F-D3B5-9D14DA598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B0A54741-BC5A-3491-66ED-41A5157E2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3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462D0BEB-2434-30D2-7F04-FB1F6322D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0A60DEB7-940C-A0A7-6C29-8DAC945B61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82B2DFF5-E22D-BF7F-2A4C-6E2CBE807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07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BFF5A318-2594-F1A3-F03F-77A65A9D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3E119837-6BD8-111A-5200-8A0ABA5F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6CF67531-F0B2-2AEB-DBE4-9E25334E6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63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9BBF8331-E799-3B03-EB63-D8E8335C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5125471A-074A-AFAC-46F0-5DD28751A1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8BE2BBE5-1AD4-E8CA-58B1-5479079CA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89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F61BB840-72F4-7E08-D43E-34382C44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070C98D0-D210-FA33-D65D-D72EB13D0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E61E1788-D0B8-FE0C-0175-757A881F0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09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E2528162-2D7F-D338-84FE-6D9A702F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E23ED0E3-9D23-4737-2E25-3B8448450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3EABCB1C-7BC8-B757-A4D1-A7BD34E09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6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>
          <a:extLst>
            <a:ext uri="{FF2B5EF4-FFF2-40B4-BE49-F238E27FC236}">
              <a16:creationId xmlns:a16="http://schemas.microsoft.com/office/drawing/2014/main" id="{5AE1E1BD-E83A-038F-28EE-BDB8FF8D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>
            <a:extLst>
              <a:ext uri="{FF2B5EF4-FFF2-40B4-BE49-F238E27FC236}">
                <a16:creationId xmlns:a16="http://schemas.microsoft.com/office/drawing/2014/main" id="{1B72C795-12D6-C66F-962B-6C02DE3B5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>
            <a:extLst>
              <a:ext uri="{FF2B5EF4-FFF2-40B4-BE49-F238E27FC236}">
                <a16:creationId xmlns:a16="http://schemas.microsoft.com/office/drawing/2014/main" id="{7A80F50A-EAE1-9ED1-BBD9-A0B22BBFA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6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20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45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4436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2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1891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37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58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8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8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9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689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01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8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4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11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795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3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bminc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inc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inc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202333" y="2904367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s-ES"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882378" y="894499"/>
            <a:ext cx="5245880" cy="3790746"/>
            <a:chOff x="3551078" y="894499"/>
            <a:chExt cx="5245880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7" y="1150995"/>
              <a:ext cx="1355394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6"/>
              <a:ext cx="438060" cy="45719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3"/>
              <a:ext cx="1232227" cy="45719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4" name="Google Shape;138;p28">
            <a:extLst>
              <a:ext uri="{FF2B5EF4-FFF2-40B4-BE49-F238E27FC236}">
                <a16:creationId xmlns:a16="http://schemas.microsoft.com/office/drawing/2014/main" id="{31C0611F-DADB-46D4-9A49-6734E21CDCB9}"/>
              </a:ext>
            </a:extLst>
          </p:cNvPr>
          <p:cNvCxnSpPr>
            <a:cxnSpLocks/>
          </p:cNvCxnSpPr>
          <p:nvPr/>
        </p:nvCxnSpPr>
        <p:spPr>
          <a:xfrm>
            <a:off x="205409" y="2899771"/>
            <a:ext cx="39445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861;p34">
            <a:extLst>
              <a:ext uri="{FF2B5EF4-FFF2-40B4-BE49-F238E27FC236}">
                <a16:creationId xmlns:a16="http://schemas.microsoft.com/office/drawing/2014/main" id="{F9DD37C0-3C60-44FF-868B-87143386A7FA}"/>
              </a:ext>
            </a:extLst>
          </p:cNvPr>
          <p:cNvSpPr txBox="1">
            <a:spLocks/>
          </p:cNvSpPr>
          <p:nvPr/>
        </p:nvSpPr>
        <p:spPr>
          <a:xfrm>
            <a:off x="1647362" y="4907"/>
            <a:ext cx="6322203" cy="74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ctr"/>
            <a:r>
              <a:rPr lang="es-ES" sz="3600" dirty="0"/>
              <a:t>Network </a:t>
            </a:r>
            <a:r>
              <a:rPr lang="es-ES" sz="3600" dirty="0" err="1"/>
              <a:t>Design</a:t>
            </a:r>
            <a:r>
              <a:rPr lang="es-ES" sz="3600" dirty="0"/>
              <a:t> Peer </a:t>
            </a:r>
            <a:r>
              <a:rPr lang="es-ES" sz="3600" dirty="0" err="1"/>
              <a:t>Review</a:t>
            </a:r>
            <a:endParaRPr lang="es-ES" sz="3600" dirty="0"/>
          </a:p>
        </p:txBody>
      </p:sp>
      <p:sp>
        <p:nvSpPr>
          <p:cNvPr id="287" name="Google Shape;862;p34">
            <a:extLst>
              <a:ext uri="{FF2B5EF4-FFF2-40B4-BE49-F238E27FC236}">
                <a16:creationId xmlns:a16="http://schemas.microsoft.com/office/drawing/2014/main" id="{D2ADB7DC-EF2F-4962-8A18-1C798761B537}"/>
              </a:ext>
            </a:extLst>
          </p:cNvPr>
          <p:cNvSpPr txBox="1">
            <a:spLocks/>
          </p:cNvSpPr>
          <p:nvPr/>
        </p:nvSpPr>
        <p:spPr>
          <a:xfrm>
            <a:off x="2582426" y="361979"/>
            <a:ext cx="498865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THANKS!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91D784F4-A6C7-43A0-8BAE-FFC8D180589B}"/>
              </a:ext>
            </a:extLst>
          </p:cNvPr>
          <p:cNvSpPr/>
          <p:nvPr/>
        </p:nvSpPr>
        <p:spPr>
          <a:xfrm>
            <a:off x="363320" y="3332718"/>
            <a:ext cx="3358342" cy="1237201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Network </a:t>
            </a:r>
            <a:r>
              <a:rPr lang="es-MX" dirty="0" err="1"/>
              <a:t>design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F0019AC-0B80-CA30-D2DF-C9A44BCC4493}"/>
              </a:ext>
            </a:extLst>
          </p:cNvPr>
          <p:cNvGrpSpPr/>
          <p:nvPr/>
        </p:nvGrpSpPr>
        <p:grpSpPr>
          <a:xfrm>
            <a:off x="6579705" y="914401"/>
            <a:ext cx="1963565" cy="808382"/>
            <a:chOff x="6579705" y="914401"/>
            <a:chExt cx="1963565" cy="808382"/>
          </a:xfrm>
        </p:grpSpPr>
        <p:sp>
          <p:nvSpPr>
            <p:cNvPr id="60" name="Rectángulo: esquinas diagonales redondeadas 59">
              <a:extLst>
                <a:ext uri="{FF2B5EF4-FFF2-40B4-BE49-F238E27FC236}">
                  <a16:creationId xmlns:a16="http://schemas.microsoft.com/office/drawing/2014/main" id="{28D952A2-8CD5-4D88-93E1-ED30A79F6846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Google Shape;3198;p58">
              <a:extLst>
                <a:ext uri="{FF2B5EF4-FFF2-40B4-BE49-F238E27FC236}">
                  <a16:creationId xmlns:a16="http://schemas.microsoft.com/office/drawing/2014/main" id="{CD7ACEF4-0CD4-4B01-B63A-DA1116395A53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I </a:t>
              </a:r>
              <a:r>
                <a:rPr lang="es-MX" dirty="0" err="1"/>
                <a:t>decided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divide the </a:t>
              </a:r>
              <a:r>
                <a:rPr lang="es-MX" dirty="0" err="1"/>
                <a:t>network</a:t>
              </a:r>
              <a:r>
                <a:rPr lang="es-MX" dirty="0"/>
                <a:t> </a:t>
              </a:r>
              <a:r>
                <a:rPr lang="es-MX" dirty="0" err="1"/>
                <a:t>into</a:t>
              </a:r>
              <a:r>
                <a:rPr lang="es-MX" dirty="0"/>
                <a:t> </a:t>
              </a:r>
              <a:r>
                <a:rPr lang="es-MX" dirty="0" err="1"/>
                <a:t>an</a:t>
              </a:r>
              <a:r>
                <a:rPr lang="es-MX" dirty="0"/>
                <a:t> </a:t>
              </a:r>
              <a:r>
                <a:rPr lang="es-MX" dirty="0" err="1"/>
                <a:t>internal</a:t>
              </a:r>
              <a:r>
                <a:rPr lang="es-MX" dirty="0"/>
                <a:t> and a DMZ.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A5334BBC-871E-FDDB-B341-060A8B8C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8" y="742687"/>
            <a:ext cx="6205524" cy="3772589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4A344F83-9F5C-7CF1-F9A6-2117F7144CCF}"/>
              </a:ext>
            </a:extLst>
          </p:cNvPr>
          <p:cNvGrpSpPr/>
          <p:nvPr/>
        </p:nvGrpSpPr>
        <p:grpSpPr>
          <a:xfrm>
            <a:off x="6579705" y="1921566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32522B3D-4209-FD36-30D6-F00FB3705E4A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35605412-C77A-F33C-2CE5-0F3CE1764627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You</a:t>
              </a:r>
              <a:r>
                <a:rPr lang="es-MX" dirty="0"/>
                <a:t> can </a:t>
              </a:r>
              <a:r>
                <a:rPr lang="es-MX" dirty="0" err="1"/>
                <a:t>see</a:t>
              </a:r>
              <a:r>
                <a:rPr lang="es-MX" dirty="0"/>
                <a:t> the IP </a:t>
              </a:r>
              <a:r>
                <a:rPr lang="es-MX" dirty="0" err="1"/>
                <a:t>address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internal</a:t>
              </a:r>
              <a:r>
                <a:rPr lang="es-MX" dirty="0"/>
                <a:t> </a:t>
              </a:r>
              <a:r>
                <a:rPr lang="es-MX" dirty="0" err="1"/>
                <a:t>network</a:t>
              </a:r>
              <a:r>
                <a:rPr lang="es-MX" dirty="0"/>
                <a:t>, DMZ and Internet.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EB1F711-E34F-5997-3FF6-8B7F4C4BC42E}"/>
              </a:ext>
            </a:extLst>
          </p:cNvPr>
          <p:cNvGrpSpPr/>
          <p:nvPr/>
        </p:nvGrpSpPr>
        <p:grpSpPr>
          <a:xfrm>
            <a:off x="6579705" y="3081130"/>
            <a:ext cx="1963565" cy="808382"/>
            <a:chOff x="6579705" y="914401"/>
            <a:chExt cx="1963565" cy="808382"/>
          </a:xfrm>
        </p:grpSpPr>
        <p:sp>
          <p:nvSpPr>
            <p:cNvPr id="39" name="Rectángulo: esquinas diagonales redondeadas 38">
              <a:extLst>
                <a:ext uri="{FF2B5EF4-FFF2-40B4-BE49-F238E27FC236}">
                  <a16:creationId xmlns:a16="http://schemas.microsoft.com/office/drawing/2014/main" id="{768E1522-76B7-3FF8-5406-0267DE1081D8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Google Shape;3198;p58">
              <a:extLst>
                <a:ext uri="{FF2B5EF4-FFF2-40B4-BE49-F238E27FC236}">
                  <a16:creationId xmlns:a16="http://schemas.microsoft.com/office/drawing/2014/main" id="{E392353B-4409-4ABE-E197-EE422EC691CB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</a:t>
              </a:r>
              <a:r>
                <a:rPr lang="es-MX" dirty="0" err="1"/>
                <a:t>public</a:t>
              </a:r>
              <a:r>
                <a:rPr lang="es-MX" dirty="0"/>
                <a:t> web server is </a:t>
              </a:r>
              <a:r>
                <a:rPr lang="es-MX" dirty="0">
                  <a:hlinkClick r:id="rId4"/>
                </a:rPr>
                <a:t>www.bminc.com</a:t>
              </a:r>
              <a:r>
                <a:rPr lang="es-MX" dirty="0"/>
                <a:t> and </a:t>
              </a:r>
              <a:r>
                <a:rPr lang="es-MX" dirty="0" err="1"/>
                <a:t>it</a:t>
              </a:r>
              <a:r>
                <a:rPr lang="es-MX" dirty="0"/>
                <a:t> is </a:t>
              </a:r>
              <a:r>
                <a:rPr lang="es-MX" dirty="0" err="1"/>
                <a:t>hosted</a:t>
              </a:r>
              <a:r>
                <a:rPr lang="es-MX" dirty="0"/>
                <a:t> in the DMZ.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A015D2DE-E532-AC05-26D3-2895BA5EA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3E58D1B2-7E3C-DCE8-38E9-F5C94262F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Internal</a:t>
            </a:r>
            <a:r>
              <a:rPr lang="es-MX" dirty="0"/>
              <a:t> </a:t>
            </a:r>
            <a:r>
              <a:rPr lang="es-MX" dirty="0" err="1"/>
              <a:t>network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291F928-9A49-C233-CF54-B28DED25AC58}"/>
              </a:ext>
            </a:extLst>
          </p:cNvPr>
          <p:cNvGrpSpPr/>
          <p:nvPr/>
        </p:nvGrpSpPr>
        <p:grpSpPr>
          <a:xfrm>
            <a:off x="6579705" y="914401"/>
            <a:ext cx="1963565" cy="808382"/>
            <a:chOff x="6579705" y="914401"/>
            <a:chExt cx="1963565" cy="808382"/>
          </a:xfrm>
        </p:grpSpPr>
        <p:sp>
          <p:nvSpPr>
            <p:cNvPr id="60" name="Rectángulo: esquinas diagonales redondeadas 59">
              <a:extLst>
                <a:ext uri="{FF2B5EF4-FFF2-40B4-BE49-F238E27FC236}">
                  <a16:creationId xmlns:a16="http://schemas.microsoft.com/office/drawing/2014/main" id="{9AF1571D-A32C-11B2-C6DE-42933BC09EC3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Google Shape;3198;p58">
              <a:extLst>
                <a:ext uri="{FF2B5EF4-FFF2-40B4-BE49-F238E27FC236}">
                  <a16:creationId xmlns:a16="http://schemas.microsoft.com/office/drawing/2014/main" id="{94557858-9DFF-F9CC-1458-7E5BA7D0B6B7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IP </a:t>
              </a:r>
              <a:r>
                <a:rPr lang="es-MX" dirty="0" err="1"/>
                <a:t>address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this</a:t>
              </a:r>
              <a:r>
                <a:rPr lang="es-MX" dirty="0"/>
                <a:t> </a:t>
              </a:r>
              <a:r>
                <a:rPr lang="es-MX" dirty="0" err="1"/>
                <a:t>networ</a:t>
              </a:r>
              <a:r>
                <a:rPr lang="es-MX" dirty="0"/>
                <a:t> is 192.168.1.0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4DCE582-7DA8-03E8-8E25-A35EF0A43A98}"/>
              </a:ext>
            </a:extLst>
          </p:cNvPr>
          <p:cNvGrpSpPr/>
          <p:nvPr/>
        </p:nvGrpSpPr>
        <p:grpSpPr>
          <a:xfrm>
            <a:off x="6579705" y="1921566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A2109BDD-D603-E96D-08BF-178D81911BA0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0CFA18F0-6374-19EE-E933-89F4D6FDDFF9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There</a:t>
              </a:r>
              <a:r>
                <a:rPr lang="es-MX" dirty="0"/>
                <a:t> is </a:t>
              </a:r>
              <a:r>
                <a:rPr lang="es-MX" dirty="0" err="1"/>
                <a:t>also</a:t>
              </a:r>
              <a:r>
                <a:rPr lang="es-MX" dirty="0"/>
                <a:t> </a:t>
              </a:r>
              <a:r>
                <a:rPr lang="es-MX" dirty="0" err="1"/>
                <a:t>an</a:t>
              </a:r>
              <a:r>
                <a:rPr lang="es-MX" dirty="0"/>
                <a:t> Access </a:t>
              </a:r>
              <a:r>
                <a:rPr lang="es-MX" dirty="0" err="1"/>
                <a:t>point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 err="1"/>
                <a:t>let</a:t>
              </a:r>
              <a:r>
                <a:rPr lang="es-MX" dirty="0"/>
                <a:t> the </a:t>
              </a:r>
              <a:r>
                <a:rPr lang="es-MX" dirty="0" err="1"/>
                <a:t>employees</a:t>
              </a:r>
              <a:r>
                <a:rPr lang="es-MX" dirty="0"/>
                <a:t> </a:t>
              </a:r>
              <a:r>
                <a:rPr lang="es-MX" dirty="0" err="1"/>
                <a:t>connect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the LAN </a:t>
              </a:r>
              <a:r>
                <a:rPr lang="es-MX" dirty="0" err="1"/>
                <a:t>by</a:t>
              </a:r>
              <a:r>
                <a:rPr lang="es-MX" dirty="0"/>
                <a:t> Laptops.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4A69D1C-8E57-3E6E-D28A-E0A10D522864}"/>
              </a:ext>
            </a:extLst>
          </p:cNvPr>
          <p:cNvGrpSpPr/>
          <p:nvPr/>
        </p:nvGrpSpPr>
        <p:grpSpPr>
          <a:xfrm>
            <a:off x="6579705" y="3081129"/>
            <a:ext cx="1963565" cy="1147969"/>
            <a:chOff x="6579705" y="914401"/>
            <a:chExt cx="1963565" cy="808382"/>
          </a:xfrm>
        </p:grpSpPr>
        <p:sp>
          <p:nvSpPr>
            <p:cNvPr id="39" name="Rectángulo: esquinas diagonales redondeadas 38">
              <a:extLst>
                <a:ext uri="{FF2B5EF4-FFF2-40B4-BE49-F238E27FC236}">
                  <a16:creationId xmlns:a16="http://schemas.microsoft.com/office/drawing/2014/main" id="{5DD149C7-1251-DC30-F861-D5182B10B080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Google Shape;3198;p58">
              <a:extLst>
                <a:ext uri="{FF2B5EF4-FFF2-40B4-BE49-F238E27FC236}">
                  <a16:creationId xmlns:a16="http://schemas.microsoft.com/office/drawing/2014/main" id="{27D02A83-8107-9A62-B6B7-28224B8CF159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All</a:t>
              </a:r>
              <a:r>
                <a:rPr lang="es-MX" dirty="0"/>
                <a:t> the </a:t>
              </a:r>
              <a:r>
                <a:rPr lang="es-MX" dirty="0" err="1"/>
                <a:t>devices</a:t>
              </a:r>
              <a:r>
                <a:rPr lang="es-MX" dirty="0"/>
                <a:t> </a:t>
              </a:r>
              <a:r>
                <a:rPr lang="es-MX" dirty="0" err="1"/>
                <a:t>connected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 err="1"/>
                <a:t>this</a:t>
              </a:r>
              <a:r>
                <a:rPr lang="es-MX" dirty="0"/>
                <a:t> LAN are </a:t>
              </a:r>
              <a:r>
                <a:rPr lang="es-MX" dirty="0" err="1"/>
                <a:t>able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ping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 err="1"/>
                <a:t>each</a:t>
              </a:r>
              <a:r>
                <a:rPr lang="es-MX" dirty="0"/>
                <a:t> </a:t>
              </a:r>
              <a:r>
                <a:rPr lang="es-MX" dirty="0" err="1"/>
                <a:t>other</a:t>
              </a:r>
              <a:r>
                <a:rPr lang="es-MX" dirty="0"/>
                <a:t> </a:t>
              </a:r>
              <a:r>
                <a:rPr lang="es-MX" dirty="0" err="1"/>
                <a:t>by</a:t>
              </a:r>
              <a:r>
                <a:rPr lang="es-MX" dirty="0"/>
                <a:t> IP </a:t>
              </a:r>
              <a:r>
                <a:rPr lang="es-MX" dirty="0" err="1"/>
                <a:t>address</a:t>
              </a:r>
              <a:r>
                <a:rPr lang="es-MX" dirty="0"/>
                <a:t>.</a:t>
              </a: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E6E87A9-0190-E70F-E19F-14C48E9D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18" y="703193"/>
            <a:ext cx="2392163" cy="3737113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6459CBA-9D1D-53E5-4A4A-45F65ABDE3EE}"/>
              </a:ext>
            </a:extLst>
          </p:cNvPr>
          <p:cNvGrpSpPr/>
          <p:nvPr/>
        </p:nvGrpSpPr>
        <p:grpSpPr>
          <a:xfrm>
            <a:off x="734713" y="914401"/>
            <a:ext cx="1963565" cy="808382"/>
            <a:chOff x="6579705" y="914401"/>
            <a:chExt cx="1963565" cy="808382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B7342956-6369-D6E6-6227-1F7039C48B35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Google Shape;3198;p58">
              <a:extLst>
                <a:ext uri="{FF2B5EF4-FFF2-40B4-BE49-F238E27FC236}">
                  <a16:creationId xmlns:a16="http://schemas.microsoft.com/office/drawing/2014/main" id="{3A7172FF-4F77-0D93-793F-15F32563F8AE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</a:t>
              </a:r>
              <a:r>
                <a:rPr lang="es-MX" dirty="0" err="1"/>
                <a:t>internal</a:t>
              </a:r>
              <a:r>
                <a:rPr lang="es-MX" dirty="0"/>
                <a:t> </a:t>
              </a:r>
              <a:r>
                <a:rPr lang="es-MX" dirty="0" err="1"/>
                <a:t>network</a:t>
              </a:r>
              <a:r>
                <a:rPr lang="es-MX" dirty="0"/>
                <a:t> has a </a:t>
              </a:r>
              <a:r>
                <a:rPr lang="es-MX" dirty="0" err="1"/>
                <a:t>its</a:t>
              </a:r>
              <a:r>
                <a:rPr lang="es-MX" dirty="0"/>
                <a:t> </a:t>
              </a:r>
              <a:r>
                <a:rPr lang="es-MX" dirty="0" err="1"/>
                <a:t>own</a:t>
              </a:r>
              <a:r>
                <a:rPr lang="es-MX" dirty="0"/>
                <a:t> DHCP server and DNS server.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7203C89-033F-F88A-9E7B-F19051B98275}"/>
              </a:ext>
            </a:extLst>
          </p:cNvPr>
          <p:cNvGrpSpPr/>
          <p:nvPr/>
        </p:nvGrpSpPr>
        <p:grpSpPr>
          <a:xfrm>
            <a:off x="734713" y="1921566"/>
            <a:ext cx="1963565" cy="960781"/>
            <a:chOff x="6579705" y="914401"/>
            <a:chExt cx="1963565" cy="808382"/>
          </a:xfrm>
        </p:grpSpPr>
        <p:sp>
          <p:nvSpPr>
            <p:cNvPr id="10" name="Rectángulo: esquinas diagonales redondeadas 9">
              <a:extLst>
                <a:ext uri="{FF2B5EF4-FFF2-40B4-BE49-F238E27FC236}">
                  <a16:creationId xmlns:a16="http://schemas.microsoft.com/office/drawing/2014/main" id="{78EFE7AE-18E3-861A-51DE-D3840BD2E6B3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Google Shape;3198;p58">
              <a:extLst>
                <a:ext uri="{FF2B5EF4-FFF2-40B4-BE49-F238E27FC236}">
                  <a16:creationId xmlns:a16="http://schemas.microsoft.com/office/drawing/2014/main" id="{E802770A-D6D1-58CE-21D4-D5522DD625F3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There</a:t>
              </a:r>
              <a:r>
                <a:rPr lang="es-MX" dirty="0"/>
                <a:t> are 4 </a:t>
              </a:r>
              <a:r>
                <a:rPr lang="es-MX" dirty="0" err="1"/>
                <a:t>PCs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each</a:t>
              </a:r>
              <a:r>
                <a:rPr lang="es-MX" dirty="0"/>
                <a:t> </a:t>
              </a:r>
              <a:r>
                <a:rPr lang="es-MX" dirty="0" err="1"/>
                <a:t>imployee</a:t>
              </a:r>
              <a:r>
                <a:rPr lang="es-MX" dirty="0"/>
                <a:t>. </a:t>
              </a:r>
              <a:r>
                <a:rPr lang="es-MX" dirty="0" err="1"/>
                <a:t>These</a:t>
              </a:r>
              <a:r>
                <a:rPr lang="es-MX" dirty="0"/>
                <a:t> </a:t>
              </a:r>
              <a:r>
                <a:rPr lang="es-MX" dirty="0" err="1"/>
                <a:t>PCs</a:t>
              </a:r>
              <a:r>
                <a:rPr lang="es-MX" dirty="0"/>
                <a:t> </a:t>
              </a:r>
              <a:r>
                <a:rPr lang="es-MX" dirty="0" err="1"/>
                <a:t>have</a:t>
              </a:r>
              <a:r>
                <a:rPr lang="es-MX" dirty="0"/>
                <a:t> IP </a:t>
              </a:r>
              <a:r>
                <a:rPr lang="es-MX" dirty="0" err="1"/>
                <a:t>addresses</a:t>
              </a:r>
              <a:r>
                <a:rPr lang="es-MX" dirty="0"/>
                <a:t> </a:t>
              </a:r>
              <a:r>
                <a:rPr lang="es-MX" dirty="0" err="1"/>
                <a:t>provided</a:t>
              </a:r>
              <a:r>
                <a:rPr lang="es-MX" dirty="0"/>
                <a:t> </a:t>
              </a:r>
              <a:r>
                <a:rPr lang="es-MX" dirty="0" err="1"/>
                <a:t>by</a:t>
              </a:r>
              <a:r>
                <a:rPr lang="es-MX" dirty="0"/>
                <a:t> DHCP.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D3CC706-49AD-B484-8F7D-2DBEDD4705D9}"/>
              </a:ext>
            </a:extLst>
          </p:cNvPr>
          <p:cNvGrpSpPr/>
          <p:nvPr/>
        </p:nvGrpSpPr>
        <p:grpSpPr>
          <a:xfrm>
            <a:off x="734713" y="3081130"/>
            <a:ext cx="1963565" cy="960780"/>
            <a:chOff x="6579705" y="914401"/>
            <a:chExt cx="1963565" cy="808382"/>
          </a:xfrm>
        </p:grpSpPr>
        <p:sp>
          <p:nvSpPr>
            <p:cNvPr id="13" name="Rectángulo: esquinas diagonales redondeadas 12">
              <a:extLst>
                <a:ext uri="{FF2B5EF4-FFF2-40B4-BE49-F238E27FC236}">
                  <a16:creationId xmlns:a16="http://schemas.microsoft.com/office/drawing/2014/main" id="{6E1EDBC0-DF30-5916-4F74-9A0737518DB1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Google Shape;3198;p58">
              <a:extLst>
                <a:ext uri="{FF2B5EF4-FFF2-40B4-BE49-F238E27FC236}">
                  <a16:creationId xmlns:a16="http://schemas.microsoft.com/office/drawing/2014/main" id="{B4C9528E-1084-1268-A4A1-4C447567F156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There</a:t>
              </a:r>
              <a:r>
                <a:rPr lang="es-MX" dirty="0"/>
                <a:t> is a </a:t>
              </a:r>
              <a:r>
                <a:rPr lang="es-MX" dirty="0" err="1"/>
                <a:t>printer</a:t>
              </a:r>
              <a:r>
                <a:rPr lang="es-MX" dirty="0"/>
                <a:t> </a:t>
              </a:r>
              <a:r>
                <a:rPr lang="es-MX" dirty="0" err="1"/>
                <a:t>with</a:t>
              </a:r>
              <a:r>
                <a:rPr lang="es-MX" dirty="0"/>
                <a:t> </a:t>
              </a:r>
              <a:r>
                <a:rPr lang="es-MX" dirty="0" err="1"/>
                <a:t>an</a:t>
              </a:r>
              <a:r>
                <a:rPr lang="es-MX" dirty="0"/>
                <a:t> </a:t>
              </a:r>
              <a:r>
                <a:rPr lang="es-MX" dirty="0" err="1"/>
                <a:t>static</a:t>
              </a:r>
              <a:r>
                <a:rPr lang="es-MX" dirty="0"/>
                <a:t> IP </a:t>
              </a:r>
              <a:r>
                <a:rPr lang="es-MX" dirty="0" err="1"/>
                <a:t>address</a:t>
              </a:r>
              <a:r>
                <a:rPr lang="es-MX" dirty="0"/>
                <a:t> </a:t>
              </a:r>
              <a:r>
                <a:rPr lang="es-MX" dirty="0" err="1"/>
                <a:t>that</a:t>
              </a:r>
              <a:r>
                <a:rPr lang="es-MX" dirty="0"/>
                <a:t> can be </a:t>
              </a:r>
              <a:r>
                <a:rPr lang="es-MX" dirty="0" err="1"/>
                <a:t>used</a:t>
              </a:r>
              <a:r>
                <a:rPr lang="es-MX" dirty="0"/>
                <a:t> </a:t>
              </a:r>
              <a:r>
                <a:rPr lang="es-MX" dirty="0" err="1"/>
                <a:t>by</a:t>
              </a:r>
              <a:r>
                <a:rPr lang="es-MX" dirty="0"/>
                <a:t> </a:t>
              </a:r>
              <a:r>
                <a:rPr lang="es-MX" dirty="0" err="1"/>
                <a:t>everyy</a:t>
              </a:r>
              <a:r>
                <a:rPr lang="es-MX" dirty="0"/>
                <a:t> </a:t>
              </a:r>
              <a:r>
                <a:rPr lang="es-MX" dirty="0" err="1"/>
                <a:t>user</a:t>
              </a:r>
              <a:r>
                <a:rPr lang="es-MX" dirty="0"/>
                <a:t> in the LAN.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2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9569D4B4-4E63-8244-10FD-215BE447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88156E0D-0DF3-CAFB-78C7-1A8C00AEC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DMZ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94A3DE3-5965-1F8C-74F1-29C5CD583B66}"/>
              </a:ext>
            </a:extLst>
          </p:cNvPr>
          <p:cNvGrpSpPr/>
          <p:nvPr/>
        </p:nvGrpSpPr>
        <p:grpSpPr>
          <a:xfrm>
            <a:off x="6579705" y="914401"/>
            <a:ext cx="1963565" cy="808382"/>
            <a:chOff x="6579705" y="914401"/>
            <a:chExt cx="1963565" cy="808382"/>
          </a:xfrm>
        </p:grpSpPr>
        <p:sp>
          <p:nvSpPr>
            <p:cNvPr id="60" name="Rectángulo: esquinas diagonales redondeadas 59">
              <a:extLst>
                <a:ext uri="{FF2B5EF4-FFF2-40B4-BE49-F238E27FC236}">
                  <a16:creationId xmlns:a16="http://schemas.microsoft.com/office/drawing/2014/main" id="{069E5693-F668-F669-FE93-F795955E9458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Google Shape;3198;p58">
              <a:extLst>
                <a:ext uri="{FF2B5EF4-FFF2-40B4-BE49-F238E27FC236}">
                  <a16:creationId xmlns:a16="http://schemas.microsoft.com/office/drawing/2014/main" id="{0CE5E67D-AC32-4802-B204-9550C15A05D5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IP </a:t>
              </a:r>
              <a:r>
                <a:rPr lang="es-MX" dirty="0" err="1"/>
                <a:t>address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this</a:t>
              </a:r>
              <a:r>
                <a:rPr lang="es-MX" dirty="0"/>
                <a:t> </a:t>
              </a:r>
              <a:r>
                <a:rPr lang="es-MX" dirty="0" err="1"/>
                <a:t>network</a:t>
              </a:r>
              <a:r>
                <a:rPr lang="es-MX" dirty="0"/>
                <a:t> is 192.168.2.0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60BC6DB-FE68-1208-7102-1937301D77BD}"/>
              </a:ext>
            </a:extLst>
          </p:cNvPr>
          <p:cNvGrpSpPr/>
          <p:nvPr/>
        </p:nvGrpSpPr>
        <p:grpSpPr>
          <a:xfrm>
            <a:off x="6579705" y="1921566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CB7C76E5-2C6F-A2E2-0E7A-E0181327F16F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55DE6A05-8582-87D2-42C2-0E547053DBC2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This</a:t>
              </a:r>
              <a:r>
                <a:rPr lang="es-MX" dirty="0"/>
                <a:t> is a NAT </a:t>
              </a:r>
              <a:r>
                <a:rPr lang="es-MX" dirty="0" err="1"/>
                <a:t>router</a:t>
              </a:r>
              <a:r>
                <a:rPr lang="es-MX" dirty="0"/>
                <a:t> </a:t>
              </a:r>
              <a:r>
                <a:rPr lang="es-MX" dirty="0" err="1"/>
                <a:t>configuration</a:t>
              </a:r>
              <a:r>
                <a:rPr lang="es-MX" dirty="0"/>
                <a:t>.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11354E4-01EC-E34D-653B-1A87BBC9AD1B}"/>
              </a:ext>
            </a:extLst>
          </p:cNvPr>
          <p:cNvGrpSpPr/>
          <p:nvPr/>
        </p:nvGrpSpPr>
        <p:grpSpPr>
          <a:xfrm>
            <a:off x="734713" y="914401"/>
            <a:ext cx="1963565" cy="808382"/>
            <a:chOff x="6579705" y="914401"/>
            <a:chExt cx="1963565" cy="808382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DFE8CD71-ABFF-9510-D9B6-AAA243008C11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Google Shape;3198;p58">
              <a:extLst>
                <a:ext uri="{FF2B5EF4-FFF2-40B4-BE49-F238E27FC236}">
                  <a16:creationId xmlns:a16="http://schemas.microsoft.com/office/drawing/2014/main" id="{C3AFD88B-D3C7-791B-0CAD-E41B990F4476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DMZ </a:t>
              </a:r>
              <a:r>
                <a:rPr lang="es-MX" dirty="0" err="1"/>
                <a:t>network</a:t>
              </a:r>
              <a:r>
                <a:rPr lang="es-MX" dirty="0"/>
                <a:t> hosts the </a:t>
              </a:r>
              <a:r>
                <a:rPr lang="es-MX" dirty="0" err="1"/>
                <a:t>public</a:t>
              </a:r>
              <a:r>
                <a:rPr lang="es-MX" dirty="0"/>
                <a:t> web server.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383C12A-9257-36F8-8506-CB1712C52EF0}"/>
              </a:ext>
            </a:extLst>
          </p:cNvPr>
          <p:cNvGrpSpPr/>
          <p:nvPr/>
        </p:nvGrpSpPr>
        <p:grpSpPr>
          <a:xfrm>
            <a:off x="734713" y="1921566"/>
            <a:ext cx="1963565" cy="960781"/>
            <a:chOff x="6579705" y="914401"/>
            <a:chExt cx="1963565" cy="808382"/>
          </a:xfrm>
        </p:grpSpPr>
        <p:sp>
          <p:nvSpPr>
            <p:cNvPr id="10" name="Rectángulo: esquinas diagonales redondeadas 9">
              <a:extLst>
                <a:ext uri="{FF2B5EF4-FFF2-40B4-BE49-F238E27FC236}">
                  <a16:creationId xmlns:a16="http://schemas.microsoft.com/office/drawing/2014/main" id="{486B6AAD-00FB-C4AC-340C-BA04962D18C3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Google Shape;3198;p58">
              <a:extLst>
                <a:ext uri="{FF2B5EF4-FFF2-40B4-BE49-F238E27FC236}">
                  <a16:creationId xmlns:a16="http://schemas.microsoft.com/office/drawing/2014/main" id="{84EA961E-ECD7-7315-7A83-81CE7DEACDE9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There</a:t>
              </a:r>
              <a:r>
                <a:rPr lang="es-MX" dirty="0"/>
                <a:t> is a </a:t>
              </a:r>
              <a:r>
                <a:rPr lang="es-MX" dirty="0" err="1"/>
                <a:t>Packet</a:t>
              </a:r>
              <a:r>
                <a:rPr lang="es-MX" dirty="0"/>
                <a:t> </a:t>
              </a:r>
              <a:r>
                <a:rPr lang="es-MX" dirty="0" err="1"/>
                <a:t>Sniffer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security</a:t>
              </a:r>
              <a:r>
                <a:rPr lang="es-MX" dirty="0"/>
                <a:t> </a:t>
              </a:r>
              <a:r>
                <a:rPr lang="es-MX" dirty="0" err="1"/>
                <a:t>purposes</a:t>
              </a:r>
              <a:r>
                <a:rPr lang="es-MX" dirty="0"/>
                <a:t>.</a:t>
              </a:r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44CED6DE-DA61-8E03-6EBB-7E9C18D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00" y="562230"/>
            <a:ext cx="2394000" cy="40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1ABE5629-2889-3679-D1BE-E7AE6D67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39C8FE49-046E-3702-29CB-01F5CC2B2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Internet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1530DDF-F8BC-A3AE-655A-46C67D1D3BFC}"/>
              </a:ext>
            </a:extLst>
          </p:cNvPr>
          <p:cNvGrpSpPr/>
          <p:nvPr/>
        </p:nvGrpSpPr>
        <p:grpSpPr>
          <a:xfrm>
            <a:off x="6579705" y="914401"/>
            <a:ext cx="1963565" cy="808382"/>
            <a:chOff x="6579705" y="914401"/>
            <a:chExt cx="1963565" cy="808382"/>
          </a:xfrm>
        </p:grpSpPr>
        <p:sp>
          <p:nvSpPr>
            <p:cNvPr id="60" name="Rectángulo: esquinas diagonales redondeadas 59">
              <a:extLst>
                <a:ext uri="{FF2B5EF4-FFF2-40B4-BE49-F238E27FC236}">
                  <a16:creationId xmlns:a16="http://schemas.microsoft.com/office/drawing/2014/main" id="{339EC1C2-931A-3E2B-8CF4-6D85A9C6BCE8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Google Shape;3198;p58">
              <a:extLst>
                <a:ext uri="{FF2B5EF4-FFF2-40B4-BE49-F238E27FC236}">
                  <a16:creationId xmlns:a16="http://schemas.microsoft.com/office/drawing/2014/main" id="{5D53083A-88EB-8842-FA78-A7E8502D7E15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/>
                <a:t>The IP </a:t>
              </a:r>
              <a:r>
                <a:rPr lang="es-MX" dirty="0" err="1"/>
                <a:t>address</a:t>
              </a:r>
              <a:r>
                <a:rPr lang="es-MX" dirty="0"/>
                <a:t> </a:t>
              </a:r>
              <a:r>
                <a:rPr lang="es-MX" dirty="0" err="1"/>
                <a:t>for</a:t>
              </a:r>
              <a:r>
                <a:rPr lang="es-MX" dirty="0"/>
                <a:t> </a:t>
              </a:r>
              <a:r>
                <a:rPr lang="es-MX" dirty="0" err="1"/>
                <a:t>this</a:t>
              </a:r>
              <a:r>
                <a:rPr lang="es-MX" dirty="0"/>
                <a:t> </a:t>
              </a:r>
              <a:r>
                <a:rPr lang="es-MX" dirty="0" err="1"/>
                <a:t>network</a:t>
              </a:r>
              <a:r>
                <a:rPr lang="es-MX" dirty="0"/>
                <a:t> is 55.1.1.0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04E1F7-1E6B-3EE9-E9BE-1E129918F35F}"/>
              </a:ext>
            </a:extLst>
          </p:cNvPr>
          <p:cNvGrpSpPr/>
          <p:nvPr/>
        </p:nvGrpSpPr>
        <p:grpSpPr>
          <a:xfrm>
            <a:off x="6579705" y="1921566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7539B35B-3757-96A8-1A8B-D5469FA5465D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5F0BED84-FA1E-C850-D3D6-DEB9BE03FA92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There</a:t>
              </a:r>
              <a:r>
                <a:rPr lang="es-MX" dirty="0"/>
                <a:t> is </a:t>
              </a:r>
              <a:r>
                <a:rPr lang="es-MX" dirty="0" err="1"/>
                <a:t>an</a:t>
              </a:r>
              <a:r>
                <a:rPr lang="es-MX" dirty="0"/>
                <a:t> </a:t>
              </a:r>
              <a:r>
                <a:rPr lang="es-MX" dirty="0" err="1"/>
                <a:t>user</a:t>
              </a:r>
              <a:r>
                <a:rPr lang="es-MX" dirty="0"/>
                <a:t> </a:t>
              </a:r>
              <a:r>
                <a:rPr lang="es-MX" dirty="0" err="1"/>
                <a:t>that</a:t>
              </a:r>
              <a:r>
                <a:rPr lang="es-MX" dirty="0"/>
                <a:t> can </a:t>
              </a:r>
              <a:r>
                <a:rPr lang="es-MX" dirty="0" err="1"/>
                <a:t>acces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the </a:t>
              </a:r>
              <a:r>
                <a:rPr lang="es-MX" dirty="0" err="1"/>
                <a:t>public</a:t>
              </a:r>
              <a:r>
                <a:rPr lang="es-MX" dirty="0"/>
                <a:t> web server </a:t>
              </a:r>
              <a:r>
                <a:rPr lang="es-MX" dirty="0" err="1"/>
                <a:t>of</a:t>
              </a:r>
              <a:r>
                <a:rPr lang="es-MX" dirty="0"/>
                <a:t> the </a:t>
              </a:r>
              <a:r>
                <a:rPr lang="es-MX" dirty="0" err="1"/>
                <a:t>company</a:t>
              </a:r>
              <a:r>
                <a:rPr lang="es-MX" dirty="0"/>
                <a:t>.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519A7D8-534A-DB26-4281-F330C7B8E5F5}"/>
              </a:ext>
            </a:extLst>
          </p:cNvPr>
          <p:cNvGrpSpPr/>
          <p:nvPr/>
        </p:nvGrpSpPr>
        <p:grpSpPr>
          <a:xfrm>
            <a:off x="734713" y="914401"/>
            <a:ext cx="1963565" cy="808382"/>
            <a:chOff x="6579705" y="914401"/>
            <a:chExt cx="1963565" cy="808382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2BD359C8-7859-C936-E671-78732B15705C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Google Shape;3198;p58">
              <a:extLst>
                <a:ext uri="{FF2B5EF4-FFF2-40B4-BE49-F238E27FC236}">
                  <a16:creationId xmlns:a16="http://schemas.microsoft.com/office/drawing/2014/main" id="{892263D7-11B5-08BA-73BE-867AFAFE9868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This</a:t>
              </a:r>
              <a:r>
                <a:rPr lang="es-MX" dirty="0"/>
                <a:t> is a </a:t>
              </a:r>
              <a:r>
                <a:rPr lang="es-MX" dirty="0" err="1"/>
                <a:t>simulation</a:t>
              </a:r>
              <a:r>
                <a:rPr lang="es-MX" dirty="0"/>
                <a:t> </a:t>
              </a:r>
              <a:r>
                <a:rPr lang="es-MX" dirty="0" err="1"/>
                <a:t>of</a:t>
              </a:r>
              <a:r>
                <a:rPr lang="es-MX" dirty="0"/>
                <a:t> the internet.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BA5B0C4-8B2F-A19B-17CF-7C043AE6DC7C}"/>
              </a:ext>
            </a:extLst>
          </p:cNvPr>
          <p:cNvGrpSpPr/>
          <p:nvPr/>
        </p:nvGrpSpPr>
        <p:grpSpPr>
          <a:xfrm>
            <a:off x="734713" y="1921566"/>
            <a:ext cx="1963565" cy="960781"/>
            <a:chOff x="6579705" y="914401"/>
            <a:chExt cx="1963565" cy="808382"/>
          </a:xfrm>
        </p:grpSpPr>
        <p:sp>
          <p:nvSpPr>
            <p:cNvPr id="10" name="Rectángulo: esquinas diagonales redondeadas 9">
              <a:extLst>
                <a:ext uri="{FF2B5EF4-FFF2-40B4-BE49-F238E27FC236}">
                  <a16:creationId xmlns:a16="http://schemas.microsoft.com/office/drawing/2014/main" id="{BC9B4603-58B6-CB5A-3EBF-5C3DF440C190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Google Shape;3198;p58">
              <a:extLst>
                <a:ext uri="{FF2B5EF4-FFF2-40B4-BE49-F238E27FC236}">
                  <a16:creationId xmlns:a16="http://schemas.microsoft.com/office/drawing/2014/main" id="{D04B1C65-129B-B57A-9118-2AAC6B18F5FB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It</a:t>
              </a:r>
              <a:r>
                <a:rPr lang="es-MX" dirty="0"/>
                <a:t> has </a:t>
              </a:r>
              <a:r>
                <a:rPr lang="es-MX" dirty="0" err="1"/>
                <a:t>its</a:t>
              </a:r>
              <a:r>
                <a:rPr lang="es-MX" dirty="0"/>
                <a:t> </a:t>
              </a:r>
              <a:r>
                <a:rPr lang="es-MX" dirty="0" err="1"/>
                <a:t>own</a:t>
              </a:r>
              <a:r>
                <a:rPr lang="es-MX" dirty="0"/>
                <a:t> DNS server.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2321EC2-E34B-2B4A-1218-F025E31F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91" y="717750"/>
            <a:ext cx="2038619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00F4631C-878D-6333-CB95-D688F5908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8527C54B-0E5B-788D-BA9C-03A5EED8C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Network </a:t>
            </a:r>
            <a:r>
              <a:rPr lang="es-MX" dirty="0" err="1"/>
              <a:t>configurations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A91B3C-1D18-504C-3281-724BBA28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" y="3020195"/>
            <a:ext cx="3564000" cy="19124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FAD817-E44E-1F94-C464-EC836CEB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7" y="671869"/>
            <a:ext cx="4177295" cy="2238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D1394B8-9922-16F0-C689-51838E54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402" y="671869"/>
            <a:ext cx="45264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4556752D-73EB-CF6D-A97A-44142959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37F6131B-4CD9-C3F5-59D5-D9767E9D2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Network </a:t>
            </a:r>
            <a:r>
              <a:rPr lang="es-MX" dirty="0" err="1"/>
              <a:t>configurations</a:t>
            </a:r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2A06A74-1590-B952-F70F-7D1E37FA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" y="955926"/>
            <a:ext cx="4713709" cy="288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6320CB-B081-5037-79CC-78521256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08" y="1430072"/>
            <a:ext cx="4212000" cy="19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94BAEAB8-473F-E2AD-2A75-3A2BF9D6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A8959D94-AB2A-B7C8-96A9-C4A701E58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Tests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7D3E63A-E515-D2CC-4DF5-DBA7329275EE}"/>
              </a:ext>
            </a:extLst>
          </p:cNvPr>
          <p:cNvGrpSpPr/>
          <p:nvPr/>
        </p:nvGrpSpPr>
        <p:grpSpPr>
          <a:xfrm>
            <a:off x="3590217" y="683723"/>
            <a:ext cx="1963565" cy="808382"/>
            <a:chOff x="6579705" y="914401"/>
            <a:chExt cx="1963565" cy="808382"/>
          </a:xfrm>
        </p:grpSpPr>
        <p:sp>
          <p:nvSpPr>
            <p:cNvPr id="60" name="Rectángulo: esquinas diagonales redondeadas 59">
              <a:extLst>
                <a:ext uri="{FF2B5EF4-FFF2-40B4-BE49-F238E27FC236}">
                  <a16:creationId xmlns:a16="http://schemas.microsoft.com/office/drawing/2014/main" id="{DBBD48E2-0E91-CF27-8104-4CD4382EB4C8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Google Shape;3198;p58">
              <a:extLst>
                <a:ext uri="{FF2B5EF4-FFF2-40B4-BE49-F238E27FC236}">
                  <a16:creationId xmlns:a16="http://schemas.microsoft.com/office/drawing/2014/main" id="{9FE25C58-14EC-7FAA-A8C8-0E24C370B9B9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Connection</a:t>
              </a:r>
              <a:r>
                <a:rPr lang="es-MX" dirty="0"/>
                <a:t> </a:t>
              </a:r>
              <a:r>
                <a:rPr lang="es-MX" dirty="0" err="1"/>
                <a:t>between</a:t>
              </a:r>
              <a:r>
                <a:rPr lang="es-MX" dirty="0"/>
                <a:t> PC0 and Laptop0 and PC3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A291023-B782-E23C-374E-A89C9597ABA3}"/>
              </a:ext>
            </a:extLst>
          </p:cNvPr>
          <p:cNvGrpSpPr/>
          <p:nvPr/>
        </p:nvGrpSpPr>
        <p:grpSpPr>
          <a:xfrm>
            <a:off x="3590217" y="3041375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C486D9F8-80B9-5B05-F6FA-76B39E07A7F3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D8A78455-F7BA-E9A2-E0A7-4AABD1AAAAA7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Accessing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>
                  <a:hlinkClick r:id="rId3"/>
                </a:rPr>
                <a:t>www.bminc.com</a:t>
              </a:r>
              <a:r>
                <a:rPr lang="es-MX" dirty="0"/>
                <a:t> </a:t>
              </a:r>
              <a:r>
                <a:rPr lang="es-MX" dirty="0" err="1"/>
                <a:t>from</a:t>
              </a:r>
              <a:r>
                <a:rPr lang="es-MX" dirty="0"/>
                <a:t> PC 0 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FE9A4BE-1F15-E2E0-B36C-6CE2543B6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1" y="683723"/>
            <a:ext cx="3280852" cy="3318433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F7E5F42-9ED2-5F62-81E4-C8C9091B03E7}"/>
              </a:ext>
            </a:extLst>
          </p:cNvPr>
          <p:cNvCxnSpPr>
            <a:cxnSpLocks/>
            <a:stCxn id="4" idx="3"/>
            <a:endCxn id="61" idx="2"/>
          </p:cNvCxnSpPr>
          <p:nvPr/>
        </p:nvCxnSpPr>
        <p:spPr>
          <a:xfrm flipV="1">
            <a:off x="3454923" y="1492105"/>
            <a:ext cx="1117076" cy="85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9320EF2-5A53-8508-2025-75BD2E23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329" y="1469201"/>
            <a:ext cx="3279600" cy="2052564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047E30-7936-4283-4EF8-90C74C7ABF31}"/>
              </a:ext>
            </a:extLst>
          </p:cNvPr>
          <p:cNvCxnSpPr>
            <a:cxnSpLocks/>
            <a:stCxn id="17" idx="1"/>
            <a:endCxn id="36" idx="3"/>
          </p:cNvCxnSpPr>
          <p:nvPr/>
        </p:nvCxnSpPr>
        <p:spPr>
          <a:xfrm flipH="1">
            <a:off x="4572000" y="2495483"/>
            <a:ext cx="1118329" cy="54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>
          <a:extLst>
            <a:ext uri="{FF2B5EF4-FFF2-40B4-BE49-F238E27FC236}">
              <a16:creationId xmlns:a16="http://schemas.microsoft.com/office/drawing/2014/main" id="{E4332CBF-39A6-BFA7-E492-60B61380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>
            <a:extLst>
              <a:ext uri="{FF2B5EF4-FFF2-40B4-BE49-F238E27FC236}">
                <a16:creationId xmlns:a16="http://schemas.microsoft.com/office/drawing/2014/main" id="{38CB7CD3-7557-C50F-AE54-99F8F190D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183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Tests</a:t>
            </a:r>
            <a:endParaRPr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64CDF5-FA98-378F-9741-0CF800AB54E0}"/>
              </a:ext>
            </a:extLst>
          </p:cNvPr>
          <p:cNvGrpSpPr/>
          <p:nvPr/>
        </p:nvGrpSpPr>
        <p:grpSpPr>
          <a:xfrm>
            <a:off x="6346669" y="1861932"/>
            <a:ext cx="1963565" cy="960781"/>
            <a:chOff x="6579705" y="914401"/>
            <a:chExt cx="1963565" cy="808382"/>
          </a:xfrm>
        </p:grpSpPr>
        <p:sp>
          <p:nvSpPr>
            <p:cNvPr id="36" name="Rectángulo: esquinas diagonales redondeadas 35">
              <a:extLst>
                <a:ext uri="{FF2B5EF4-FFF2-40B4-BE49-F238E27FC236}">
                  <a16:creationId xmlns:a16="http://schemas.microsoft.com/office/drawing/2014/main" id="{34EBC783-264F-1520-A24E-42945EF5C402}"/>
                </a:ext>
              </a:extLst>
            </p:cNvPr>
            <p:cNvSpPr/>
            <p:nvPr/>
          </p:nvSpPr>
          <p:spPr>
            <a:xfrm>
              <a:off x="6579705" y="914401"/>
              <a:ext cx="1963565" cy="808382"/>
            </a:xfrm>
            <a:prstGeom prst="round2DiagRect">
              <a:avLst/>
            </a:prstGeom>
            <a:solidFill>
              <a:srgbClr val="DAF9FE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Google Shape;3198;p58">
              <a:extLst>
                <a:ext uri="{FF2B5EF4-FFF2-40B4-BE49-F238E27FC236}">
                  <a16:creationId xmlns:a16="http://schemas.microsoft.com/office/drawing/2014/main" id="{F42AE4E5-A64E-9C44-92BB-CBB3FB073886}"/>
                </a:ext>
              </a:extLst>
            </p:cNvPr>
            <p:cNvSpPr txBox="1">
              <a:spLocks/>
            </p:cNvSpPr>
            <p:nvPr/>
          </p:nvSpPr>
          <p:spPr>
            <a:xfrm>
              <a:off x="6713687" y="1027045"/>
              <a:ext cx="1695600" cy="69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1pPr>
              <a:lvl2pPr marL="914400" marR="0" lvl="1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L="1371600" marR="0" lvl="2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L="1828800" marR="0" lvl="3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L="2286000" marR="0" lvl="4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L="2743200" marR="0" lvl="5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L="3200400" marR="0" lvl="6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L="3657600" marR="0" lvl="7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L="4114800" marR="0" lvl="8" indent="-298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Josefin Sans"/>
                <a:buNone/>
                <a:defRPr sz="1100" b="0" i="0" u="none" strike="noStrike" cap="none">
                  <a:solidFill>
                    <a:schemeClr val="dk2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marL="0" indent="0"/>
              <a:r>
                <a:rPr lang="es-MX" dirty="0" err="1"/>
                <a:t>Accessing</a:t>
              </a:r>
              <a:r>
                <a:rPr lang="es-MX" dirty="0"/>
                <a:t> </a:t>
              </a:r>
              <a:r>
                <a:rPr lang="es-MX" dirty="0" err="1"/>
                <a:t>to</a:t>
              </a:r>
              <a:r>
                <a:rPr lang="es-MX" dirty="0"/>
                <a:t> </a:t>
              </a:r>
              <a:r>
                <a:rPr lang="es-MX" dirty="0">
                  <a:hlinkClick r:id="rId3"/>
                </a:rPr>
                <a:t>www.bminc.com</a:t>
              </a:r>
              <a:r>
                <a:rPr lang="es-MX" dirty="0"/>
                <a:t> </a:t>
              </a:r>
              <a:r>
                <a:rPr lang="es-MX" dirty="0" err="1"/>
                <a:t>from</a:t>
              </a:r>
              <a:r>
                <a:rPr lang="es-MX" dirty="0"/>
                <a:t> PC 4 in the Internet </a:t>
              </a:r>
              <a:r>
                <a:rPr lang="es-MX" dirty="0" err="1"/>
                <a:t>network</a:t>
              </a:r>
              <a:r>
                <a:rPr lang="es-MX" dirty="0"/>
                <a:t>. 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C089BED-BCE3-387E-1934-78332954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9" y="728870"/>
            <a:ext cx="5183326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54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248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</vt:lpstr>
      <vt:lpstr>Josefin Sans</vt:lpstr>
      <vt:lpstr>Lilita One</vt:lpstr>
      <vt:lpstr>Wingdings 3</vt:lpstr>
      <vt:lpstr>Arial</vt:lpstr>
      <vt:lpstr>Facet</vt:lpstr>
      <vt:lpstr>PowerPoint Presentation</vt:lpstr>
      <vt:lpstr>Network design</vt:lpstr>
      <vt:lpstr>Internal network</vt:lpstr>
      <vt:lpstr>DMZ</vt:lpstr>
      <vt:lpstr>Internet</vt:lpstr>
      <vt:lpstr>Network configurations</vt:lpstr>
      <vt:lpstr>Network configurations</vt:lpstr>
      <vt:lpstr>Tests</vt:lpstr>
      <vt:lpstr>Tests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DE DISEÑO Y PRESENTACIÓN DE DIAPOSITIVAS</dc:title>
  <dc:creator>Juca</dc:creator>
  <cp:lastModifiedBy>NAWEED</cp:lastModifiedBy>
  <cp:revision>10</cp:revision>
  <dcterms:modified xsi:type="dcterms:W3CDTF">2024-02-21T12:54:01Z</dcterms:modified>
</cp:coreProperties>
</file>