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3"/>
  </p:notesMasterIdLst>
  <p:sldIdLst>
    <p:sldId id="259" r:id="rId2"/>
    <p:sldId id="263" r:id="rId3"/>
    <p:sldId id="261" r:id="rId4"/>
    <p:sldId id="264" r:id="rId5"/>
    <p:sldId id="257" r:id="rId6"/>
    <p:sldId id="262" r:id="rId7"/>
    <p:sldId id="265" r:id="rId8"/>
    <p:sldId id="260" r:id="rId9"/>
    <p:sldId id="266" r:id="rId10"/>
    <p:sldId id="258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6" autoAdjust="0"/>
    <p:restoredTop sz="85637" autoAdjust="0"/>
  </p:normalViewPr>
  <p:slideViewPr>
    <p:cSldViewPr snapToGrid="0">
      <p:cViewPr varScale="1">
        <p:scale>
          <a:sx n="64" d="100"/>
          <a:sy n="64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EF8B7-4F8D-46A9-B22B-CABA0E9B3765}" type="datetimeFigureOut">
              <a:rPr lang="en-IN" smtClean="0"/>
              <a:t>23-08-2015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E8BC2-5E4F-40DD-B320-BABB32F63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62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8BC2-5E4F-40DD-B320-BABB32F63C8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166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Lead: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 by the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Chinese expansion in automotive output and construction of mobile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 base stations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8BC2-5E4F-40DD-B320-BABB32F63C8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320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8BC2-5E4F-40DD-B320-BABB32F63C8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02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132E646F-45B7-4B6F-A3CC-FDB22476155D}" type="datetimeFigureOut">
              <a:rPr lang="en-IN" smtClean="0"/>
              <a:t>23-08-2015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484B288B-3CA9-4396-95DD-3CECC7AE8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25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46F-45B7-4B6F-A3CC-FDB22476155D}" type="datetimeFigureOut">
              <a:rPr lang="en-IN" smtClean="0"/>
              <a:t>23-08-2015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484B288B-3CA9-4396-95DD-3CECC7AE8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32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46F-45B7-4B6F-A3CC-FDB22476155D}" type="datetimeFigureOut">
              <a:rPr lang="en-IN" smtClean="0"/>
              <a:t>23-08-2015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484B288B-3CA9-4396-95DD-3CECC7AE8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27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46F-45B7-4B6F-A3CC-FDB22476155D}" type="datetimeFigureOut">
              <a:rPr lang="en-IN" smtClean="0"/>
              <a:t>23-08-2015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484B288B-3CA9-4396-95DD-3CECC7AE86E7}" type="slidenum">
              <a:rPr lang="en-IN" smtClean="0"/>
              <a:t>‹#›</a:t>
            </a:fld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210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46F-45B7-4B6F-A3CC-FDB22476155D}" type="datetimeFigureOut">
              <a:rPr lang="en-IN" smtClean="0"/>
              <a:t>23-08-2015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484B288B-3CA9-4396-95DD-3CECC7AE8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381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46F-45B7-4B6F-A3CC-FDB22476155D}" type="datetimeFigureOut">
              <a:rPr lang="en-IN" smtClean="0"/>
              <a:t>23-08-2015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288B-3CA9-4396-95DD-3CECC7AE8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208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46F-45B7-4B6F-A3CC-FDB22476155D}" type="datetimeFigureOut">
              <a:rPr lang="en-IN" smtClean="0"/>
              <a:t>23-08-2015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288B-3CA9-4396-95DD-3CECC7AE8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0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46F-45B7-4B6F-A3CC-FDB22476155D}" type="datetimeFigureOut">
              <a:rPr lang="en-IN" smtClean="0"/>
              <a:t>23-08-2015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288B-3CA9-4396-95DD-3CECC7AE8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841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132E646F-45B7-4B6F-A3CC-FDB22476155D}" type="datetimeFigureOut">
              <a:rPr lang="en-IN" smtClean="0"/>
              <a:t>23-08-2015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484B288B-3CA9-4396-95DD-3CECC7AE8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37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46F-45B7-4B6F-A3CC-FDB22476155D}" type="datetimeFigureOut">
              <a:rPr lang="en-IN" smtClean="0"/>
              <a:t>23-08-2015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288B-3CA9-4396-95DD-3CECC7AE8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84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132E646F-45B7-4B6F-A3CC-FDB22476155D}" type="datetimeFigureOut">
              <a:rPr lang="en-IN" smtClean="0"/>
              <a:t>23-08-2015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484B288B-3CA9-4396-95DD-3CECC7AE8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7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46F-45B7-4B6F-A3CC-FDB22476155D}" type="datetimeFigureOut">
              <a:rPr lang="en-IN" smtClean="0"/>
              <a:t>23-08-2015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288B-3CA9-4396-95DD-3CECC7AE8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05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46F-45B7-4B6F-A3CC-FDB22476155D}" type="datetimeFigureOut">
              <a:rPr lang="en-IN" smtClean="0"/>
              <a:t>23-08-2015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288B-3CA9-4396-95DD-3CECC7AE8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94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46F-45B7-4B6F-A3CC-FDB22476155D}" type="datetimeFigureOut">
              <a:rPr lang="en-IN" smtClean="0"/>
              <a:t>23-08-2015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288B-3CA9-4396-95DD-3CECC7AE8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3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46F-45B7-4B6F-A3CC-FDB22476155D}" type="datetimeFigureOut">
              <a:rPr lang="en-IN" smtClean="0"/>
              <a:t>23-08-2015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288B-3CA9-4396-95DD-3CECC7AE8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11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46F-45B7-4B6F-A3CC-FDB22476155D}" type="datetimeFigureOut">
              <a:rPr lang="en-IN" smtClean="0"/>
              <a:t>23-08-2015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288B-3CA9-4396-95DD-3CECC7AE8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50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46F-45B7-4B6F-A3CC-FDB22476155D}" type="datetimeFigureOut">
              <a:rPr lang="en-IN" smtClean="0"/>
              <a:t>23-08-2015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288B-3CA9-4396-95DD-3CECC7AE8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16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646F-45B7-4B6F-A3CC-FDB22476155D}" type="datetimeFigureOut">
              <a:rPr lang="en-IN" smtClean="0"/>
              <a:t>23-08-2015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B288B-3CA9-4396-95DD-3CECC7AE8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636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Vedanta Financial Valuation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72767" y="4638165"/>
            <a:ext cx="3039414" cy="1463040"/>
          </a:xfrm>
        </p:spPr>
        <p:txBody>
          <a:bodyPr>
            <a:noAutofit/>
          </a:bodyPr>
          <a:lstStyle/>
          <a:p>
            <a:pPr algn="l"/>
            <a:r>
              <a:rPr lang="en-IN" sz="1400" dirty="0" smtClean="0"/>
              <a:t>Made By:</a:t>
            </a:r>
          </a:p>
          <a:p>
            <a:pPr lvl="1" algn="l"/>
            <a:r>
              <a:rPr lang="en-IN" sz="1400" dirty="0" smtClean="0"/>
              <a:t>Abhishek </a:t>
            </a:r>
            <a:r>
              <a:rPr lang="en-IN" sz="1400" dirty="0" err="1" smtClean="0"/>
              <a:t>Goyal</a:t>
            </a:r>
            <a:r>
              <a:rPr lang="en-IN" sz="1400" dirty="0" smtClean="0"/>
              <a:t> (14DM009)</a:t>
            </a:r>
          </a:p>
          <a:p>
            <a:pPr lvl="1" algn="l"/>
            <a:r>
              <a:rPr lang="en-IN" sz="1400" dirty="0" err="1" smtClean="0"/>
              <a:t>Aishwarya</a:t>
            </a:r>
            <a:r>
              <a:rPr lang="en-IN" sz="1400" dirty="0" smtClean="0"/>
              <a:t> </a:t>
            </a:r>
            <a:r>
              <a:rPr lang="en-IN" sz="1400" dirty="0" smtClean="0"/>
              <a:t>Jain (14DM016)</a:t>
            </a:r>
          </a:p>
          <a:p>
            <a:pPr lvl="1" algn="l"/>
            <a:r>
              <a:rPr lang="en-IN" sz="1400" dirty="0" err="1" smtClean="0"/>
              <a:t>Akshay</a:t>
            </a:r>
            <a:r>
              <a:rPr lang="en-IN" sz="1400" dirty="0" smtClean="0"/>
              <a:t> </a:t>
            </a:r>
            <a:r>
              <a:rPr lang="en-IN" sz="1400" dirty="0" err="1" smtClean="0"/>
              <a:t>Majalikar</a:t>
            </a:r>
            <a:r>
              <a:rPr lang="en-IN" sz="1400" dirty="0" smtClean="0"/>
              <a:t> (14DM024)</a:t>
            </a:r>
          </a:p>
          <a:p>
            <a:pPr lvl="1" algn="l"/>
            <a:r>
              <a:rPr lang="en-IN" sz="1400" dirty="0" err="1" smtClean="0"/>
              <a:t>Avantika</a:t>
            </a:r>
            <a:r>
              <a:rPr lang="en-IN" sz="1400" dirty="0" smtClean="0"/>
              <a:t> Mittal (14DM055)</a:t>
            </a:r>
          </a:p>
          <a:p>
            <a:pPr lvl="1" algn="l"/>
            <a:r>
              <a:rPr lang="en-IN" sz="1400" dirty="0" smtClean="0"/>
              <a:t>Ayush Mittal</a:t>
            </a:r>
            <a:r>
              <a:rPr lang="en-IN" sz="1400" dirty="0"/>
              <a:t> </a:t>
            </a:r>
            <a:r>
              <a:rPr lang="en-IN" sz="1400" dirty="0" smtClean="0"/>
              <a:t>(14DM057)</a:t>
            </a:r>
          </a:p>
          <a:p>
            <a:pPr lvl="1" algn="l"/>
            <a:r>
              <a:rPr lang="en-IN" sz="1400" dirty="0" smtClean="0"/>
              <a:t>Karan Patel</a:t>
            </a:r>
            <a:r>
              <a:rPr lang="en-IN" sz="1400" dirty="0"/>
              <a:t> </a:t>
            </a:r>
            <a:r>
              <a:rPr lang="en-IN" sz="1400" dirty="0" smtClean="0"/>
              <a:t>(14DM110)</a:t>
            </a:r>
            <a:endParaRPr lang="en-IN" sz="1400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505462" y="4638165"/>
            <a:ext cx="3039414" cy="1463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400" dirty="0" smtClean="0"/>
              <a:t>Submitted To:</a:t>
            </a:r>
          </a:p>
          <a:p>
            <a:pPr algn="l"/>
            <a:r>
              <a:rPr lang="en-IN" sz="1400" dirty="0"/>
              <a:t>	</a:t>
            </a:r>
            <a:r>
              <a:rPr lang="en-IN" sz="1400" dirty="0" err="1" smtClean="0"/>
              <a:t>Prof.</a:t>
            </a:r>
            <a:r>
              <a:rPr lang="en-IN" sz="1400" dirty="0" smtClean="0"/>
              <a:t> Girish Jain</a:t>
            </a:r>
            <a:endParaRPr lang="en-IN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3999" cy="256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Price </a:t>
            </a:r>
            <a:r>
              <a:rPr lang="en-IN" dirty="0"/>
              <a:t>E</a:t>
            </a:r>
            <a:r>
              <a:rPr lang="en-IN" dirty="0" smtClean="0"/>
              <a:t>arning </a:t>
            </a:r>
            <a:r>
              <a:rPr lang="en-IN" dirty="0"/>
              <a:t>R</a:t>
            </a:r>
            <a:r>
              <a:rPr lang="en-IN" dirty="0" smtClean="0"/>
              <a:t>atio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84" y="2350520"/>
            <a:ext cx="6754504" cy="385921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The Price-to-Earnings Ratio or P/E ratio is a ratio for valuing a company that measures its current </a:t>
            </a:r>
            <a:r>
              <a:rPr lang="en-US" sz="2000" dirty="0" smtClean="0"/>
              <a:t>share price relative to its per share earnings.</a:t>
            </a:r>
          </a:p>
          <a:p>
            <a:endParaRPr lang="en-US" sz="2000" dirty="0" smtClean="0"/>
          </a:p>
          <a:p>
            <a:r>
              <a:rPr lang="en-US" sz="2000" dirty="0" smtClean="0"/>
              <a:t>For Vedanta = </a:t>
            </a:r>
            <a:r>
              <a:rPr lang="en-US" sz="2000" dirty="0"/>
              <a:t>11.86 and its competitor Coal India has a P/E ratio of </a:t>
            </a:r>
            <a:r>
              <a:rPr lang="en-US" sz="2000" dirty="0" smtClean="0"/>
              <a:t>18.7</a:t>
            </a:r>
          </a:p>
          <a:p>
            <a:r>
              <a:rPr lang="en-US" sz="2000" dirty="0" smtClean="0"/>
              <a:t>Industrial average = 14.72 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low P/E can indicate either that a company may </a:t>
            </a:r>
            <a:r>
              <a:rPr lang="en-US" sz="2000" dirty="0" smtClean="0"/>
              <a:t>currently be</a:t>
            </a:r>
            <a:r>
              <a:rPr lang="en-US" sz="2000" dirty="0"/>
              <a:t> </a:t>
            </a:r>
            <a:r>
              <a:rPr lang="en-US" sz="2000" dirty="0" smtClean="0"/>
              <a:t>undervalued or </a:t>
            </a:r>
            <a:r>
              <a:rPr lang="en-US" sz="2000" dirty="0"/>
              <a:t>that the company is doing exceptionally well relative to its past trends.</a:t>
            </a:r>
            <a:br>
              <a:rPr lang="en-US" sz="2000" dirty="0"/>
            </a:b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644" y="2222725"/>
            <a:ext cx="233035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26" y="2200927"/>
            <a:ext cx="6213913" cy="4472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403" y="2200927"/>
            <a:ext cx="2347415" cy="4472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099" y="537901"/>
            <a:ext cx="1514901" cy="14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2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</a:t>
            </a:r>
            <a:r>
              <a:rPr lang="en-IN" dirty="0" smtClean="0"/>
              <a:t>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131" y="2336873"/>
            <a:ext cx="6455390" cy="4336882"/>
          </a:xfrm>
        </p:spPr>
        <p:txBody>
          <a:bodyPr/>
          <a:lstStyle/>
          <a:p>
            <a:r>
              <a:rPr lang="en-US" dirty="0" smtClean="0"/>
              <a:t>Metal and mining is expected to grow at 6% CAGR </a:t>
            </a:r>
            <a:r>
              <a:rPr lang="en-US" dirty="0"/>
              <a:t>till 2025 </a:t>
            </a:r>
            <a:r>
              <a:rPr lang="en-US" dirty="0" smtClean="0"/>
              <a:t>from INR 1870 to 3550 </a:t>
            </a:r>
            <a:r>
              <a:rPr lang="en-US" dirty="0" err="1"/>
              <a:t>C</a:t>
            </a:r>
            <a:r>
              <a:rPr lang="en-US" dirty="0" err="1" smtClean="0"/>
              <a:t>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Govt. allows 100% FDI under automatic route in the metals and mining industry.</a:t>
            </a:r>
          </a:p>
          <a:p>
            <a:endParaRPr lang="en-US" dirty="0"/>
          </a:p>
          <a:p>
            <a:r>
              <a:rPr lang="en-US" dirty="0" smtClean="0"/>
              <a:t>By 2020, Metal and mining industry has the potential to contribute around USD150 billion to the GDP.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364" y="2129051"/>
            <a:ext cx="2333767" cy="1173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14" y="2041892"/>
            <a:ext cx="2184265" cy="13480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0" y="5186159"/>
            <a:ext cx="2442951" cy="16718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65430"/>
            <a:ext cx="2552131" cy="166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Vedanta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5" y="2156346"/>
            <a:ext cx="6933062" cy="4701653"/>
          </a:xfrm>
        </p:spPr>
        <p:txBody>
          <a:bodyPr/>
          <a:lstStyle/>
          <a:p>
            <a:r>
              <a:rPr lang="en-US" dirty="0" smtClean="0"/>
              <a:t>Company </a:t>
            </a:r>
            <a:r>
              <a:rPr lang="en-US" dirty="0"/>
              <a:t>was founded in </a:t>
            </a:r>
            <a:r>
              <a:rPr lang="en-US" dirty="0" smtClean="0"/>
              <a:t>now Mumbai </a:t>
            </a:r>
            <a:r>
              <a:rPr lang="en-US" dirty="0"/>
              <a:t>in 1976 by Anil </a:t>
            </a:r>
            <a:r>
              <a:rPr lang="en-US" dirty="0" smtClean="0"/>
              <a:t>Agarwal.</a:t>
            </a:r>
          </a:p>
          <a:p>
            <a:endParaRPr lang="en-US" dirty="0"/>
          </a:p>
          <a:p>
            <a:r>
              <a:rPr lang="en-US" dirty="0" smtClean="0"/>
              <a:t>2006 – Acquired </a:t>
            </a:r>
            <a:r>
              <a:rPr lang="en-US" dirty="0" err="1"/>
              <a:t>S</a:t>
            </a:r>
            <a:r>
              <a:rPr lang="en-US" dirty="0" err="1" smtClean="0"/>
              <a:t>terlite</a:t>
            </a:r>
            <a:r>
              <a:rPr lang="en-US" dirty="0" smtClean="0"/>
              <a:t> gold</a:t>
            </a:r>
          </a:p>
          <a:p>
            <a:r>
              <a:rPr lang="en-IN" dirty="0" smtClean="0"/>
              <a:t>2008 – Acquired Asarco, Copper mining Business</a:t>
            </a:r>
          </a:p>
          <a:p>
            <a:r>
              <a:rPr lang="en-IN" dirty="0" smtClean="0"/>
              <a:t>2011 – Acquisition of Cairn India</a:t>
            </a:r>
          </a:p>
          <a:p>
            <a:endParaRPr lang="en-IN" dirty="0"/>
          </a:p>
          <a:p>
            <a:r>
              <a:rPr lang="en-IN" dirty="0" smtClean="0"/>
              <a:t>Vedanta recent buyout offer for Cairn </a:t>
            </a:r>
            <a:r>
              <a:rPr lang="en-IN" dirty="0"/>
              <a:t>I</a:t>
            </a:r>
            <a:r>
              <a:rPr lang="en-IN" dirty="0" smtClean="0"/>
              <a:t>ndia’s minority shareholder (Merger on track)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36" y="2156346"/>
            <a:ext cx="2047164" cy="45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Assumptions &amp; Reasoning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2336873"/>
            <a:ext cx="6194946" cy="3599316"/>
          </a:xfrm>
        </p:spPr>
        <p:txBody>
          <a:bodyPr/>
          <a:lstStyle/>
          <a:p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Growth rate: 5.5% (Expansion Phase)</a:t>
            </a:r>
          </a:p>
          <a:p>
            <a:r>
              <a:rPr lang="en-IN" dirty="0" smtClean="0"/>
              <a:t>Tax Rate: 30%</a:t>
            </a:r>
          </a:p>
          <a:p>
            <a:r>
              <a:rPr lang="en-IN" dirty="0" err="1" smtClean="0"/>
              <a:t>R</a:t>
            </a:r>
            <a:r>
              <a:rPr lang="en-IN" sz="1800" dirty="0" err="1" smtClean="0"/>
              <a:t>f</a:t>
            </a:r>
            <a:r>
              <a:rPr lang="en-IN" dirty="0" smtClean="0"/>
              <a:t>: 7.75%	- Based on 10 year GOI bond rate</a:t>
            </a:r>
          </a:p>
          <a:p>
            <a:r>
              <a:rPr lang="en-IN" dirty="0" smtClean="0"/>
              <a:t>Default Spread: 3.6% (Based on Moody’s Credit Rating </a:t>
            </a:r>
            <a:r>
              <a:rPr lang="en-IN" b="1" u="sng" dirty="0" smtClean="0"/>
              <a:t>Ba1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469039" y="2336873"/>
            <a:ext cx="2483892" cy="432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28347" y="2524836"/>
            <a:ext cx="2101754" cy="167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40" y="2039407"/>
            <a:ext cx="2572087" cy="1895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44101" y="4435522"/>
            <a:ext cx="2286000" cy="2197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940" y="4067836"/>
            <a:ext cx="2572087" cy="256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7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Expected Growth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72944">
            <a:off x="2777611" y="2098656"/>
            <a:ext cx="3743325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6611">
            <a:off x="3218157" y="5165293"/>
            <a:ext cx="3950494" cy="450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3595">
            <a:off x="4366915" y="3335198"/>
            <a:ext cx="3864769" cy="621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211496">
            <a:off x="4389191" y="2463683"/>
            <a:ext cx="3850481" cy="3214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871" y="4414002"/>
            <a:ext cx="3657600" cy="3143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62153" y="1964998"/>
            <a:ext cx="1606641" cy="43088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Al</a:t>
            </a:r>
          </a:p>
          <a:p>
            <a:pPr algn="ctr"/>
            <a:r>
              <a:rPr lang="en-US" sz="4400" dirty="0" err="1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Pb</a:t>
            </a:r>
            <a:endParaRPr lang="en-US" sz="4400" dirty="0" smtClean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Steel</a:t>
            </a:r>
          </a:p>
          <a:p>
            <a:pPr algn="ctr"/>
            <a:endParaRPr lang="en-US" sz="1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Zn</a:t>
            </a:r>
          </a:p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Oil</a:t>
            </a:r>
          </a:p>
          <a:p>
            <a:pPr algn="ctr"/>
            <a:endParaRPr 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6143" y="2341103"/>
            <a:ext cx="24454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 Sales Growth Rate:</a:t>
            </a:r>
          </a:p>
          <a:p>
            <a:r>
              <a:rPr lang="en-I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year: 6%</a:t>
            </a:r>
          </a:p>
          <a:p>
            <a:r>
              <a:rPr lang="en-I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Year: 6.5%</a:t>
            </a:r>
          </a:p>
          <a:p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 Growth Rate:</a:t>
            </a:r>
          </a:p>
          <a:p>
            <a:r>
              <a:rPr lang="en-I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5.5%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664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94444E-6 3.7037E-7 L -0.24965 0.01134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483" y="5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2222E-6 2.96296E-6 L -0.38472 0.05555 " pathEditMode="relative" rAng="0" ptsTypes="AA" p14:bounceEnd="20000">
                                          <p:cBhvr>
                                            <p:cTn id="8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9236" y="27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6458 0.00185 L -0.42413 0.00648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986" y="2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05556E-6 4.81481E-6 L -0.20295 0.0331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156" y="164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30000">
                                          <p:cBhvr>
                                            <p:cTn id="14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360000">
                                          <p:cBhvr>
                                            <p:cTn id="1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780000">
                                          <p:cBhvr>
                                            <p:cTn id="1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">
                                          <p:cBhvr>
                                            <p:cTn id="20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1.48148E-6 L -0.37049 0.02801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524" y="138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94444E-6 3.7037E-7 L -0.24965 0.01134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483" y="5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2222E-6 2.96296E-6 L -0.38472 0.05555 " pathEditMode="relative" rAng="0" ptsTypes="AA">
                                          <p:cBhvr>
                                            <p:cTn id="8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9236" y="27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6458 0.00185 L -0.42413 0.00648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986" y="2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05556E-6 4.81481E-6 L -0.20295 0.0331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156" y="164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30000">
                                          <p:cBhvr>
                                            <p:cTn id="14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360000">
                                          <p:cBhvr>
                                            <p:cTn id="1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780000">
                                          <p:cBhvr>
                                            <p:cTn id="1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">
                                          <p:cBhvr>
                                            <p:cTn id="20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1.48148E-6 L -0.37049 0.02801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524" y="138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0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469039" y="2336873"/>
            <a:ext cx="2483892" cy="432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28347" y="2524836"/>
            <a:ext cx="2101754" cy="167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5500"/>
            <a:ext cx="9143999" cy="363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Working (</a:t>
            </a:r>
            <a:r>
              <a:rPr lang="el-GR" dirty="0" smtClean="0"/>
              <a:t>β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08" y="2197291"/>
            <a:ext cx="6796585" cy="3237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893" y="2197291"/>
            <a:ext cx="2088107" cy="43809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308" y="5595582"/>
            <a:ext cx="6619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F</a:t>
            </a:r>
            <a:r>
              <a:rPr lang="en-US" dirty="0" smtClean="0"/>
              <a:t>inal Re-levered </a:t>
            </a:r>
            <a:r>
              <a:rPr lang="en-US" dirty="0"/>
              <a:t>beta is calculated using average of unlevered beta of </a:t>
            </a:r>
            <a:r>
              <a:rPr lang="en-US" dirty="0" smtClean="0"/>
              <a:t>other </a:t>
            </a:r>
            <a:r>
              <a:rPr lang="en-US" dirty="0"/>
              <a:t>3 companies and </a:t>
            </a:r>
            <a:r>
              <a:rPr lang="en-US" dirty="0" smtClean="0"/>
              <a:t>tax </a:t>
            </a:r>
            <a:r>
              <a:rPr lang="en-US" dirty="0"/>
              <a:t>rate of 30%.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WACC CALCULATION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93" y="2060812"/>
            <a:ext cx="8924925" cy="4626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0" y="4471348"/>
            <a:ext cx="28575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879" y="5624370"/>
            <a:ext cx="2031171" cy="8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368</TotalTime>
  <Words>251</Words>
  <Application>Microsoft Office PowerPoint</Application>
  <PresentationFormat>On-screen Show (4:3)</PresentationFormat>
  <Paragraphs>59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Berlin</vt:lpstr>
      <vt:lpstr>Vedanta Financial Valuation</vt:lpstr>
      <vt:lpstr>About Industry</vt:lpstr>
      <vt:lpstr>About Vedanta</vt:lpstr>
      <vt:lpstr>Assumptions &amp; Reasoning</vt:lpstr>
      <vt:lpstr>Expected Growth </vt:lpstr>
      <vt:lpstr>Cont..</vt:lpstr>
      <vt:lpstr>Beta Working (β)</vt:lpstr>
      <vt:lpstr>WACC CALCULATION</vt:lpstr>
      <vt:lpstr>PowerPoint Presentation</vt:lpstr>
      <vt:lpstr>Price Earning Ratio</vt:lpstr>
      <vt:lpstr>RATIOS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</dc:creator>
  <cp:lastModifiedBy>ANKUR</cp:lastModifiedBy>
  <cp:revision>28</cp:revision>
  <dcterms:created xsi:type="dcterms:W3CDTF">2015-08-22T17:18:15Z</dcterms:created>
  <dcterms:modified xsi:type="dcterms:W3CDTF">2015-08-23T07:24:03Z</dcterms:modified>
</cp:coreProperties>
</file>