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94" r:id="rId6"/>
    <p:sldId id="288" r:id="rId7"/>
    <p:sldId id="278" r:id="rId8"/>
    <p:sldId id="277" r:id="rId9"/>
    <p:sldId id="289" r:id="rId10"/>
    <p:sldId id="296" r:id="rId11"/>
    <p:sldId id="281" r:id="rId12"/>
    <p:sldId id="293" r:id="rId13"/>
    <p:sldId id="283" r:id="rId14"/>
    <p:sldId id="279" r:id="rId15"/>
    <p:sldId id="276" r:id="rId16"/>
    <p:sldId id="284" r:id="rId17"/>
    <p:sldId id="292"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82" d="100"/>
          <a:sy n="82" d="100"/>
        </p:scale>
        <p:origin x="720" y="72"/>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11/21/2023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11/21/2023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2</a:t>
            </a:fld>
            <a:endParaRPr lang="en-US"/>
          </a:p>
        </p:txBody>
      </p:sp>
    </p:spTree>
    <p:extLst>
      <p:ext uri="{BB962C8B-B14F-4D97-AF65-F5344CB8AC3E}">
        <p14:creationId xmlns:p14="http://schemas.microsoft.com/office/powerpoint/2010/main" val="2441492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11</a:t>
            </a:fld>
            <a:endParaRPr lang="en-US"/>
          </a:p>
        </p:txBody>
      </p:sp>
    </p:spTree>
    <p:extLst>
      <p:ext uri="{BB962C8B-B14F-4D97-AF65-F5344CB8AC3E}">
        <p14:creationId xmlns:p14="http://schemas.microsoft.com/office/powerpoint/2010/main" val="3344536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12</a:t>
            </a:fld>
            <a:endParaRPr lang="en-US"/>
          </a:p>
        </p:txBody>
      </p:sp>
    </p:spTree>
    <p:extLst>
      <p:ext uri="{BB962C8B-B14F-4D97-AF65-F5344CB8AC3E}">
        <p14:creationId xmlns:p14="http://schemas.microsoft.com/office/powerpoint/2010/main" val="236570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14</a:t>
            </a:fld>
            <a:endParaRPr lang="en-US"/>
          </a:p>
        </p:txBody>
      </p:sp>
    </p:spTree>
    <p:extLst>
      <p:ext uri="{BB962C8B-B14F-4D97-AF65-F5344CB8AC3E}">
        <p14:creationId xmlns:p14="http://schemas.microsoft.com/office/powerpoint/2010/main" val="302338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3</a:t>
            </a:fld>
            <a:endParaRPr lang="en-US"/>
          </a:p>
        </p:txBody>
      </p:sp>
    </p:spTree>
    <p:extLst>
      <p:ext uri="{BB962C8B-B14F-4D97-AF65-F5344CB8AC3E}">
        <p14:creationId xmlns:p14="http://schemas.microsoft.com/office/powerpoint/2010/main" val="244300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1752170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a:p>
        </p:txBody>
      </p:sp>
    </p:spTree>
    <p:extLst>
      <p:ext uri="{BB962C8B-B14F-4D97-AF65-F5344CB8AC3E}">
        <p14:creationId xmlns:p14="http://schemas.microsoft.com/office/powerpoint/2010/main" val="106848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247039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7</a:t>
            </a:fld>
            <a:endParaRPr lang="en-US"/>
          </a:p>
        </p:txBody>
      </p:sp>
    </p:spTree>
    <p:extLst>
      <p:ext uri="{BB962C8B-B14F-4D97-AF65-F5344CB8AC3E}">
        <p14:creationId xmlns:p14="http://schemas.microsoft.com/office/powerpoint/2010/main" val="359783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8</a:t>
            </a:fld>
            <a:endParaRPr lang="en-US"/>
          </a:p>
        </p:txBody>
      </p:sp>
    </p:spTree>
    <p:extLst>
      <p:ext uri="{BB962C8B-B14F-4D97-AF65-F5344CB8AC3E}">
        <p14:creationId xmlns:p14="http://schemas.microsoft.com/office/powerpoint/2010/main" val="3746793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285606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10</a:t>
            </a:fld>
            <a:endParaRPr lang="en-US"/>
          </a:p>
        </p:txBody>
      </p:sp>
    </p:spTree>
    <p:extLst>
      <p:ext uri="{BB962C8B-B14F-4D97-AF65-F5344CB8AC3E}">
        <p14:creationId xmlns:p14="http://schemas.microsoft.com/office/powerpoint/2010/main" val="260198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a:t>11/21/2023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a:t>11/21/2023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a:t>11/21/2023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11/21/2023</a:t>
            </a:fld>
            <a:endParaRPr/>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a:t>11/21/2023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11/21/2023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www.w3schools.com/python/python_ml_confusion_matrix.asp" TargetMode="External"/><Relationship Id="rId13" Type="http://schemas.openxmlformats.org/officeDocument/2006/relationships/hyperlink" Target="https://www.learndatasci.com/glossary/dummy-variable-trap/" TargetMode="External"/><Relationship Id="rId3" Type="http://schemas.openxmlformats.org/officeDocument/2006/relationships/hyperlink" Target="https://www.transtats.bts.gov/DL_SelectFields.aspx?gnoyr_VQ=FGJ&amp;QO_fu146_anzr=b0-gvzr" TargetMode="External"/><Relationship Id="rId7" Type="http://schemas.openxmlformats.org/officeDocument/2006/relationships/hyperlink" Target="https://github.com/maptv/AnomalyDetection" TargetMode="External"/><Relationship Id="rId12" Type="http://schemas.openxmlformats.org/officeDocument/2006/relationships/hyperlink" Target="http://www.stackoverflow.com/questions/38300152/how-to-significantly-reduce-size-of-dataset-say-csv-to-analyse-in-pandas" TargetMode="External"/><Relationship Id="rId17" Type="http://schemas.openxmlformats.org/officeDocument/2006/relationships/image" Target="../media/image20.jpg"/><Relationship Id="rId2" Type="http://schemas.openxmlformats.org/officeDocument/2006/relationships/notesSlide" Target="../notesSlides/notesSlide12.xml"/><Relationship Id="rId16" Type="http://schemas.openxmlformats.org/officeDocument/2006/relationships/hyperlink" Target="https://www.lendingtree.com/credit-cards/study/airlines-on-time-arrivals/" TargetMode="External"/><Relationship Id="rId1" Type="http://schemas.openxmlformats.org/officeDocument/2006/relationships/slideLayout" Target="../slideLayouts/slideLayout4.xml"/><Relationship Id="rId6" Type="http://schemas.openxmlformats.org/officeDocument/2006/relationships/hyperlink" Target="http://www.aspm.faa.gov/aspmhelp/index/Types_of_Delay.html" TargetMode="External"/><Relationship Id="rId11" Type="http://schemas.openxmlformats.org/officeDocument/2006/relationships/hyperlink" Target="https://www.vantage-ai.com/en/blog/4-strategies-how-to-deal-with-large-datasets-in-pandas#:~:text=Another%20way%20to%20drastically%20reduce,that%20refer%20to%20these%20strings" TargetMode="External"/><Relationship Id="rId5" Type="http://schemas.openxmlformats.org/officeDocument/2006/relationships/hyperlink" Target="https://en.wikipedia.org/wiki/Flight_cancellation_and_delay#:~:text=A%20flight%20delay%20occurs%20when,later%20than%20its%20scheduled%20time" TargetMode="External"/><Relationship Id="rId15" Type="http://schemas.openxmlformats.org/officeDocument/2006/relationships/hyperlink" Target="http://www.stackoverflow.com/questions/29576430/shuffle-dataframe-rows" TargetMode="External"/><Relationship Id="rId10" Type="http://schemas.openxmlformats.org/officeDocument/2006/relationships/hyperlink" Target="https://www.geeksforgeeks.org/logistic-regression-vs-random-forest-classifier/" TargetMode="External"/><Relationship Id="rId4" Type="http://schemas.openxmlformats.org/officeDocument/2006/relationships/hyperlink" Target="http://www.npr.org/2023/11/09/1211064462/southwest-airlines-flight-cancellations-holiday-travel" TargetMode="External"/><Relationship Id="rId9" Type="http://schemas.openxmlformats.org/officeDocument/2006/relationships/hyperlink" Target="https://towardsdatascience.com/mastering-random-forests-a-comprehensive-guide-51307c129cb1" TargetMode="External"/><Relationship Id="rId14" Type="http://schemas.openxmlformats.org/officeDocument/2006/relationships/hyperlink" Target="https://www.geeksforgeeks.org/using-dictionary-to-remap-values-in-pandas-dataframe-column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app/profile/l.r2915/viz/PredictingFlightDelays_16999420088310/Departures_Month?publish=y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3" name="Picture 12" descr="A blue and white background with a person flying&#10;&#10;Description automatically generated">
            <a:extLst>
              <a:ext uri="{FF2B5EF4-FFF2-40B4-BE49-F238E27FC236}">
                <a16:creationId xmlns:a16="http://schemas.microsoft.com/office/drawing/2014/main" id="{3190DFE4-1413-BFAC-0F5B-FEF1899D4733}"/>
              </a:ext>
            </a:extLst>
          </p:cNvPr>
          <p:cNvPicPr>
            <a:picLocks noChangeAspect="1"/>
          </p:cNvPicPr>
          <p:nvPr/>
        </p:nvPicPr>
        <p:blipFill>
          <a:blip r:embed="rId2">
            <a:alphaModFix/>
          </a:blip>
          <a:stretch>
            <a:fillRect/>
          </a:stretch>
        </p:blipFill>
        <p:spPr>
          <a:xfrm>
            <a:off x="0" y="-1"/>
            <a:ext cx="12188825" cy="5334001"/>
          </a:xfrm>
          <a:prstGeom prst="rect">
            <a:avLst/>
          </a:prstGeom>
        </p:spPr>
      </p:pic>
      <p:sp>
        <p:nvSpPr>
          <p:cNvPr id="2" name="Title 1"/>
          <p:cNvSpPr>
            <a:spLocks noGrp="1"/>
          </p:cNvSpPr>
          <p:nvPr>
            <p:ph type="ctrTitle"/>
          </p:nvPr>
        </p:nvSpPr>
        <p:spPr>
          <a:xfrm>
            <a:off x="912812" y="4267200"/>
            <a:ext cx="10058400" cy="1447800"/>
          </a:xfrm>
        </p:spPr>
        <p:txBody>
          <a:bodyPr>
            <a:normAutofit/>
          </a:bodyPr>
          <a:lstStyle/>
          <a:p>
            <a:r>
              <a:rPr lang="en-US" sz="4000" b="1" dirty="0"/>
              <a:t>Predicting flight delays</a:t>
            </a:r>
            <a:br>
              <a:rPr lang="en-US" sz="4000" b="1" dirty="0"/>
            </a:br>
            <a:r>
              <a:rPr lang="en-US" sz="4000" b="1" dirty="0"/>
              <a:t>with machine learning</a:t>
            </a:r>
          </a:p>
        </p:txBody>
      </p:sp>
      <p:sp>
        <p:nvSpPr>
          <p:cNvPr id="3" name="Subtitle 2"/>
          <p:cNvSpPr>
            <a:spLocks noGrp="1"/>
          </p:cNvSpPr>
          <p:nvPr>
            <p:ph type="subTitle" idx="1"/>
          </p:nvPr>
        </p:nvSpPr>
        <p:spPr>
          <a:xfrm>
            <a:off x="1065212" y="5762764"/>
            <a:ext cx="7848600" cy="942836"/>
          </a:xfrm>
        </p:spPr>
        <p:txBody>
          <a:bodyPr/>
          <a:lstStyle/>
          <a:p>
            <a:r>
              <a:rPr lang="en-US" dirty="0"/>
              <a:t>Lana R</a:t>
            </a:r>
          </a:p>
          <a:p>
            <a:r>
              <a:rPr lang="en-US" dirty="0"/>
              <a:t>Project 4</a:t>
            </a:r>
          </a:p>
          <a:p>
            <a:r>
              <a:rPr lang="en-US" dirty="0"/>
              <a:t>Data Analytics Bootcamp</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5D415F07-5DE3-80D8-5718-D4E4E19CC7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368" y="15552"/>
            <a:ext cx="4285457" cy="28569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dirty="0"/>
              <a:t>So what?</a:t>
            </a:r>
          </a:p>
        </p:txBody>
      </p:sp>
      <p:sp>
        <p:nvSpPr>
          <p:cNvPr id="3" name="Content Placeholder 2"/>
          <p:cNvSpPr>
            <a:spLocks noGrp="1"/>
          </p:cNvSpPr>
          <p:nvPr>
            <p:ph idx="1"/>
          </p:nvPr>
        </p:nvSpPr>
        <p:spPr/>
        <p:txBody>
          <a:bodyPr/>
          <a:lstStyle/>
          <a:p>
            <a:r>
              <a:rPr lang="en-US" dirty="0"/>
              <a:t>Flight delays CAN be predicted</a:t>
            </a:r>
          </a:p>
          <a:p>
            <a:r>
              <a:rPr lang="en-US" dirty="0"/>
              <a:t>Clear winners: Random Forest, Best Estimator </a:t>
            </a:r>
          </a:p>
          <a:p>
            <a:r>
              <a:rPr lang="en-US" dirty="0"/>
              <a:t>Additional model adjustments and larger datasets may improve outcomes</a:t>
            </a:r>
          </a:p>
        </p:txBody>
      </p:sp>
      <p:pic>
        <p:nvPicPr>
          <p:cNvPr id="6" name="Picture 5">
            <a:extLst>
              <a:ext uri="{FF2B5EF4-FFF2-40B4-BE49-F238E27FC236}">
                <a16:creationId xmlns:a16="http://schemas.microsoft.com/office/drawing/2014/main" id="{2BD3629B-FA53-B29A-42A2-1FAC9E513EFC}"/>
              </a:ext>
            </a:extLst>
          </p:cNvPr>
          <p:cNvPicPr>
            <a:picLocks noChangeAspect="1"/>
          </p:cNvPicPr>
          <p:nvPr/>
        </p:nvPicPr>
        <p:blipFill>
          <a:blip r:embed="rId4"/>
          <a:stretch>
            <a:fillRect/>
          </a:stretch>
        </p:blipFill>
        <p:spPr>
          <a:xfrm>
            <a:off x="4285456" y="3401839"/>
            <a:ext cx="3617912" cy="3440610"/>
          </a:xfrm>
          <a:prstGeom prst="rect">
            <a:avLst/>
          </a:prstGeom>
        </p:spPr>
      </p:pic>
    </p:spTree>
    <p:extLst>
      <p:ext uri="{BB962C8B-B14F-4D97-AF65-F5344CB8AC3E}">
        <p14:creationId xmlns:p14="http://schemas.microsoft.com/office/powerpoint/2010/main" val="10824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next steps</a:t>
            </a:r>
          </a:p>
        </p:txBody>
      </p:sp>
      <p:sp>
        <p:nvSpPr>
          <p:cNvPr id="3" name="Content Placeholder 2"/>
          <p:cNvSpPr>
            <a:spLocks noGrp="1"/>
          </p:cNvSpPr>
          <p:nvPr>
            <p:ph idx="1"/>
          </p:nvPr>
        </p:nvSpPr>
        <p:spPr/>
        <p:txBody>
          <a:bodyPr/>
          <a:lstStyle/>
          <a:p>
            <a:r>
              <a:rPr lang="en-US" dirty="0"/>
              <a:t>Memory limitations prevent processing a larger representative sample</a:t>
            </a:r>
          </a:p>
          <a:p>
            <a:r>
              <a:rPr lang="en-US" dirty="0"/>
              <a:t>Locating detailed time and reliable delay reason indicators can help further refine the model and results</a:t>
            </a:r>
          </a:p>
          <a:p>
            <a:r>
              <a:rPr lang="en-US" dirty="0"/>
              <a:t>Applying additional technologies can make the model more robust and interactive</a:t>
            </a:r>
          </a:p>
        </p:txBody>
      </p:sp>
      <p:pic>
        <p:nvPicPr>
          <p:cNvPr id="9" name="Picture 8" descr="An airplane at the airport&#10;&#10;Description automatically generated">
            <a:extLst>
              <a:ext uri="{FF2B5EF4-FFF2-40B4-BE49-F238E27FC236}">
                <a16:creationId xmlns:a16="http://schemas.microsoft.com/office/drawing/2014/main" id="{5B43AAF8-1957-4DFF-5DB4-65AC4960CC72}"/>
              </a:ext>
            </a:extLst>
          </p:cNvPr>
          <p:cNvPicPr>
            <a:picLocks noChangeAspect="1"/>
          </p:cNvPicPr>
          <p:nvPr/>
        </p:nvPicPr>
        <p:blipFill>
          <a:blip r:embed="rId3"/>
          <a:stretch>
            <a:fillRect/>
          </a:stretch>
        </p:blipFill>
        <p:spPr>
          <a:xfrm>
            <a:off x="3683979" y="3886200"/>
            <a:ext cx="4820866" cy="2895600"/>
          </a:xfrm>
          <a:prstGeom prst="rect">
            <a:avLst/>
          </a:prstGeom>
        </p:spPr>
      </p:pic>
    </p:spTree>
    <p:extLst>
      <p:ext uri="{BB962C8B-B14F-4D97-AF65-F5344CB8AC3E}">
        <p14:creationId xmlns:p14="http://schemas.microsoft.com/office/powerpoint/2010/main" val="418764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pic>
        <p:nvPicPr>
          <p:cNvPr id="2052" name="Picture 4" descr="Sunshine in the corner illustration Art Print by mrshelenbee | Society6">
            <a:extLst>
              <a:ext uri="{FF2B5EF4-FFF2-40B4-BE49-F238E27FC236}">
                <a16:creationId xmlns:a16="http://schemas.microsoft.com/office/drawing/2014/main" id="{F7ADAAFC-9099-934D-B75F-4A5DCB3145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87" t="9733" r="4457" b="11566"/>
          <a:stretch/>
        </p:blipFill>
        <p:spPr bwMode="auto">
          <a:xfrm rot="5400000">
            <a:off x="9555162" y="119063"/>
            <a:ext cx="2752726" cy="2514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dirty="0"/>
              <a:t>The bright side</a:t>
            </a:r>
          </a:p>
        </p:txBody>
      </p:sp>
      <p:sp>
        <p:nvSpPr>
          <p:cNvPr id="3" name="Content Placeholder 2"/>
          <p:cNvSpPr>
            <a:spLocks noGrp="1"/>
          </p:cNvSpPr>
          <p:nvPr>
            <p:ph idx="1"/>
          </p:nvPr>
        </p:nvSpPr>
        <p:spPr/>
        <p:txBody>
          <a:bodyPr/>
          <a:lstStyle/>
          <a:p>
            <a:r>
              <a:rPr lang="en-US" dirty="0"/>
              <a:t>Airlines and airports aren’t responsible for all delays</a:t>
            </a:r>
          </a:p>
          <a:p>
            <a:pPr lvl="1"/>
            <a:r>
              <a:rPr lang="en-US" dirty="0"/>
              <a:t>Government shutdowns, security threats, other unusual/unexpected events</a:t>
            </a:r>
          </a:p>
          <a:p>
            <a:r>
              <a:rPr lang="en-US" dirty="0"/>
              <a:t>Companies learn and make changes based on their findings</a:t>
            </a:r>
          </a:p>
          <a:p>
            <a:pPr lvl="1"/>
            <a:r>
              <a:rPr lang="en-US" dirty="0"/>
              <a:t>Southwest is implementing technological upgrades and de-icing improvements</a:t>
            </a:r>
          </a:p>
          <a:p>
            <a:r>
              <a:rPr lang="en-US" dirty="0"/>
              <a:t>Supplement predictions with real-time monitoring, and a good book</a:t>
            </a:r>
          </a:p>
          <a:p>
            <a:r>
              <a:rPr lang="en-US" dirty="0"/>
              <a:t>Flight delays often result in safer outcomes- better late than never!</a:t>
            </a:r>
          </a:p>
        </p:txBody>
      </p:sp>
      <p:pic>
        <p:nvPicPr>
          <p:cNvPr id="7" name="Picture 6" descr="A cartoon airplane taking off&#10;&#10;Description automatically generated">
            <a:extLst>
              <a:ext uri="{FF2B5EF4-FFF2-40B4-BE49-F238E27FC236}">
                <a16:creationId xmlns:a16="http://schemas.microsoft.com/office/drawing/2014/main" id="{D2892EF0-07BA-8A01-053D-A4F63FEB109C}"/>
              </a:ext>
            </a:extLst>
          </p:cNvPr>
          <p:cNvPicPr>
            <a:picLocks noChangeAspect="1"/>
          </p:cNvPicPr>
          <p:nvPr/>
        </p:nvPicPr>
        <p:blipFill>
          <a:blip r:embed="rId4"/>
          <a:stretch>
            <a:fillRect/>
          </a:stretch>
        </p:blipFill>
        <p:spPr>
          <a:xfrm>
            <a:off x="2018109" y="4672308"/>
            <a:ext cx="8152606" cy="2109492"/>
          </a:xfrm>
          <a:prstGeom prst="rect">
            <a:avLst/>
          </a:prstGeom>
          <a:ln>
            <a:noFill/>
          </a:ln>
          <a:effectLst>
            <a:softEdge rad="112500"/>
          </a:effectLst>
        </p:spPr>
      </p:pic>
    </p:spTree>
    <p:extLst>
      <p:ext uri="{BB962C8B-B14F-4D97-AF65-F5344CB8AC3E}">
        <p14:creationId xmlns:p14="http://schemas.microsoft.com/office/powerpoint/2010/main" val="187163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People Celebrating. Young Men And Women Dance At Celebration Party, Joyful  Balloons And Confetti. Happiness Adults Business Coworkers Achievement  Victory Celebration Vector Illustration Royalty Free SVG, Cliparts,  Vectors, and Stock Illustration. Image">
            <a:extLst>
              <a:ext uri="{FF2B5EF4-FFF2-40B4-BE49-F238E27FC236}">
                <a16:creationId xmlns:a16="http://schemas.microsoft.com/office/drawing/2014/main" id="{0F5CF051-4A73-BC2F-8B2D-1FAA26776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458" y="3296046"/>
            <a:ext cx="7123906" cy="35619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a plane and a stick&#10;&#10;Description automatically generated">
            <a:extLst>
              <a:ext uri="{FF2B5EF4-FFF2-40B4-BE49-F238E27FC236}">
                <a16:creationId xmlns:a16="http://schemas.microsoft.com/office/drawing/2014/main" id="{426BB116-1C99-EDEC-090E-7DBCED4327BD}"/>
              </a:ext>
            </a:extLst>
          </p:cNvPr>
          <p:cNvPicPr>
            <a:picLocks noChangeAspect="1"/>
          </p:cNvPicPr>
          <p:nvPr/>
        </p:nvPicPr>
        <p:blipFill rotWithShape="1">
          <a:blip r:embed="rId3"/>
          <a:srcRect t="13235" b="18022"/>
          <a:stretch/>
        </p:blipFill>
        <p:spPr>
          <a:xfrm>
            <a:off x="3503611" y="228600"/>
            <a:ext cx="5181600" cy="3561954"/>
          </a:xfrm>
          <a:prstGeom prst="rect">
            <a:avLst/>
          </a:prstGeom>
        </p:spPr>
      </p:pic>
    </p:spTree>
    <p:extLst>
      <p:ext uri="{BB962C8B-B14F-4D97-AF65-F5344CB8AC3E}">
        <p14:creationId xmlns:p14="http://schemas.microsoft.com/office/powerpoint/2010/main" val="272308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100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References</a:t>
            </a:r>
          </a:p>
        </p:txBody>
      </p:sp>
      <p:sp>
        <p:nvSpPr>
          <p:cNvPr id="3" name="Content Placeholder 2"/>
          <p:cNvSpPr>
            <a:spLocks noGrp="1"/>
          </p:cNvSpPr>
          <p:nvPr>
            <p:ph sz="half" idx="1"/>
          </p:nvPr>
        </p:nvSpPr>
        <p:spPr>
          <a:xfrm>
            <a:off x="1141412" y="1828800"/>
            <a:ext cx="4800601" cy="4343400"/>
          </a:xfrm>
        </p:spPr>
        <p:txBody>
          <a:bodyPr>
            <a:normAutofit fontScale="92500" lnSpcReduction="20000"/>
          </a:bodyPr>
          <a:lstStyle/>
          <a:p>
            <a:r>
              <a:rPr lang="en-US" sz="1500" dirty="0"/>
              <a:t>Office Hours &amp; Class Exercises</a:t>
            </a:r>
          </a:p>
          <a:p>
            <a:r>
              <a:rPr lang="en-US" sz="1500" dirty="0">
                <a:hlinkClick r:id="rId3"/>
              </a:rPr>
              <a:t>Bureau of Transportation Statistics</a:t>
            </a:r>
            <a:endParaRPr lang="en-US" sz="1500" dirty="0"/>
          </a:p>
          <a:p>
            <a:r>
              <a:rPr lang="en-US" sz="1500" dirty="0">
                <a:hlinkClick r:id="rId4"/>
              </a:rPr>
              <a:t>www.npr.org/2023/11/09/1211064462/southwest-airlines-flight-cancellations-holiday-travel</a:t>
            </a:r>
            <a:r>
              <a:rPr lang="en-US" sz="1500" dirty="0"/>
              <a:t> </a:t>
            </a:r>
          </a:p>
          <a:p>
            <a:r>
              <a:rPr lang="en-US" sz="1500" dirty="0">
                <a:hlinkClick r:id="rId5"/>
              </a:rPr>
              <a:t>en.wikipedia.org/wiki/Flight_cancellation_and_delay#:~:text=A%20flight%20delay%20occurs%20when,later%20than%20its%20scheduled%20time</a:t>
            </a:r>
            <a:r>
              <a:rPr lang="en-US" sz="1500" dirty="0"/>
              <a:t>. </a:t>
            </a:r>
          </a:p>
          <a:p>
            <a:r>
              <a:rPr lang="en-US" sz="1500" dirty="0">
                <a:hlinkClick r:id="rId6"/>
              </a:rPr>
              <a:t>www.aspm.faa.gov/aspmhelp/index/Types_of_Delay.html</a:t>
            </a:r>
            <a:endParaRPr lang="en-US" sz="1500" dirty="0"/>
          </a:p>
          <a:p>
            <a:r>
              <a:rPr lang="en-US" sz="1500" dirty="0">
                <a:hlinkClick r:id="rId7"/>
              </a:rPr>
              <a:t>github.com/maptv/AnomalyDetection</a:t>
            </a:r>
            <a:endParaRPr lang="en-US" sz="1500" dirty="0"/>
          </a:p>
          <a:p>
            <a:r>
              <a:rPr lang="en-US" sz="1500" dirty="0">
                <a:hlinkClick r:id="rId8"/>
              </a:rPr>
              <a:t>www.w3schools.com/python/python_ml_confusion_matrix.asp</a:t>
            </a:r>
            <a:endParaRPr lang="en-US" sz="1500" dirty="0"/>
          </a:p>
          <a:p>
            <a:r>
              <a:rPr lang="en-US" sz="1500" dirty="0">
                <a:hlinkClick r:id="rId9"/>
              </a:rPr>
              <a:t>https://towardsdatascience.com/mastering-random-forests-a-comprehensive-guide-51307c129cb1</a:t>
            </a:r>
            <a:endParaRPr lang="en-US" sz="1500" dirty="0"/>
          </a:p>
          <a:p>
            <a:r>
              <a:rPr lang="en-US" sz="1500" dirty="0">
                <a:hlinkClick r:id="rId10"/>
              </a:rPr>
              <a:t>https://www.geeksforgeeks.org/logistic-regression-vs-random-forest-classifier/</a:t>
            </a:r>
            <a:r>
              <a:rPr lang="en-US" sz="1500" dirty="0"/>
              <a:t> </a:t>
            </a:r>
          </a:p>
          <a:p>
            <a:endParaRPr lang="en-US" sz="1500" dirty="0"/>
          </a:p>
          <a:p>
            <a:endParaRPr lang="en-US" dirty="0"/>
          </a:p>
          <a:p>
            <a:endParaRPr lang="en-US" dirty="0"/>
          </a:p>
        </p:txBody>
      </p:sp>
      <p:sp>
        <p:nvSpPr>
          <p:cNvPr id="2" name="Content Placeholder 1">
            <a:extLst>
              <a:ext uri="{FF2B5EF4-FFF2-40B4-BE49-F238E27FC236}">
                <a16:creationId xmlns:a16="http://schemas.microsoft.com/office/drawing/2014/main" id="{8EFB9C56-1442-6DD9-CC85-D6273DB1A374}"/>
              </a:ext>
            </a:extLst>
          </p:cNvPr>
          <p:cNvSpPr>
            <a:spLocks noGrp="1"/>
          </p:cNvSpPr>
          <p:nvPr>
            <p:ph sz="half" idx="2"/>
          </p:nvPr>
        </p:nvSpPr>
        <p:spPr>
          <a:xfrm>
            <a:off x="6262478" y="1828800"/>
            <a:ext cx="5318333" cy="4343400"/>
          </a:xfrm>
        </p:spPr>
        <p:txBody>
          <a:bodyPr>
            <a:noAutofit/>
          </a:bodyPr>
          <a:lstStyle/>
          <a:p>
            <a:r>
              <a:rPr lang="en-US" sz="1500" dirty="0">
                <a:hlinkClick r:id="rId11"/>
              </a:rPr>
              <a:t>www.vantage-ai.com/en/blog/4-strategies-how-to-deal-with-large-datasets-in-pandas#:~:text=Another%20way%20to%20drastically%20reduce,that%20refer%20to%20these%20strings</a:t>
            </a:r>
            <a:endParaRPr lang="en-US" sz="1500" dirty="0"/>
          </a:p>
          <a:p>
            <a:r>
              <a:rPr lang="en-US" sz="1500" dirty="0">
                <a:hlinkClick r:id="rId12"/>
              </a:rPr>
              <a:t>www.stackoverflow.com/questions/38300152/how-to-significantly-reduce-size-of-dataset-say-csv-to-analyse-in-pandas</a:t>
            </a:r>
            <a:endParaRPr lang="en-US" sz="1500" dirty="0"/>
          </a:p>
          <a:p>
            <a:r>
              <a:rPr lang="en-US" sz="1500" dirty="0">
                <a:hlinkClick r:id="rId13"/>
              </a:rPr>
              <a:t>www.learndatasci.com/glossary/dummy-variable-trap/</a:t>
            </a:r>
            <a:endParaRPr lang="en-US" sz="1500" dirty="0"/>
          </a:p>
          <a:p>
            <a:r>
              <a:rPr lang="en-US" sz="1500" dirty="0">
                <a:hlinkClick r:id="rId14"/>
              </a:rPr>
              <a:t>www.geeksforgeeks.org/using-dictionary-to-remap-values-in-pandas-dataframe-columns/#</a:t>
            </a:r>
            <a:endParaRPr lang="en-US" sz="1500" dirty="0"/>
          </a:p>
          <a:p>
            <a:r>
              <a:rPr lang="en-US" sz="1500" dirty="0">
                <a:hlinkClick r:id="rId15"/>
              </a:rPr>
              <a:t>www.stackoverflow.com/questions/29576430/shuffle-dataframe-rows</a:t>
            </a:r>
            <a:endParaRPr lang="en-US" sz="1500" dirty="0"/>
          </a:p>
          <a:p>
            <a:r>
              <a:rPr lang="en-US" sz="1500" dirty="0">
                <a:hlinkClick r:id="rId16"/>
              </a:rPr>
              <a:t>https://www.lendingtree.com/credit-cards/study/airlines-on-time-arrivals/</a:t>
            </a:r>
            <a:r>
              <a:rPr lang="en-US" sz="1500" dirty="0"/>
              <a:t> </a:t>
            </a:r>
          </a:p>
          <a:p>
            <a:endParaRPr lang="en-US" sz="1500" dirty="0"/>
          </a:p>
        </p:txBody>
      </p:sp>
      <p:pic>
        <p:nvPicPr>
          <p:cNvPr id="6" name="Picture 5" descr="A plane route with a point and a pin&#10;&#10;Description automatically generated">
            <a:extLst>
              <a:ext uri="{FF2B5EF4-FFF2-40B4-BE49-F238E27FC236}">
                <a16:creationId xmlns:a16="http://schemas.microsoft.com/office/drawing/2014/main" id="{52A30029-7535-56A6-F6FB-C9F7D40CF4C8}"/>
              </a:ext>
            </a:extLst>
          </p:cNvPr>
          <p:cNvPicPr>
            <a:picLocks noChangeAspect="1"/>
          </p:cNvPicPr>
          <p:nvPr/>
        </p:nvPicPr>
        <p:blipFill rotWithShape="1">
          <a:blip r:embed="rId17"/>
          <a:srcRect b="13235"/>
          <a:stretch/>
        </p:blipFill>
        <p:spPr>
          <a:xfrm>
            <a:off x="7590801" y="99219"/>
            <a:ext cx="2052090" cy="1676400"/>
          </a:xfrm>
          <a:prstGeom prst="rect">
            <a:avLst/>
          </a:prstGeom>
          <a:ln>
            <a:noFill/>
          </a:ln>
          <a:effectLst>
            <a:softEdge rad="112500"/>
          </a:effectLst>
        </p:spPr>
      </p:pic>
    </p:spTree>
    <p:extLst>
      <p:ext uri="{BB962C8B-B14F-4D97-AF65-F5344CB8AC3E}">
        <p14:creationId xmlns:p14="http://schemas.microsoft.com/office/powerpoint/2010/main" val="98789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0" scaled="0"/>
        </a:gradFill>
        <a:effectLst/>
      </p:bgPr>
    </p:bg>
    <p:spTree>
      <p:nvGrpSpPr>
        <p:cNvPr id="1" name=""/>
        <p:cNvGrpSpPr/>
        <p:nvPr/>
      </p:nvGrpSpPr>
      <p:grpSpPr>
        <a:xfrm>
          <a:off x="0" y="0"/>
          <a:ext cx="0" cy="0"/>
          <a:chOff x="0" y="0"/>
          <a:chExt cx="0" cy="0"/>
        </a:xfrm>
      </p:grpSpPr>
      <p:pic>
        <p:nvPicPr>
          <p:cNvPr id="2" name="Picture 1" descr="A person holding a toy airplane&#10;&#10;Description automatically generated">
            <a:extLst>
              <a:ext uri="{FF2B5EF4-FFF2-40B4-BE49-F238E27FC236}">
                <a16:creationId xmlns:a16="http://schemas.microsoft.com/office/drawing/2014/main" id="{CDB54B44-DEBD-8ADD-4823-2B77012D26BF}"/>
              </a:ext>
            </a:extLst>
          </p:cNvPr>
          <p:cNvPicPr>
            <a:picLocks noChangeAspect="1"/>
          </p:cNvPicPr>
          <p:nvPr/>
        </p:nvPicPr>
        <p:blipFill>
          <a:blip r:embed="rId3"/>
          <a:stretch>
            <a:fillRect/>
          </a:stretch>
        </p:blipFill>
        <p:spPr>
          <a:xfrm>
            <a:off x="7610572" y="2209800"/>
            <a:ext cx="4572000" cy="2743200"/>
          </a:xfrm>
          <a:prstGeom prst="rect">
            <a:avLst/>
          </a:prstGeom>
        </p:spPr>
      </p:pic>
      <p:sp>
        <p:nvSpPr>
          <p:cNvPr id="4" name="Title 3"/>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a:normAutofit/>
          </a:bodyPr>
          <a:lstStyle/>
          <a:p>
            <a:r>
              <a:rPr lang="en-US" dirty="0"/>
              <a:t>Flying can be an exciting but frustrating experience</a:t>
            </a:r>
          </a:p>
          <a:p>
            <a:r>
              <a:rPr lang="en-US" dirty="0"/>
              <a:t>Flight issues may include:</a:t>
            </a:r>
          </a:p>
          <a:p>
            <a:pPr lvl="1"/>
            <a:r>
              <a:rPr lang="en-US" dirty="0"/>
              <a:t>Diversions: low rate of occurrence</a:t>
            </a:r>
          </a:p>
          <a:p>
            <a:pPr lvl="1"/>
            <a:r>
              <a:rPr lang="en-US" dirty="0"/>
              <a:t>Cancellations: extreme circumstances</a:t>
            </a:r>
          </a:p>
          <a:p>
            <a:pPr lvl="1"/>
            <a:r>
              <a:rPr lang="en-US" b="1" dirty="0">
                <a:solidFill>
                  <a:srgbClr val="FF0000"/>
                </a:solidFill>
              </a:rPr>
              <a:t>Delays: common year-round</a:t>
            </a:r>
          </a:p>
          <a:p>
            <a:r>
              <a:rPr lang="en-US" dirty="0"/>
              <a:t>Wide-ranging effects for carriers and passengers</a:t>
            </a:r>
          </a:p>
          <a:p>
            <a:r>
              <a:rPr lang="en-US" dirty="0"/>
              <a:t>Common causes of delays:</a:t>
            </a:r>
          </a:p>
          <a:p>
            <a:pPr lvl="1"/>
            <a:r>
              <a:rPr lang="en-US" dirty="0"/>
              <a:t>Security</a:t>
            </a:r>
          </a:p>
          <a:p>
            <a:pPr lvl="1"/>
            <a:r>
              <a:rPr lang="en-US" dirty="0"/>
              <a:t>Maintenance</a:t>
            </a:r>
          </a:p>
          <a:p>
            <a:pPr lvl="1"/>
            <a:r>
              <a:rPr lang="en-US" dirty="0"/>
              <a:t>Poor weather conditions</a:t>
            </a:r>
          </a:p>
          <a:p>
            <a:pPr lvl="1"/>
            <a:endParaRPr lang="en-US" dirty="0"/>
          </a:p>
        </p:txBody>
      </p:sp>
    </p:spTree>
    <p:extLst>
      <p:ext uri="{BB962C8B-B14F-4D97-AF65-F5344CB8AC3E}">
        <p14:creationId xmlns:p14="http://schemas.microsoft.com/office/powerpoint/2010/main" val="189880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8" name="Picture 7" descr="A person looking at a flight schedule&#10;&#10;Description automatically generated">
            <a:extLst>
              <a:ext uri="{FF2B5EF4-FFF2-40B4-BE49-F238E27FC236}">
                <a16:creationId xmlns:a16="http://schemas.microsoft.com/office/drawing/2014/main" id="{EE394F58-D613-AFAD-E726-77F6E19257C7}"/>
              </a:ext>
            </a:extLst>
          </p:cNvPr>
          <p:cNvPicPr>
            <a:picLocks noChangeAspect="1"/>
          </p:cNvPicPr>
          <p:nvPr/>
        </p:nvPicPr>
        <p:blipFill rotWithShape="1">
          <a:blip r:embed="rId3"/>
          <a:srcRect b="11503"/>
          <a:stretch/>
        </p:blipFill>
        <p:spPr>
          <a:xfrm>
            <a:off x="9066211" y="-20215"/>
            <a:ext cx="3122613" cy="2763416"/>
          </a:xfrm>
          <a:prstGeom prst="rect">
            <a:avLst/>
          </a:prstGeom>
        </p:spPr>
      </p:pic>
      <p:sp>
        <p:nvSpPr>
          <p:cNvPr id="4" name="Title 3"/>
          <p:cNvSpPr>
            <a:spLocks noGrp="1"/>
          </p:cNvSpPr>
          <p:nvPr>
            <p:ph type="title"/>
          </p:nvPr>
        </p:nvSpPr>
        <p:spPr/>
        <p:txBody>
          <a:bodyPr>
            <a:normAutofit/>
          </a:bodyPr>
          <a:lstStyle/>
          <a:p>
            <a:r>
              <a:rPr lang="en-US" dirty="0"/>
              <a:t>Let’s go already!</a:t>
            </a:r>
          </a:p>
        </p:txBody>
      </p:sp>
      <p:sp>
        <p:nvSpPr>
          <p:cNvPr id="3" name="Content Placeholder 2"/>
          <p:cNvSpPr>
            <a:spLocks noGrp="1"/>
          </p:cNvSpPr>
          <p:nvPr>
            <p:ph idx="1"/>
          </p:nvPr>
        </p:nvSpPr>
        <p:spPr/>
        <p:txBody>
          <a:bodyPr>
            <a:normAutofit/>
          </a:bodyPr>
          <a:lstStyle/>
          <a:p>
            <a:r>
              <a:rPr lang="en-US" dirty="0"/>
              <a:t>Can we predict if a domestic flight will be delayed?</a:t>
            </a:r>
          </a:p>
          <a:p>
            <a:r>
              <a:rPr lang="en-US" dirty="0"/>
              <a:t>Definition: </a:t>
            </a:r>
          </a:p>
          <a:p>
            <a:pPr lvl="1"/>
            <a:r>
              <a:rPr lang="en-US" dirty="0"/>
              <a:t>According to the FAA, a flight is considered delayed if it has not taken off within 15 minutes of its scheduled departure time</a:t>
            </a:r>
          </a:p>
          <a:p>
            <a:r>
              <a:rPr lang="en-US" dirty="0"/>
              <a:t>Dataset obtained from the Bureau of Transport Statistics</a:t>
            </a:r>
          </a:p>
          <a:p>
            <a:pPr lvl="1"/>
            <a:r>
              <a:rPr lang="en-US" dirty="0"/>
              <a:t>Flight records ranged from September 2022 – August 2023</a:t>
            </a:r>
          </a:p>
          <a:p>
            <a:pPr lvl="1"/>
            <a:r>
              <a:rPr lang="en-US" dirty="0"/>
              <a:t>Over 6.7 million entries</a:t>
            </a:r>
          </a:p>
          <a:p>
            <a:pPr lvl="1"/>
            <a:endParaRPr lang="en-US" dirty="0"/>
          </a:p>
          <a:p>
            <a:endParaRPr lang="en-US" dirty="0"/>
          </a:p>
          <a:p>
            <a:endParaRPr lang="en-US" dirty="0"/>
          </a:p>
        </p:txBody>
      </p:sp>
      <p:pic>
        <p:nvPicPr>
          <p:cNvPr id="1026" name="Picture 2" descr="98,798 Delay Images, Stock Photos, 3D objects, &amp; Vectors | Shutterstock">
            <a:extLst>
              <a:ext uri="{FF2B5EF4-FFF2-40B4-BE49-F238E27FC236}">
                <a16:creationId xmlns:a16="http://schemas.microsoft.com/office/drawing/2014/main" id="{FD7EBB6F-6426-E2FD-A94E-1C3D526885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54" t="10000" r="16154" b="27143"/>
          <a:stretch/>
        </p:blipFill>
        <p:spPr bwMode="auto">
          <a:xfrm>
            <a:off x="5036164" y="4710404"/>
            <a:ext cx="2116495" cy="21164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0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Data processing</a:t>
            </a:r>
          </a:p>
        </p:txBody>
      </p:sp>
      <p:sp>
        <p:nvSpPr>
          <p:cNvPr id="3" name="Content Placeholder 2"/>
          <p:cNvSpPr>
            <a:spLocks noGrp="1"/>
          </p:cNvSpPr>
          <p:nvPr>
            <p:ph idx="1"/>
          </p:nvPr>
        </p:nvSpPr>
        <p:spPr/>
        <p:txBody>
          <a:bodyPr/>
          <a:lstStyle/>
          <a:p>
            <a:r>
              <a:rPr lang="en-US" dirty="0"/>
              <a:t>Cleaning:</a:t>
            </a:r>
          </a:p>
          <a:p>
            <a:pPr lvl="1"/>
            <a:r>
              <a:rPr lang="en-US" dirty="0"/>
              <a:t>Dropped columns lacking clear value</a:t>
            </a:r>
          </a:p>
          <a:p>
            <a:pPr lvl="1"/>
            <a:r>
              <a:rPr lang="en-US" dirty="0"/>
              <a:t>NAN entries removed</a:t>
            </a:r>
          </a:p>
          <a:p>
            <a:pPr lvl="1"/>
            <a:r>
              <a:rPr lang="en-US" dirty="0"/>
              <a:t>Selective data remapping</a:t>
            </a:r>
          </a:p>
          <a:p>
            <a:pPr lvl="1"/>
            <a:r>
              <a:rPr lang="en-US" dirty="0"/>
              <a:t>Filtered airports </a:t>
            </a:r>
          </a:p>
          <a:p>
            <a:pPr lvl="1"/>
            <a:r>
              <a:rPr lang="en-US" dirty="0"/>
              <a:t>Avoiding dummy variable traps</a:t>
            </a:r>
          </a:p>
          <a:p>
            <a:r>
              <a:rPr lang="en-US" dirty="0"/>
              <a:t>Prediction modelling:</a:t>
            </a:r>
          </a:p>
          <a:p>
            <a:pPr lvl="1"/>
            <a:r>
              <a:rPr lang="en-US" dirty="0"/>
              <a:t>Logistical Regression</a:t>
            </a:r>
          </a:p>
          <a:p>
            <a:pPr lvl="2">
              <a:buFont typeface="Courier New" panose="02070309020205020404" pitchFamily="49" charset="0"/>
              <a:buChar char="o"/>
            </a:pPr>
            <a:r>
              <a:rPr lang="en-US" dirty="0"/>
              <a:t>Followed by Random </a:t>
            </a:r>
            <a:r>
              <a:rPr lang="en-US" dirty="0" err="1"/>
              <a:t>OverSampling</a:t>
            </a:r>
            <a:r>
              <a:rPr lang="en-US" dirty="0"/>
              <a:t> </a:t>
            </a:r>
          </a:p>
          <a:p>
            <a:pPr lvl="1"/>
            <a:r>
              <a:rPr lang="en-US" dirty="0"/>
              <a:t>Random Forest</a:t>
            </a:r>
          </a:p>
          <a:p>
            <a:pPr lvl="2">
              <a:buFont typeface="Courier New" panose="02070309020205020404" pitchFamily="49" charset="0"/>
              <a:buChar char="o"/>
            </a:pPr>
            <a:r>
              <a:rPr lang="en-US" dirty="0"/>
              <a:t>Followed by Best Estimator</a:t>
            </a:r>
          </a:p>
        </p:txBody>
      </p:sp>
      <p:pic>
        <p:nvPicPr>
          <p:cNvPr id="3074" name="Picture 2" descr="Top 6 Use Cases of Machine Learning in the Aviation Industry that you  should know about">
            <a:extLst>
              <a:ext uri="{FF2B5EF4-FFF2-40B4-BE49-F238E27FC236}">
                <a16:creationId xmlns:a16="http://schemas.microsoft.com/office/drawing/2014/main" id="{309100C4-5C96-0EDC-3714-5831A7293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2" y="1828800"/>
            <a:ext cx="48768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61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Initial Assessment</a:t>
            </a:r>
          </a:p>
        </p:txBody>
      </p:sp>
      <p:sp>
        <p:nvSpPr>
          <p:cNvPr id="3" name="Content Placeholder 2"/>
          <p:cNvSpPr>
            <a:spLocks noGrp="1"/>
          </p:cNvSpPr>
          <p:nvPr>
            <p:ph idx="1"/>
          </p:nvPr>
        </p:nvSpPr>
        <p:spPr/>
        <p:txBody>
          <a:bodyPr/>
          <a:lstStyle/>
          <a:p>
            <a:r>
              <a:rPr lang="en-US" dirty="0">
                <a:hlinkClick r:id="rId3"/>
              </a:rPr>
              <a:t>Tableau demo</a:t>
            </a:r>
            <a:endParaRPr lang="en-US" dirty="0"/>
          </a:p>
          <a:p>
            <a:endParaRPr lang="en-US" dirty="0"/>
          </a:p>
        </p:txBody>
      </p:sp>
      <p:pic>
        <p:nvPicPr>
          <p:cNvPr id="2" name="Picture 1" descr="A graph with a plane flying above it&#10;&#10;Description automatically generated">
            <a:extLst>
              <a:ext uri="{FF2B5EF4-FFF2-40B4-BE49-F238E27FC236}">
                <a16:creationId xmlns:a16="http://schemas.microsoft.com/office/drawing/2014/main" id="{C53C6E4F-283C-9520-D3A3-5D8F563C21EC}"/>
              </a:ext>
            </a:extLst>
          </p:cNvPr>
          <p:cNvPicPr>
            <a:picLocks noChangeAspect="1"/>
          </p:cNvPicPr>
          <p:nvPr/>
        </p:nvPicPr>
        <p:blipFill rotWithShape="1">
          <a:blip r:embed="rId4"/>
          <a:srcRect l="16222" t="21524" r="18000" b="19809"/>
          <a:stretch/>
        </p:blipFill>
        <p:spPr>
          <a:xfrm>
            <a:off x="4058948" y="2541374"/>
            <a:ext cx="4070928" cy="3630826"/>
          </a:xfrm>
          <a:prstGeom prst="rect">
            <a:avLst/>
          </a:prstGeom>
          <a:ln>
            <a:noFill/>
          </a:ln>
          <a:effectLst>
            <a:softEdge rad="112500"/>
          </a:effectLst>
        </p:spPr>
      </p:pic>
    </p:spTree>
    <p:extLst>
      <p:ext uri="{BB962C8B-B14F-4D97-AF65-F5344CB8AC3E}">
        <p14:creationId xmlns:p14="http://schemas.microsoft.com/office/powerpoint/2010/main" val="134067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85000">
              <a:schemeClr val="bg1"/>
            </a:gs>
            <a:gs pos="27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pic>
        <p:nvPicPr>
          <p:cNvPr id="2" name="Picture 1" descr="A person and person standing in an airport&#10;&#10;Description automatically generated">
            <a:extLst>
              <a:ext uri="{FF2B5EF4-FFF2-40B4-BE49-F238E27FC236}">
                <a16:creationId xmlns:a16="http://schemas.microsoft.com/office/drawing/2014/main" id="{09C46C53-EBCC-3B96-D951-7B904284DF27}"/>
              </a:ext>
            </a:extLst>
          </p:cNvPr>
          <p:cNvPicPr>
            <a:picLocks noChangeAspect="1"/>
          </p:cNvPicPr>
          <p:nvPr/>
        </p:nvPicPr>
        <p:blipFill>
          <a:blip r:embed="rId3"/>
          <a:stretch>
            <a:fillRect/>
          </a:stretch>
        </p:blipFill>
        <p:spPr>
          <a:xfrm>
            <a:off x="936671" y="4221162"/>
            <a:ext cx="4676681" cy="2362200"/>
          </a:xfrm>
          <a:prstGeom prst="rect">
            <a:avLst/>
          </a:prstGeom>
        </p:spPr>
      </p:pic>
      <p:sp>
        <p:nvSpPr>
          <p:cNvPr id="4" name="Title 3"/>
          <p:cNvSpPr>
            <a:spLocks noGrp="1"/>
          </p:cNvSpPr>
          <p:nvPr>
            <p:ph type="title"/>
          </p:nvPr>
        </p:nvSpPr>
        <p:spPr/>
        <p:txBody>
          <a:bodyPr>
            <a:normAutofit/>
          </a:bodyPr>
          <a:lstStyle/>
          <a:p>
            <a:r>
              <a:rPr lang="en-US" dirty="0"/>
              <a:t>Observations</a:t>
            </a:r>
          </a:p>
        </p:txBody>
      </p:sp>
      <p:sp>
        <p:nvSpPr>
          <p:cNvPr id="3" name="Content Placeholder 2"/>
          <p:cNvSpPr>
            <a:spLocks noGrp="1"/>
          </p:cNvSpPr>
          <p:nvPr>
            <p:ph sz="half" idx="1"/>
          </p:nvPr>
        </p:nvSpPr>
        <p:spPr>
          <a:xfrm>
            <a:off x="608012" y="1828800"/>
            <a:ext cx="5334001" cy="4343400"/>
          </a:xfrm>
        </p:spPr>
        <p:txBody>
          <a:bodyPr/>
          <a:lstStyle/>
          <a:p>
            <a:r>
              <a:rPr lang="en-US" dirty="0"/>
              <a:t>Most delayed origins/destinations</a:t>
            </a:r>
          </a:p>
          <a:p>
            <a:pPr lvl="1"/>
            <a:r>
              <a:rPr lang="en-US" dirty="0"/>
              <a:t>Top airports similar on both lists</a:t>
            </a:r>
          </a:p>
          <a:p>
            <a:pPr lvl="1"/>
            <a:r>
              <a:rPr lang="en-US" dirty="0"/>
              <a:t>Busier locations will have a higher delay rate</a:t>
            </a:r>
          </a:p>
          <a:p>
            <a:r>
              <a:rPr lang="en-US" dirty="0"/>
              <a:t> Most delayed airlines</a:t>
            </a:r>
          </a:p>
          <a:p>
            <a:pPr lvl="1"/>
            <a:r>
              <a:rPr lang="en-US" dirty="0"/>
              <a:t>Southwest is top serving and top delayed</a:t>
            </a:r>
          </a:p>
          <a:p>
            <a:pPr lvl="1"/>
            <a:r>
              <a:rPr lang="en-US" dirty="0"/>
              <a:t>Potential anomaly compared with other sources</a:t>
            </a:r>
          </a:p>
          <a:p>
            <a:pPr lvl="1"/>
            <a:endParaRPr lang="en-US" dirty="0"/>
          </a:p>
          <a:p>
            <a:endParaRPr lang="en-US" dirty="0"/>
          </a:p>
          <a:p>
            <a:endParaRPr lang="en-US" dirty="0"/>
          </a:p>
        </p:txBody>
      </p:sp>
      <p:sp>
        <p:nvSpPr>
          <p:cNvPr id="6" name="Content Placeholder 2">
            <a:extLst>
              <a:ext uri="{FF2B5EF4-FFF2-40B4-BE49-F238E27FC236}">
                <a16:creationId xmlns:a16="http://schemas.microsoft.com/office/drawing/2014/main" id="{0BDC79D4-16EB-2323-DCAC-67B3366E744E}"/>
              </a:ext>
            </a:extLst>
          </p:cNvPr>
          <p:cNvSpPr>
            <a:spLocks noGrp="1"/>
          </p:cNvSpPr>
          <p:nvPr>
            <p:ph sz="half" idx="2"/>
          </p:nvPr>
        </p:nvSpPr>
        <p:spPr>
          <a:xfrm>
            <a:off x="6262688" y="1828800"/>
            <a:ext cx="5334001" cy="4343400"/>
          </a:xfrm>
        </p:spPr>
        <p:txBody>
          <a:bodyPr/>
          <a:lstStyle/>
          <a:p>
            <a:r>
              <a:rPr lang="en-US" dirty="0"/>
              <a:t>Across the year: </a:t>
            </a:r>
          </a:p>
          <a:p>
            <a:pPr lvl="1"/>
            <a:r>
              <a:rPr lang="en-US" dirty="0"/>
              <a:t>Peaks in June/July, and December</a:t>
            </a:r>
          </a:p>
          <a:p>
            <a:r>
              <a:rPr lang="en-US" dirty="0"/>
              <a:t>Across the month:</a:t>
            </a:r>
          </a:p>
          <a:p>
            <a:pPr lvl="1"/>
            <a:r>
              <a:rPr lang="en-US" dirty="0"/>
              <a:t>Very slight trendline decrease as month progresses</a:t>
            </a:r>
          </a:p>
          <a:p>
            <a:pPr lvl="1"/>
            <a:r>
              <a:rPr lang="en-US" dirty="0"/>
              <a:t>Peaks dates: 11</a:t>
            </a:r>
            <a:r>
              <a:rPr lang="en-US" baseline="30000" dirty="0"/>
              <a:t>th</a:t>
            </a:r>
            <a:r>
              <a:rPr lang="en-US" dirty="0"/>
              <a:t>, 16</a:t>
            </a:r>
            <a:r>
              <a:rPr lang="en-US" baseline="30000" dirty="0"/>
              <a:t>th</a:t>
            </a:r>
            <a:r>
              <a:rPr lang="en-US" dirty="0"/>
              <a:t>, 23</a:t>
            </a:r>
            <a:r>
              <a:rPr lang="en-US" baseline="30000" dirty="0"/>
              <a:t>rd</a:t>
            </a:r>
            <a:r>
              <a:rPr lang="en-US" dirty="0"/>
              <a:t>, 26</a:t>
            </a:r>
            <a:r>
              <a:rPr lang="en-US" baseline="30000" dirty="0"/>
              <a:t>th</a:t>
            </a:r>
            <a:endParaRPr lang="en-US" dirty="0"/>
          </a:p>
          <a:p>
            <a:pPr lvl="1"/>
            <a:r>
              <a:rPr lang="en-US" dirty="0"/>
              <a:t>Significant decrease in delays on 31</a:t>
            </a:r>
            <a:r>
              <a:rPr lang="en-US" baseline="30000" dirty="0"/>
              <a:t>st </a:t>
            </a:r>
            <a:r>
              <a:rPr lang="en-US" dirty="0"/>
              <a:t>correlates with fewer scheduled flights</a:t>
            </a:r>
          </a:p>
          <a:p>
            <a:r>
              <a:rPr lang="en-US" dirty="0"/>
              <a:t>Across the week: </a:t>
            </a:r>
          </a:p>
          <a:p>
            <a:pPr lvl="1"/>
            <a:r>
              <a:rPr lang="en-US" dirty="0"/>
              <a:t>Fewest delays observed Tuesdays, Wednesdays, and Saturdays</a:t>
            </a:r>
          </a:p>
        </p:txBody>
      </p:sp>
    </p:spTree>
    <p:extLst>
      <p:ext uri="{BB962C8B-B14F-4D97-AF65-F5344CB8AC3E}">
        <p14:creationId xmlns:p14="http://schemas.microsoft.com/office/powerpoint/2010/main" val="73573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Model Comparison</a:t>
            </a:r>
          </a:p>
        </p:txBody>
      </p:sp>
      <p:sp>
        <p:nvSpPr>
          <p:cNvPr id="2" name="Content Placeholder 1">
            <a:extLst>
              <a:ext uri="{FF2B5EF4-FFF2-40B4-BE49-F238E27FC236}">
                <a16:creationId xmlns:a16="http://schemas.microsoft.com/office/drawing/2014/main" id="{C361B169-A63C-50DD-4184-7671D8BFB412}"/>
              </a:ext>
            </a:extLst>
          </p:cNvPr>
          <p:cNvSpPr>
            <a:spLocks noGrp="1"/>
          </p:cNvSpPr>
          <p:nvPr>
            <p:ph sz="half" idx="1"/>
          </p:nvPr>
        </p:nvSpPr>
        <p:spPr/>
        <p:txBody>
          <a:bodyPr/>
          <a:lstStyle/>
          <a:p>
            <a:r>
              <a:rPr lang="en-US" dirty="0"/>
              <a:t>Logistical Regression</a:t>
            </a:r>
          </a:p>
          <a:p>
            <a:pPr lvl="1"/>
            <a:r>
              <a:rPr lang="en-US" dirty="0"/>
              <a:t>Suitable only for binary classification problems</a:t>
            </a:r>
          </a:p>
          <a:p>
            <a:pPr lvl="1"/>
            <a:r>
              <a:rPr lang="en-US" dirty="0"/>
              <a:t>Assumes linear relationships between the independent/dependent variables</a:t>
            </a:r>
          </a:p>
          <a:p>
            <a:pPr lvl="1"/>
            <a:r>
              <a:rPr lang="en-US" dirty="0"/>
              <a:t>Prone to overfitting</a:t>
            </a:r>
          </a:p>
          <a:p>
            <a:pPr lvl="1"/>
            <a:r>
              <a:rPr lang="en-US" dirty="0"/>
              <a:t>Prone to biased predictions for imbalanced datasets</a:t>
            </a:r>
          </a:p>
        </p:txBody>
      </p:sp>
      <p:sp>
        <p:nvSpPr>
          <p:cNvPr id="6" name="Content Placeholder 5">
            <a:extLst>
              <a:ext uri="{FF2B5EF4-FFF2-40B4-BE49-F238E27FC236}">
                <a16:creationId xmlns:a16="http://schemas.microsoft.com/office/drawing/2014/main" id="{C8BE0625-CFB1-4842-11EC-12A6B151DE96}"/>
              </a:ext>
            </a:extLst>
          </p:cNvPr>
          <p:cNvSpPr>
            <a:spLocks noGrp="1"/>
          </p:cNvSpPr>
          <p:nvPr>
            <p:ph sz="half" idx="2"/>
          </p:nvPr>
        </p:nvSpPr>
        <p:spPr/>
        <p:txBody>
          <a:bodyPr/>
          <a:lstStyle/>
          <a:p>
            <a:r>
              <a:rPr lang="en-US" dirty="0"/>
              <a:t>Random Forest</a:t>
            </a:r>
          </a:p>
          <a:p>
            <a:pPr lvl="1"/>
            <a:r>
              <a:rPr lang="en-US" dirty="0"/>
              <a:t>Suitable for both classification and regression problems</a:t>
            </a:r>
          </a:p>
          <a:p>
            <a:pPr lvl="1"/>
            <a:r>
              <a:rPr lang="en-US" dirty="0"/>
              <a:t>Handles missing values, outliers, and non-linear relationships well</a:t>
            </a:r>
          </a:p>
          <a:p>
            <a:pPr lvl="1"/>
            <a:r>
              <a:rPr lang="en-US" dirty="0"/>
              <a:t>Handles high-dimensional data well</a:t>
            </a:r>
          </a:p>
          <a:p>
            <a:pPr lvl="1"/>
            <a:r>
              <a:rPr lang="en-US" dirty="0"/>
              <a:t>Time-consuming to train</a:t>
            </a:r>
          </a:p>
          <a:p>
            <a:pPr lvl="1"/>
            <a:endParaRPr lang="en-US" dirty="0"/>
          </a:p>
        </p:txBody>
      </p:sp>
      <p:pic>
        <p:nvPicPr>
          <p:cNvPr id="5" name="Picture 4" descr="A group of people in an airport&#10;&#10;Description automatically generated">
            <a:extLst>
              <a:ext uri="{FF2B5EF4-FFF2-40B4-BE49-F238E27FC236}">
                <a16:creationId xmlns:a16="http://schemas.microsoft.com/office/drawing/2014/main" id="{111121C6-7DA0-4724-42B0-B189920B3ED3}"/>
              </a:ext>
            </a:extLst>
          </p:cNvPr>
          <p:cNvPicPr>
            <a:picLocks noChangeAspect="1"/>
          </p:cNvPicPr>
          <p:nvPr/>
        </p:nvPicPr>
        <p:blipFill>
          <a:blip r:embed="rId3"/>
          <a:stretch>
            <a:fillRect/>
          </a:stretch>
        </p:blipFill>
        <p:spPr>
          <a:xfrm>
            <a:off x="3617913" y="4457699"/>
            <a:ext cx="4648200" cy="2324101"/>
          </a:xfrm>
          <a:prstGeom prst="rect">
            <a:avLst/>
          </a:prstGeom>
        </p:spPr>
      </p:pic>
    </p:spTree>
    <p:extLst>
      <p:ext uri="{BB962C8B-B14F-4D97-AF65-F5344CB8AC3E}">
        <p14:creationId xmlns:p14="http://schemas.microsoft.com/office/powerpoint/2010/main" val="269013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Predictions: Logistical Regression</a:t>
            </a:r>
          </a:p>
        </p:txBody>
      </p:sp>
      <p:sp>
        <p:nvSpPr>
          <p:cNvPr id="3" name="Content Placeholder 2"/>
          <p:cNvSpPr>
            <a:spLocks noGrp="1"/>
          </p:cNvSpPr>
          <p:nvPr>
            <p:ph idx="1"/>
          </p:nvPr>
        </p:nvSpPr>
        <p:spPr/>
        <p:txBody>
          <a:bodyPr/>
          <a:lstStyle/>
          <a:p>
            <a:r>
              <a:rPr lang="en-US" dirty="0"/>
              <a:t>Memory limitations &amp; dataset size</a:t>
            </a:r>
          </a:p>
          <a:p>
            <a:r>
              <a:rPr lang="en-US" dirty="0"/>
              <a:t>Initial accuracy: 50%</a:t>
            </a:r>
          </a:p>
          <a:p>
            <a:pPr lvl="1"/>
            <a:r>
              <a:rPr lang="en-US" dirty="0"/>
              <a:t>Extreme imbalance in y values</a:t>
            </a:r>
          </a:p>
          <a:p>
            <a:pPr lvl="2">
              <a:buFont typeface="Courier New" panose="02070309020205020404" pitchFamily="49" charset="0"/>
              <a:buChar char="o"/>
            </a:pPr>
            <a:r>
              <a:rPr lang="en-US" dirty="0"/>
              <a:t>On-Time:  		87185</a:t>
            </a:r>
          </a:p>
          <a:p>
            <a:pPr lvl="2">
              <a:buFont typeface="Courier New" panose="02070309020205020404" pitchFamily="49" charset="0"/>
              <a:buChar char="o"/>
            </a:pPr>
            <a:r>
              <a:rPr lang="en-US" dirty="0"/>
              <a:t>Delayed Departure:    25917</a:t>
            </a:r>
          </a:p>
          <a:p>
            <a:r>
              <a:rPr lang="en-US" dirty="0"/>
              <a:t>Random </a:t>
            </a:r>
            <a:r>
              <a:rPr lang="en-US" dirty="0" err="1"/>
              <a:t>OverSampler</a:t>
            </a:r>
            <a:r>
              <a:rPr lang="en-US" dirty="0"/>
              <a:t> raised the accuracy to 59%</a:t>
            </a:r>
          </a:p>
        </p:txBody>
      </p:sp>
      <p:pic>
        <p:nvPicPr>
          <p:cNvPr id="6" name="Picture 5">
            <a:extLst>
              <a:ext uri="{FF2B5EF4-FFF2-40B4-BE49-F238E27FC236}">
                <a16:creationId xmlns:a16="http://schemas.microsoft.com/office/drawing/2014/main" id="{CFCA2B2C-BBD2-8292-900A-89EB6D3FA537}"/>
              </a:ext>
            </a:extLst>
          </p:cNvPr>
          <p:cNvPicPr>
            <a:picLocks noChangeAspect="1"/>
          </p:cNvPicPr>
          <p:nvPr/>
        </p:nvPicPr>
        <p:blipFill>
          <a:blip r:embed="rId3"/>
          <a:stretch>
            <a:fillRect/>
          </a:stretch>
        </p:blipFill>
        <p:spPr>
          <a:xfrm>
            <a:off x="8013267" y="3692199"/>
            <a:ext cx="3703095" cy="2891163"/>
          </a:xfrm>
          <a:prstGeom prst="rect">
            <a:avLst/>
          </a:prstGeom>
        </p:spPr>
      </p:pic>
      <p:pic>
        <p:nvPicPr>
          <p:cNvPr id="9" name="Picture 8">
            <a:extLst>
              <a:ext uri="{FF2B5EF4-FFF2-40B4-BE49-F238E27FC236}">
                <a16:creationId xmlns:a16="http://schemas.microsoft.com/office/drawing/2014/main" id="{92F0A868-8028-0139-86DB-64C1734532D3}"/>
              </a:ext>
            </a:extLst>
          </p:cNvPr>
          <p:cNvPicPr>
            <a:picLocks noChangeAspect="1"/>
          </p:cNvPicPr>
          <p:nvPr/>
        </p:nvPicPr>
        <p:blipFill>
          <a:blip r:embed="rId4"/>
          <a:stretch>
            <a:fillRect/>
          </a:stretch>
        </p:blipFill>
        <p:spPr>
          <a:xfrm>
            <a:off x="1293812" y="4483701"/>
            <a:ext cx="5534797" cy="1724266"/>
          </a:xfrm>
          <a:prstGeom prst="rect">
            <a:avLst/>
          </a:prstGeom>
        </p:spPr>
      </p:pic>
    </p:spTree>
    <p:extLst>
      <p:ext uri="{BB962C8B-B14F-4D97-AF65-F5344CB8AC3E}">
        <p14:creationId xmlns:p14="http://schemas.microsoft.com/office/powerpoint/2010/main" val="264634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77000">
              <a:schemeClr val="bg1"/>
            </a:gs>
            <a:gs pos="24000">
              <a:schemeClr val="bg1">
                <a:lumMod val="95000"/>
              </a:schemeClr>
            </a:gs>
            <a:gs pos="100000">
              <a:schemeClr val="bg1">
                <a:lumMod val="85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Predictions: Random Forest</a:t>
            </a:r>
          </a:p>
        </p:txBody>
      </p:sp>
      <p:sp>
        <p:nvSpPr>
          <p:cNvPr id="3" name="Content Placeholder 2"/>
          <p:cNvSpPr>
            <a:spLocks noGrp="1"/>
          </p:cNvSpPr>
          <p:nvPr>
            <p:ph idx="1"/>
          </p:nvPr>
        </p:nvSpPr>
        <p:spPr/>
        <p:txBody>
          <a:bodyPr/>
          <a:lstStyle/>
          <a:p>
            <a:r>
              <a:rPr lang="en-US" dirty="0"/>
              <a:t>Random Forest yielded much better starting results: 74% accuracy</a:t>
            </a:r>
          </a:p>
          <a:p>
            <a:pPr lvl="1"/>
            <a:r>
              <a:rPr lang="en-US" dirty="0"/>
              <a:t>Top 10 Feature focused on departure weekdays, then dates</a:t>
            </a:r>
          </a:p>
          <a:p>
            <a:r>
              <a:rPr lang="en-US" dirty="0"/>
              <a:t>Best Estimator was indeed the best model: 77% accuracy</a:t>
            </a:r>
          </a:p>
          <a:p>
            <a:pPr lvl="1"/>
            <a:r>
              <a:rPr lang="en-US" dirty="0"/>
              <a:t>Top 10 Features focused on multiple </a:t>
            </a:r>
            <a:r>
              <a:rPr lang="en-US"/>
              <a:t>departure variables: </a:t>
            </a:r>
            <a:r>
              <a:rPr lang="en-US" dirty="0"/>
              <a:t>airlines, locations, dates</a:t>
            </a:r>
          </a:p>
        </p:txBody>
      </p:sp>
      <p:pic>
        <p:nvPicPr>
          <p:cNvPr id="6" name="Picture 5">
            <a:extLst>
              <a:ext uri="{FF2B5EF4-FFF2-40B4-BE49-F238E27FC236}">
                <a16:creationId xmlns:a16="http://schemas.microsoft.com/office/drawing/2014/main" id="{56DA4442-EC1E-7015-13DA-3702FCF46CE2}"/>
              </a:ext>
            </a:extLst>
          </p:cNvPr>
          <p:cNvPicPr>
            <a:picLocks noChangeAspect="1"/>
          </p:cNvPicPr>
          <p:nvPr/>
        </p:nvPicPr>
        <p:blipFill>
          <a:blip r:embed="rId3"/>
          <a:stretch>
            <a:fillRect/>
          </a:stretch>
        </p:blipFill>
        <p:spPr>
          <a:xfrm>
            <a:off x="7008812" y="3581400"/>
            <a:ext cx="4722848" cy="3112076"/>
          </a:xfrm>
          <a:prstGeom prst="rect">
            <a:avLst/>
          </a:prstGeom>
        </p:spPr>
      </p:pic>
      <p:pic>
        <p:nvPicPr>
          <p:cNvPr id="8" name="Picture 7">
            <a:extLst>
              <a:ext uri="{FF2B5EF4-FFF2-40B4-BE49-F238E27FC236}">
                <a16:creationId xmlns:a16="http://schemas.microsoft.com/office/drawing/2014/main" id="{040BF614-7614-93C4-E5F6-E7D727A97F7A}"/>
              </a:ext>
            </a:extLst>
          </p:cNvPr>
          <p:cNvPicPr>
            <a:picLocks noChangeAspect="1"/>
          </p:cNvPicPr>
          <p:nvPr/>
        </p:nvPicPr>
        <p:blipFill>
          <a:blip r:embed="rId4"/>
          <a:stretch>
            <a:fillRect/>
          </a:stretch>
        </p:blipFill>
        <p:spPr>
          <a:xfrm>
            <a:off x="1217611" y="4289946"/>
            <a:ext cx="4522930" cy="1694984"/>
          </a:xfrm>
          <a:prstGeom prst="rect">
            <a:avLst/>
          </a:prstGeom>
        </p:spPr>
      </p:pic>
    </p:spTree>
    <p:extLst>
      <p:ext uri="{BB962C8B-B14F-4D97-AF65-F5344CB8AC3E}">
        <p14:creationId xmlns:p14="http://schemas.microsoft.com/office/powerpoint/2010/main" val="63137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North America 16x9">
  <a:themeElements>
    <a:clrScheme name="Custom 7">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F69200"/>
      </a:hlink>
      <a:folHlink>
        <a:srgbClr val="F6920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79_win32_fixed" id="{EA00699B-0394-4B48-8BB2-8B250F055735}" vid="{8FF0ADCE-4C37-4047-93D0-14E337F28D2B}"/>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888E60-F31B-4BB3-BFE4-EB035E271D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473C3AA-CBC3-4EBC-8BF7-2AC27CBBDA72}">
  <ds:schemaRefs>
    <ds:schemaRef ds:uri="http://schemas.microsoft.com/sharepoint/v3/contenttype/forms"/>
  </ds:schemaRefs>
</ds:datastoreItem>
</file>

<file path=customXml/itemProps3.xml><?xml version="1.0" encoding="utf-8"?>
<ds:datastoreItem xmlns:ds="http://schemas.openxmlformats.org/officeDocument/2006/customXml" ds:itemID="{24469512-9FC5-43AF-8C7D-42B05CBCE5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North American continent presentation (widescreen)</Template>
  <TotalTime>1629</TotalTime>
  <Words>734</Words>
  <Application>Microsoft Office PowerPoint</Application>
  <PresentationFormat>Custom</PresentationFormat>
  <Paragraphs>120</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Courier New</vt:lpstr>
      <vt:lpstr>Gill Sans MT</vt:lpstr>
      <vt:lpstr>Continental North America 16x9</vt:lpstr>
      <vt:lpstr>Predicting flight delays with machine learning</vt:lpstr>
      <vt:lpstr>Introduction</vt:lpstr>
      <vt:lpstr>Let’s go already!</vt:lpstr>
      <vt:lpstr>Data processing</vt:lpstr>
      <vt:lpstr>Initial Assessment</vt:lpstr>
      <vt:lpstr>Observations</vt:lpstr>
      <vt:lpstr>Model Comparison</vt:lpstr>
      <vt:lpstr>Predictions: Logistical Regression</vt:lpstr>
      <vt:lpstr>Predictions: Random Forest</vt:lpstr>
      <vt:lpstr>So what?</vt:lpstr>
      <vt:lpstr>next steps</vt:lpstr>
      <vt:lpstr>The bright side</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Russell, Lana</dc:creator>
  <cp:lastModifiedBy>Russell, Lana</cp:lastModifiedBy>
  <cp:revision>158</cp:revision>
  <dcterms:created xsi:type="dcterms:W3CDTF">2023-11-12T04:51:46Z</dcterms:created>
  <dcterms:modified xsi:type="dcterms:W3CDTF">2023-11-21T20:28:12Z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