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Kulim Park"/>
      <p:regular r:id="rId21"/>
      <p:bold r:id="rId22"/>
      <p:italic r:id="rId23"/>
      <p:boldItalic r:id="rId24"/>
    </p:embeddedFont>
    <p:embeddedFont>
      <p:font typeface="Kulim Park SemiBold"/>
      <p:regular r:id="rId25"/>
      <p:bold r:id="rId26"/>
      <p:italic r:id="rId27"/>
      <p:boldItalic r:id="rId28"/>
    </p:embeddedFont>
    <p:embeddedFont>
      <p:font typeface="Manrope"/>
      <p:regular r:id="rId29"/>
      <p:bold r:id="rId30"/>
    </p:embeddedFont>
    <p:embeddedFont>
      <p:font typeface="Nunito Light" pitchFamily="2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Medium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889fdf46b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889fdf46b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889fdf46b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889fdf46b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 about NER - Named Entity Recognition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such as rule-based systems, statistical models, or deep learning models</a:t>
            </a:r>
            <a:endParaRPr/>
          </a:p>
        </p:txBody>
      </p:sp>
      <p:sp>
        <p:nvSpPr>
          <p:cNvPr id="288" name="Google Shape;2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889fdf4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889fdf4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working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d84180b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d84180b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working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889fdf4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889fdf4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889fdf46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889fdf46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33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rot="-4102360">
            <a:off x="4113422" y="47654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 rot="-813319" flipH="1">
            <a:off x="7043160" y="-160894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 rot="-3394465">
            <a:off x="-4084285" y="336016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 rot="10285603" flipH="1">
            <a:off x="-4881689" y="-150840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rot="6738480" flipH="1">
            <a:off x="5484634" y="1473878"/>
            <a:ext cx="7826261" cy="28779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633263" y="2692525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4633297" y="3124400"/>
            <a:ext cx="1788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 idx="2"/>
          </p:nvPr>
        </p:nvSpPr>
        <p:spPr>
          <a:xfrm>
            <a:off x="6544613" y="2692525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3"/>
          </p:nvPr>
        </p:nvSpPr>
        <p:spPr>
          <a:xfrm>
            <a:off x="6544625" y="3124400"/>
            <a:ext cx="1788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 idx="4"/>
          </p:nvPr>
        </p:nvSpPr>
        <p:spPr>
          <a:xfrm>
            <a:off x="2721863" y="2692525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5"/>
          </p:nvPr>
        </p:nvSpPr>
        <p:spPr>
          <a:xfrm>
            <a:off x="2722019" y="3124400"/>
            <a:ext cx="1788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 idx="6"/>
          </p:nvPr>
        </p:nvSpPr>
        <p:spPr>
          <a:xfrm>
            <a:off x="810613" y="2692525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7"/>
          </p:nvPr>
        </p:nvSpPr>
        <p:spPr>
          <a:xfrm>
            <a:off x="810750" y="3124400"/>
            <a:ext cx="1788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 idx="8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33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rot="10285629" flipH="1">
            <a:off x="-7063092" y="-236754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4432130" y="168593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 rot="-2839443" flipH="1">
            <a:off x="2550622" y="32526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 rot="-10305679" flipH="1">
            <a:off x="6458116" y="67162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33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rot="1478505" flipH="1">
            <a:off x="3777012" y="-1076247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 rot="-9555841">
            <a:off x="-6505500" y="24943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 idx="2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 idx="3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4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 idx="5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6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33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FF0000"/>
          </p15:clr>
        </p15:guide>
        <p15:guide id="3" pos="5311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799150" y="1502475"/>
            <a:ext cx="7697700" cy="1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5000" b="1">
                <a:latin typeface="Kulim Park"/>
                <a:ea typeface="Kulim Park"/>
                <a:cs typeface="Kulim Park"/>
                <a:sym typeface="Kulim Park"/>
              </a:rPr>
              <a:t>INTELLIGENT VIRTUAL ASSISTANT</a:t>
            </a:r>
            <a:br>
              <a:rPr lang="en-US" sz="600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-US" sz="3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TECHNOLOGY</a:t>
            </a:r>
            <a:endParaRPr sz="3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 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5825067" y="4240309"/>
            <a:ext cx="316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by: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Amrisha Das 2020UCO1687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2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42" name="Google Shape;242;p22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Roboto"/>
                  <a:ea typeface="Roboto"/>
                  <a:cs typeface="Roboto"/>
                  <a:sym typeface="Roboto"/>
                </a:rPr>
                <a:t>Obtaining the Data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1200" b="1">
                  <a:latin typeface="Roboto"/>
                  <a:ea typeface="Roboto"/>
                  <a:cs typeface="Roboto"/>
                  <a:sym typeface="Roboto"/>
                </a:rPr>
                <a:t>(through the microphone)</a:t>
              </a:r>
              <a:r>
                <a:rPr lang="en-US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3" name="Google Shape;243;p22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4" name="Google Shape;244;p22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45" name="Google Shape;245;p22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Roboto"/>
                  <a:ea typeface="Roboto"/>
                  <a:cs typeface="Roboto"/>
                  <a:sym typeface="Roboto"/>
                </a:rPr>
                <a:t>Extracting the data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1200" b="1">
                  <a:latin typeface="Roboto"/>
                  <a:ea typeface="Roboto"/>
                  <a:cs typeface="Roboto"/>
                  <a:sym typeface="Roboto"/>
                </a:rPr>
                <a:t>(RSE)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" name="Google Shape;246;p22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7" name="Google Shape;247;p22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48" name="Google Shape;248;p22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Roboto"/>
                  <a:ea typeface="Roboto"/>
                  <a:cs typeface="Roboto"/>
                  <a:sym typeface="Roboto"/>
                </a:rPr>
                <a:t>Preparing the data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1200" b="1">
                  <a:latin typeface="Roboto"/>
                  <a:ea typeface="Roboto"/>
                  <a:cs typeface="Roboto"/>
                  <a:sym typeface="Roboto"/>
                </a:rPr>
                <a:t>(Fourier Transform)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9" name="Google Shape;249;p22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50" name="Google Shape;250;p22"/>
          <p:cNvGrpSpPr/>
          <p:nvPr/>
        </p:nvGrpSpPr>
        <p:grpSpPr>
          <a:xfrm>
            <a:off x="2662213" y="737172"/>
            <a:ext cx="3814835" cy="3790597"/>
            <a:chOff x="2662213" y="676344"/>
            <a:chExt cx="3814835" cy="3790597"/>
          </a:xfrm>
        </p:grpSpPr>
        <p:sp>
          <p:nvSpPr>
            <p:cNvPr id="251" name="Google Shape;251;p22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22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55" name="Google Shape;255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22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58" name="Google Shape;258;p22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22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61" name="Google Shape;261;p22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22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2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2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6" name="Google Shape;266;p22"/>
          <p:cNvSpPr txBox="1"/>
          <p:nvPr/>
        </p:nvSpPr>
        <p:spPr>
          <a:xfrm>
            <a:off x="4170975" y="2087225"/>
            <a:ext cx="126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  Audio 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   Data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Analysis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/>
        </p:nvSpPr>
        <p:spPr>
          <a:xfrm>
            <a:off x="451100" y="327950"/>
            <a:ext cx="3363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Manrope"/>
                <a:ea typeface="Manrope"/>
                <a:cs typeface="Manrope"/>
                <a:sym typeface="Manrope"/>
              </a:rPr>
              <a:t>FAST FOURIER TRANSFORM</a:t>
            </a:r>
            <a:endParaRPr sz="19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1163225" y="1067575"/>
            <a:ext cx="5706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anrope"/>
                <a:ea typeface="Manrope"/>
                <a:cs typeface="Manrope"/>
                <a:sym typeface="Manrope"/>
              </a:rPr>
              <a:t>It is a mathematical algorithm which performs </a:t>
            </a:r>
            <a:r>
              <a:rPr lang="en-US" sz="1500" b="1">
                <a:latin typeface="Manrope"/>
                <a:ea typeface="Manrope"/>
                <a:cs typeface="Manrope"/>
                <a:sym typeface="Manrope"/>
              </a:rPr>
              <a:t>Fourier Transform</a:t>
            </a:r>
            <a:r>
              <a:rPr lang="en-US" sz="1500">
                <a:latin typeface="Manrope"/>
                <a:ea typeface="Manrope"/>
                <a:cs typeface="Manrope"/>
                <a:sym typeface="Manrope"/>
              </a:rPr>
              <a:t> by breaking the sound waves or signals into spikes of different amplitude and frequency .</a:t>
            </a:r>
            <a:endParaRPr sz="1500"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anrope"/>
                <a:ea typeface="Manrope"/>
                <a:cs typeface="Manrope"/>
                <a:sym typeface="Manrope"/>
              </a:rPr>
              <a:t>Also used for better understanding of the signal from different viewpoints and angles</a:t>
            </a:r>
            <a:endParaRPr sz="15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75" y="2841350"/>
            <a:ext cx="6549168" cy="21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/>
        </p:nvSpPr>
        <p:spPr>
          <a:xfrm>
            <a:off x="399079" y="382420"/>
            <a:ext cx="30453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Kulim Park"/>
                <a:ea typeface="Kulim Park"/>
                <a:cs typeface="Kulim Park"/>
                <a:sym typeface="Kulim Park"/>
              </a:rPr>
              <a:t>FLOWCHART</a:t>
            </a:r>
            <a:endParaRPr/>
          </a:p>
        </p:txBody>
      </p:sp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 b="4211"/>
          <a:stretch/>
        </p:blipFill>
        <p:spPr>
          <a:xfrm>
            <a:off x="1407192" y="1282247"/>
            <a:ext cx="6329616" cy="2793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87" y="1139370"/>
            <a:ext cx="6045880" cy="307307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 txBox="1"/>
          <p:nvPr/>
        </p:nvSpPr>
        <p:spPr>
          <a:xfrm>
            <a:off x="399079" y="382420"/>
            <a:ext cx="30453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Kulim Park"/>
                <a:ea typeface="Kulim Park"/>
                <a:cs typeface="Kulim Park"/>
                <a:sym typeface="Kulim Park"/>
              </a:rPr>
              <a:t>FLOWCHART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011"/>
          <a:stretch/>
        </p:blipFill>
        <p:spPr>
          <a:xfrm>
            <a:off x="2671040" y="626370"/>
            <a:ext cx="5770058" cy="435873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/>
        </p:nvSpPr>
        <p:spPr>
          <a:xfrm>
            <a:off x="198782" y="251791"/>
            <a:ext cx="30453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Kulim Park"/>
                <a:ea typeface="Kulim Park"/>
                <a:cs typeface="Kulim Park"/>
                <a:sym typeface="Kulim Park"/>
              </a:rPr>
              <a:t>FLOWCHART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/>
        </p:nvSpPr>
        <p:spPr>
          <a:xfrm>
            <a:off x="620000" y="262050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627200" y="206750"/>
            <a:ext cx="422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98" name="Google Shape;298;p27"/>
          <p:cNvGrpSpPr/>
          <p:nvPr/>
        </p:nvGrpSpPr>
        <p:grpSpPr>
          <a:xfrm>
            <a:off x="1036174" y="1323164"/>
            <a:ext cx="7300911" cy="731700"/>
            <a:chOff x="710674" y="1323164"/>
            <a:chExt cx="7300911" cy="731700"/>
          </a:xfrm>
        </p:grpSpPr>
        <p:sp>
          <p:nvSpPr>
            <p:cNvPr id="299" name="Google Shape;299;p27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Brain</a:t>
              </a:r>
              <a:r>
                <a:rPr lang="en-US" sz="44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rgbClr val="0944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 order to perform the task of classification, we need to make the brain of the program which can be done using CNN 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" name="Google Shape;302;p27"/>
          <p:cNvGrpSpPr/>
          <p:nvPr/>
        </p:nvGrpSpPr>
        <p:grpSpPr>
          <a:xfrm>
            <a:off x="-1" y="2205900"/>
            <a:ext cx="8013663" cy="731700"/>
            <a:chOff x="-1" y="2205900"/>
            <a:chExt cx="8013663" cy="731700"/>
          </a:xfrm>
        </p:grpSpPr>
        <p:sp>
          <p:nvSpPr>
            <p:cNvPr id="303" name="Google Shape;303;p27"/>
            <p:cNvSpPr txBox="1"/>
            <p:nvPr/>
          </p:nvSpPr>
          <p:spPr>
            <a:xfrm>
              <a:off x="-1" y="2257725"/>
              <a:ext cx="3153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BoW</a:t>
              </a:r>
              <a:endParaRPr sz="3800">
                <a:solidFill>
                  <a:srgbClr val="0C58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3153362" y="2205900"/>
              <a:ext cx="4860300" cy="731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 txBox="1"/>
            <p:nvPr/>
          </p:nvSpPr>
          <p:spPr>
            <a:xfrm>
              <a:off x="3396962" y="240644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sentences that are passed through the microphone will first be arranged and the weights will be assigned but there remains a drawback as equal weights are given to each word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Google Shape;306;p27"/>
          <p:cNvGrpSpPr/>
          <p:nvPr/>
        </p:nvGrpSpPr>
        <p:grpSpPr>
          <a:xfrm>
            <a:off x="509494" y="3088625"/>
            <a:ext cx="7300600" cy="731700"/>
            <a:chOff x="146040" y="3088625"/>
            <a:chExt cx="7141347" cy="731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146040" y="3138825"/>
              <a:ext cx="2568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TF-IDF</a:t>
              </a:r>
              <a:endParaRPr sz="31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drawback can be overcome using this algo to a large extent as it provides different words with different weights, thus giving a priority like arrangement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0" name="Google Shape;310;p27"/>
          <p:cNvSpPr txBox="1"/>
          <p:nvPr/>
        </p:nvSpPr>
        <p:spPr>
          <a:xfrm>
            <a:off x="380025" y="77275"/>
            <a:ext cx="5543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Manrope"/>
                <a:ea typeface="Manrope"/>
                <a:cs typeface="Manrope"/>
                <a:sym typeface="Manrope"/>
              </a:rPr>
              <a:t>FURTHER IMPLEMENTATION</a:t>
            </a:r>
            <a:endParaRPr sz="2100"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/>
        </p:nvSpPr>
        <p:spPr>
          <a:xfrm>
            <a:off x="854765" y="1123409"/>
            <a:ext cx="680830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risk of false alarms triggering emergency response. For example in case of loud music it might repeatedly send emergency notifications. A solution to this is to provide this service as an optional toggle product, i.e the user can switch this feature on and off as per his need.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546652" y="539930"/>
            <a:ext cx="7424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546652" y="2419653"/>
            <a:ext cx="74245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854765" y="3065984"/>
            <a:ext cx="6291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we have been able to achieve with the current model is </a:t>
            </a: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b="1">
                <a:solidFill>
                  <a:schemeClr val="lt1"/>
                </a:solidFill>
              </a:rPr>
              <a:t>6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%. Since our model has been developed at a low level and we have used the most basic microphone, in order to get precise results, it is best to be present in a silent environment.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More areas of Novelty that can be considered</a:t>
            </a:r>
            <a:endParaRPr sz="29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body" idx="1"/>
          </p:nvPr>
        </p:nvSpPr>
        <p:spPr>
          <a:xfrm>
            <a:off x="10560500" y="4140475"/>
            <a:ext cx="680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847225" y="1211400"/>
            <a:ext cx="6894900" cy="18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AutoNum type="arabicPeriod"/>
            </a:pPr>
            <a:r>
              <a:rPr lang="en-US">
                <a:latin typeface="Manrope"/>
                <a:ea typeface="Manrope"/>
                <a:cs typeface="Manrope"/>
                <a:sym typeface="Manrope"/>
              </a:rPr>
              <a:t>Wake Word Detection - giving the user a customized way of doing so initially 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AutoNum type="arabicPeriod"/>
            </a:pPr>
            <a:r>
              <a:rPr lang="en-US">
                <a:latin typeface="Manrope"/>
                <a:ea typeface="Manrope"/>
                <a:cs typeface="Manrope"/>
                <a:sym typeface="Manrope"/>
              </a:rPr>
              <a:t>Connecting it with ChatGPT’s API 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AutoNum type="arabicPeriod"/>
            </a:pPr>
            <a:r>
              <a:rPr lang="en-US">
                <a:latin typeface="Manrope"/>
                <a:ea typeface="Manrope"/>
                <a:cs typeface="Manrope"/>
                <a:sym typeface="Manrope"/>
              </a:rPr>
              <a:t>Dependency on cloud and limited memory on the device, it doesn’t become like a conversational bot 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2480733" y="1842830"/>
            <a:ext cx="443653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416344" y="278296"/>
            <a:ext cx="3538300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/>
              <a:t>INTRODUCTION</a:t>
            </a:r>
            <a:endParaRPr sz="3200" b="1"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922082" y="915833"/>
            <a:ext cx="6403057" cy="347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chemeClr val="lt1"/>
                </a:solidFill>
              </a:rPr>
              <a:t>What is an Intelligent Virtual personal assistant?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</a:rPr>
              <a:t>They</a:t>
            </a:r>
            <a:r>
              <a:rPr lang="en-US"/>
              <a:t> are intelligent software programs that can perform a wide range of tasks and functions, from the tiniest of calculations to finding solutions of complex problems, with minimal human involvement.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chemeClr val="lt1"/>
                </a:solidFill>
              </a:rPr>
              <a:t>Problem Statement: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Emergencies can happen at any time and in any place, leaving individuals vulnerable and in need of immediate help. Many people rely on smartphones but it has obvious disadvantages.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So, there is a need  for a VPA with an </a:t>
            </a:r>
            <a:r>
              <a:rPr lang="en-US" b="1">
                <a:solidFill>
                  <a:schemeClr val="lt1"/>
                </a:solidFill>
              </a:rPr>
              <a:t>emergency contact feature </a:t>
            </a:r>
            <a:r>
              <a:rPr lang="en-US"/>
              <a:t>that can be activated through voice commands to easily notify designated contacts in case of an emergency, even when they are unable to physically access their mobile phones.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54" y="1193397"/>
            <a:ext cx="7414481" cy="35911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3647661" y="516835"/>
            <a:ext cx="20474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-1405645" y="-81856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84822" y="288412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OUR </a:t>
            </a:r>
            <a:r>
              <a:rPr lang="en-US" b="1">
                <a:solidFill>
                  <a:schemeClr val="lt1"/>
                </a:solidFill>
              </a:rPr>
              <a:t>MOTIVATION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 rot="813319">
            <a:off x="-3627911" y="-66859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 rot="-551380" flipH="1">
            <a:off x="566912" y="1890406"/>
            <a:ext cx="1606635" cy="1876479"/>
            <a:chOff x="1835466" y="929768"/>
            <a:chExt cx="2388300" cy="3284100"/>
          </a:xfrm>
        </p:grpSpPr>
        <p:sp>
          <p:nvSpPr>
            <p:cNvPr id="131" name="Google Shape;131;p16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947423" y="4083887"/>
              <a:ext cx="164400" cy="77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6"/>
          <p:cNvSpPr txBox="1"/>
          <p:nvPr/>
        </p:nvSpPr>
        <p:spPr>
          <a:xfrm rot="-581315">
            <a:off x="436147" y="2204271"/>
            <a:ext cx="17728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EMERGENCY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2909313" y="1044744"/>
            <a:ext cx="5807304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has been an increased focus in the healthcare department after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covid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pandemic. Taking this into account, it was brought to our knowledge that virtual personal assistants such as Alexa do not have an emergency contact feature.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someone has fits, or screams and collapses, they do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 or capacity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hold the power button of their phone for a long time nor give commands to the VPA.  And so, the VPA could be programmed to automatically notify emergency services or designated contacts in case of a medical emergency, reducing the risk of complications and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potentially saving lives.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-1405645" y="-81856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684822" y="288412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OUR </a:t>
            </a:r>
            <a:r>
              <a:rPr lang="en-US" b="1">
                <a:solidFill>
                  <a:schemeClr val="lt1"/>
                </a:solidFill>
              </a:rPr>
              <a:t>NOVELTY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 rot="813319">
            <a:off x="-3627911" y="-66859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598911" y="946312"/>
            <a:ext cx="62073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Despite IVPA’s like Alexa listening to all the conversations that go about whenever connected to a power supply, there is no emergency contact system.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tackle this grave issue, our bot detects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frequency range of the voice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if it is found to be above a certain threshold for some amount of time, and is followed by a very low frequency sound (or disturbance noise which may or may not be present) the bot will send a WhatsApp and a telegram message to the emergency contact listed.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Moreover, it will also be able to contact the emergency helpline number 911.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645794" y="2011310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TTS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4715933" y="2243134"/>
            <a:ext cx="1993913" cy="223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 to convert text into spoken words. TTS enables it to respond to user requests with natural-sounding voice responses.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title" idx="2"/>
          </p:nvPr>
        </p:nvSpPr>
        <p:spPr>
          <a:xfrm>
            <a:off x="6569569" y="2007844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NLU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3"/>
          </p:nvPr>
        </p:nvSpPr>
        <p:spPr>
          <a:xfrm>
            <a:off x="6697240" y="2251594"/>
            <a:ext cx="1788600" cy="207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to analyze and interpret the meaning of user requests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5"/>
          </p:nvPr>
        </p:nvSpPr>
        <p:spPr>
          <a:xfrm>
            <a:off x="2644376" y="2251594"/>
            <a:ext cx="1993914" cy="199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to convert spoken words into text. ASR enables the VAT’s to understand what users are saying and transcribe it into a format that the system can understand.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6"/>
          </p:nvPr>
        </p:nvSpPr>
        <p:spPr>
          <a:xfrm>
            <a:off x="798244" y="2011310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NLP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7"/>
          </p:nvPr>
        </p:nvSpPr>
        <p:spPr>
          <a:xfrm>
            <a:off x="719925" y="2410646"/>
            <a:ext cx="1916947" cy="236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to understand and interpret user requests. NLP enables VAT’s like Alexa to understand the context, intent, and meaning behind user request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4"/>
          </p:nvPr>
        </p:nvSpPr>
        <p:spPr>
          <a:xfrm>
            <a:off x="2722019" y="2011310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ASR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 idx="8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TECHNOLOGIES </a:t>
            </a:r>
            <a:r>
              <a:rPr lang="en-US" b="1">
                <a:solidFill>
                  <a:schemeClr val="lt1"/>
                </a:solidFill>
              </a:rPr>
              <a:t>USED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405765" y="1524553"/>
            <a:ext cx="420796" cy="421770"/>
            <a:chOff x="-3137650" y="2408950"/>
            <a:chExt cx="291450" cy="292125"/>
          </a:xfrm>
        </p:grpSpPr>
        <p:sp>
          <p:nvSpPr>
            <p:cNvPr id="159" name="Google Shape;159;p18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>
            <a:off x="7228515" y="1488725"/>
            <a:ext cx="420796" cy="371887"/>
            <a:chOff x="-3137650" y="2787000"/>
            <a:chExt cx="291450" cy="257575"/>
          </a:xfrm>
        </p:grpSpPr>
        <p:sp>
          <p:nvSpPr>
            <p:cNvPr id="165" name="Google Shape;165;p18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1543589" y="1516670"/>
            <a:ext cx="398020" cy="421914"/>
            <a:chOff x="-5995925" y="2757850"/>
            <a:chExt cx="275675" cy="292225"/>
          </a:xfrm>
        </p:grpSpPr>
        <p:sp>
          <p:nvSpPr>
            <p:cNvPr id="174" name="Google Shape;174;p18"/>
            <p:cNvSpPr/>
            <p:nvPr/>
          </p:nvSpPr>
          <p:spPr>
            <a:xfrm>
              <a:off x="-5995925" y="2757850"/>
              <a:ext cx="275675" cy="292225"/>
            </a:xfrm>
            <a:custGeom>
              <a:avLst/>
              <a:gdLst/>
              <a:ahLst/>
              <a:cxnLst/>
              <a:rect l="l" t="t" r="r" b="b"/>
              <a:pathLst>
                <a:path w="11027" h="11689" extrusionOk="0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5892750" y="2808250"/>
              <a:ext cx="137850" cy="69350"/>
            </a:xfrm>
            <a:custGeom>
              <a:avLst/>
              <a:gdLst/>
              <a:ahLst/>
              <a:cxnLst/>
              <a:rect l="l" t="t" r="r" b="b"/>
              <a:pathLst>
                <a:path w="5514" h="2774" extrusionOk="0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-5891975" y="2895675"/>
              <a:ext cx="34700" cy="17375"/>
            </a:xfrm>
            <a:custGeom>
              <a:avLst/>
              <a:gdLst/>
              <a:ahLst/>
              <a:cxnLst/>
              <a:rect l="l" t="t" r="r" b="b"/>
              <a:pathLst>
                <a:path w="1388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-5891975" y="2928775"/>
              <a:ext cx="34700" cy="18125"/>
            </a:xfrm>
            <a:custGeom>
              <a:avLst/>
              <a:gdLst/>
              <a:ahLst/>
              <a:cxnLst/>
              <a:rect l="l" t="t" r="r" b="b"/>
              <a:pathLst>
                <a:path w="1388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58407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58407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-57895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7895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-5858100" y="2998075"/>
              <a:ext cx="68550" cy="17350"/>
            </a:xfrm>
            <a:custGeom>
              <a:avLst/>
              <a:gdLst/>
              <a:ahLst/>
              <a:cxnLst/>
              <a:rect l="l" t="t" r="r" b="b"/>
              <a:pathLst>
                <a:path w="274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5381521" y="1460736"/>
            <a:ext cx="420531" cy="417262"/>
            <a:chOff x="6790450" y="3119050"/>
            <a:chExt cx="262750" cy="260675"/>
          </a:xfrm>
        </p:grpSpPr>
        <p:sp>
          <p:nvSpPr>
            <p:cNvPr id="184" name="Google Shape;184;p18"/>
            <p:cNvSpPr/>
            <p:nvPr/>
          </p:nvSpPr>
          <p:spPr>
            <a:xfrm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flipH="1"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/>
        </p:nvSpPr>
        <p:spPr>
          <a:xfrm>
            <a:off x="6241774" y="357808"/>
            <a:ext cx="27591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Kulim Park"/>
                <a:ea typeface="Kulim Park"/>
                <a:cs typeface="Kulim Park"/>
                <a:sym typeface="Kulim Park"/>
              </a:rPr>
              <a:t>WORKING</a:t>
            </a:r>
            <a:endParaRPr/>
          </a:p>
        </p:txBody>
      </p:sp>
      <p:grpSp>
        <p:nvGrpSpPr>
          <p:cNvPr id="191" name="Google Shape;191;p19"/>
          <p:cNvGrpSpPr/>
          <p:nvPr/>
        </p:nvGrpSpPr>
        <p:grpSpPr>
          <a:xfrm>
            <a:off x="-4505221" y="95485"/>
            <a:ext cx="13307312" cy="5311330"/>
            <a:chOff x="-4505220" y="-683741"/>
            <a:chExt cx="13307312" cy="5311330"/>
          </a:xfrm>
        </p:grpSpPr>
        <p:sp>
          <p:nvSpPr>
            <p:cNvPr id="192" name="Google Shape;192;p19"/>
            <p:cNvSpPr/>
            <p:nvPr/>
          </p:nvSpPr>
          <p:spPr>
            <a:xfrm>
              <a:off x="-4505220" y="-683741"/>
              <a:ext cx="5311330" cy="5311330"/>
            </a:xfrm>
            <a:prstGeom prst="blockArc">
              <a:avLst>
                <a:gd name="adj1" fmla="val 18900000"/>
                <a:gd name="adj2" fmla="val 2700000"/>
                <a:gd name="adj3" fmla="val 407"/>
              </a:avLst>
            </a:prstGeom>
            <a:noFill/>
            <a:ln w="25400" cap="flat" cmpd="sng">
              <a:solidFill>
                <a:srgbClr val="B7B3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14537" y="416769"/>
              <a:ext cx="8387555" cy="788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14537" y="416769"/>
              <a:ext cx="8387555" cy="788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6075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Speech</a:t>
              </a: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Electrical Energy</a:t>
              </a: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Digital Data         Text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7826" y="238790"/>
              <a:ext cx="985961" cy="985961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888542" y="1588833"/>
              <a:ext cx="7913544" cy="788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888542" y="1588833"/>
              <a:ext cx="7913544" cy="788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6075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to speech synthesizer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12759" y="1478942"/>
              <a:ext cx="985961" cy="985961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01718" y="2760692"/>
              <a:ext cx="8200261" cy="788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501718" y="2760692"/>
              <a:ext cx="8200261" cy="788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6075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Speech       Microphone Detection       Conversion of signal       Frequency analysis</a:t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8737" y="2662096"/>
              <a:ext cx="985961" cy="985961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9"/>
          <p:cNvSpPr txBox="1"/>
          <p:nvPr/>
        </p:nvSpPr>
        <p:spPr>
          <a:xfrm>
            <a:off x="27500" y="1179185"/>
            <a:ext cx="104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Speech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Recognition</a:t>
            </a:r>
            <a:endParaRPr sz="12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</a:rPr>
              <a:t>(STT)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41907" y="2489539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Text to Speech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27498" y="3676636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Audio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4297718" y="3855114"/>
            <a:ext cx="206654" cy="158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1905603" y="3855114"/>
            <a:ext cx="206654" cy="158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6514525" y="3855114"/>
            <a:ext cx="206654" cy="158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888596" y="1510992"/>
            <a:ext cx="206654" cy="158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3904101" y="1510992"/>
            <a:ext cx="206654" cy="158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5465864" y="1510992"/>
            <a:ext cx="206654" cy="158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1770529" y="1642625"/>
            <a:ext cx="1323300" cy="13209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AUDIO 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 DATA</a:t>
            </a:r>
            <a:endParaRPr sz="1700" b="1"/>
          </a:p>
        </p:txBody>
      </p:sp>
      <p:grpSp>
        <p:nvGrpSpPr>
          <p:cNvPr id="216" name="Google Shape;216;p20"/>
          <p:cNvGrpSpPr/>
          <p:nvPr/>
        </p:nvGrpSpPr>
        <p:grpSpPr>
          <a:xfrm>
            <a:off x="2026438" y="1243223"/>
            <a:ext cx="2958454" cy="3298347"/>
            <a:chOff x="4184863" y="1520198"/>
            <a:chExt cx="2958454" cy="3298347"/>
          </a:xfrm>
        </p:grpSpPr>
        <p:sp>
          <p:nvSpPr>
            <p:cNvPr id="217" name="Google Shape;217;p20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B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0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PERIOD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712806" y="-335407"/>
            <a:ext cx="3293577" cy="3222916"/>
            <a:chOff x="2857731" y="-71332"/>
            <a:chExt cx="3293577" cy="3222916"/>
          </a:xfrm>
        </p:grpSpPr>
        <p:sp>
          <p:nvSpPr>
            <p:cNvPr id="221" name="Google Shape;221;p20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DDF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AMPLITUDE 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0"/>
          <p:cNvGrpSpPr/>
          <p:nvPr/>
        </p:nvGrpSpPr>
        <p:grpSpPr>
          <a:xfrm>
            <a:off x="-183688" y="1419296"/>
            <a:ext cx="3424433" cy="3122279"/>
            <a:chOff x="1959887" y="1684671"/>
            <a:chExt cx="3424433" cy="3122279"/>
          </a:xfrm>
        </p:grpSpPr>
        <p:sp>
          <p:nvSpPr>
            <p:cNvPr id="225" name="Google Shape;225;p20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4A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FREQUENCY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8" name="Google Shape;2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50" y="1333225"/>
            <a:ext cx="3269963" cy="21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450"/>
            <a:ext cx="5143699" cy="18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792" y="2325000"/>
            <a:ext cx="4031783" cy="281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1564800" y="3324500"/>
            <a:ext cx="315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Comparing the Amplitude 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with respect to Frequency Bin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5675000" y="155750"/>
            <a:ext cx="2261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Comparing the Amplitude 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with respect to Time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Microsoft Office PowerPoint</Application>
  <PresentationFormat>On-screen Show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Kulim Park</vt:lpstr>
      <vt:lpstr>Kulim Park SemiBold</vt:lpstr>
      <vt:lpstr>Roboto</vt:lpstr>
      <vt:lpstr>Nunito Light</vt:lpstr>
      <vt:lpstr>Manrope</vt:lpstr>
      <vt:lpstr>Arial</vt:lpstr>
      <vt:lpstr>Roboto Medium</vt:lpstr>
      <vt:lpstr>Minimalist Korean Aesthetic Pitch Deck by Slidesgo</vt:lpstr>
      <vt:lpstr>INTELLIGENT VIRTUAL ASSISTANT TECHNOLOGY</vt:lpstr>
      <vt:lpstr>INTRODUCTION</vt:lpstr>
      <vt:lpstr>PowerPoint Presentation</vt:lpstr>
      <vt:lpstr>OUR MOTIVATION</vt:lpstr>
      <vt:lpstr>OUR NOVELTY</vt:lpstr>
      <vt:lpstr>TTS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areas of Novelty that can be considered</vt:lpstr>
      <vt:lpstr>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VIRTUAL ASSISTANT TECHNOLOGY</dc:title>
  <cp:lastModifiedBy>Amrisha Das</cp:lastModifiedBy>
  <cp:revision>2</cp:revision>
  <dcterms:modified xsi:type="dcterms:W3CDTF">2023-08-29T07:10:02Z</dcterms:modified>
</cp:coreProperties>
</file>