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11a1766b90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11a1766b90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11a1766b9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11a1766b9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e44b24408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e44b2440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11a1766b9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11a1766b9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e44b2440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e44b2440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e4cb4741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e4cb4741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e51446d3a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e51446d3a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11a1766b9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11a1766b9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11a1766b9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11a1766b9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11a1766b9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11a1766b9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e4cb47417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e4cb47417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e4cb47417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e4cb47417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e4cb47417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e4cb47417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11a1766b9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11a1766b9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11a1766b9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11a1766b9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ata.cdc.gov/NCHS/Weekly-Provisional-Counts-of-Deaths-by-State-and-S/muzy-jte6/about_data" TargetMode="External"/><Relationship Id="rId4" Type="http://schemas.openxmlformats.org/officeDocument/2006/relationships/hyperlink" Target="https://github.com/gka/chroma.js/tree/main" TargetMode="External"/><Relationship Id="rId5" Type="http://schemas.openxmlformats.org/officeDocument/2006/relationships/hyperlink" Target="https://eric.clst.org/tech/usgeojs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Distribution of Disease </a:t>
            </a:r>
            <a:r>
              <a:rPr lang="en"/>
              <a:t>Casualties</a:t>
            </a:r>
            <a:r>
              <a:rPr lang="en"/>
              <a:t> across USA in 2023</a:t>
            </a:r>
            <a:endParaRPr/>
          </a:p>
        </p:txBody>
      </p:sp>
      <p:sp>
        <p:nvSpPr>
          <p:cNvPr id="278" name="Google Shape;278;p13"/>
          <p:cNvSpPr txBox="1"/>
          <p:nvPr>
            <p:ph idx="1" type="subTitle"/>
          </p:nvPr>
        </p:nvSpPr>
        <p:spPr>
          <a:xfrm>
            <a:off x="824000" y="3596300"/>
            <a:ext cx="5798100" cy="695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2250"/>
              <a:t>RU DATA SCIENCE PROJECT 3</a:t>
            </a:r>
            <a:br>
              <a:rPr lang="en" sz="2250"/>
            </a:br>
            <a:r>
              <a:rPr lang="en" sz="2200"/>
              <a:t>Group members: </a:t>
            </a:r>
            <a:br>
              <a:rPr lang="en"/>
            </a:br>
            <a:r>
              <a:rPr lang="en" sz="2400"/>
              <a:t>Steven Schiffner, Medha Mallampati, Anna Lewis, Darshan Patel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lang="en" sz="2050"/>
              <a:t>For each disease, which ten states had the highest death count per 100k people?</a:t>
            </a:r>
            <a:endParaRPr sz="2320"/>
          </a:p>
        </p:txBody>
      </p:sp>
      <p:sp>
        <p:nvSpPr>
          <p:cNvPr id="337" name="Google Shape;337;p22"/>
          <p:cNvSpPr txBox="1"/>
          <p:nvPr>
            <p:ph idx="1" type="body"/>
          </p:nvPr>
        </p:nvSpPr>
        <p:spPr>
          <a:xfrm>
            <a:off x="311700" y="1245725"/>
            <a:ext cx="8520600" cy="3416400"/>
          </a:xfrm>
          <a:prstGeom prst="rect">
            <a:avLst/>
          </a:prstGeom>
        </p:spPr>
        <p:txBody>
          <a:bodyPr anchorCtr="0" anchor="t" bIns="91425" lIns="91425" spcFirstLastPara="1" rIns="91425" wrap="square" tIns="91425">
            <a:normAutofit fontScale="25000" lnSpcReduction="20000"/>
          </a:bodyPr>
          <a:lstStyle/>
          <a:p>
            <a:pPr indent="-330200" lvl="0" marL="457200" rtl="0" algn="l">
              <a:lnSpc>
                <a:spcPct val="200000"/>
              </a:lnSpc>
              <a:spcBef>
                <a:spcPts val="0"/>
              </a:spcBef>
              <a:spcAft>
                <a:spcPts val="0"/>
              </a:spcAft>
              <a:buSzPct val="100000"/>
              <a:buChar char="●"/>
            </a:pPr>
            <a:r>
              <a:rPr lang="en" sz="6400"/>
              <a:t>Natural Causes - </a:t>
            </a:r>
            <a:r>
              <a:rPr lang="en" sz="6400">
                <a:solidFill>
                  <a:srgbClr val="FF0000"/>
                </a:solidFill>
              </a:rPr>
              <a:t>WV, MA, AR, MS, TN, KT, AL, PR, MI, OH</a:t>
            </a:r>
            <a:endParaRPr sz="6400">
              <a:solidFill>
                <a:srgbClr val="FF0000"/>
              </a:solidFill>
            </a:endParaRPr>
          </a:p>
          <a:p>
            <a:pPr indent="-330200" lvl="0" marL="457200" rtl="0" algn="l">
              <a:lnSpc>
                <a:spcPct val="200000"/>
              </a:lnSpc>
              <a:spcBef>
                <a:spcPts val="0"/>
              </a:spcBef>
              <a:spcAft>
                <a:spcPts val="0"/>
              </a:spcAft>
              <a:buSzPct val="100000"/>
              <a:buChar char="●"/>
            </a:pPr>
            <a:r>
              <a:rPr lang="en" sz="6400"/>
              <a:t>Septicemia - </a:t>
            </a:r>
            <a:r>
              <a:rPr lang="en" sz="6400">
                <a:solidFill>
                  <a:srgbClr val="FF0000"/>
                </a:solidFill>
              </a:rPr>
              <a:t>KT, AL, NJ, PA, LA, PR, AR, MI, GA, OH</a:t>
            </a:r>
            <a:endParaRPr sz="6400">
              <a:solidFill>
                <a:srgbClr val="FF0000"/>
              </a:solidFill>
            </a:endParaRPr>
          </a:p>
          <a:p>
            <a:pPr indent="-330200" lvl="0" marL="457200" rtl="0" algn="l">
              <a:lnSpc>
                <a:spcPct val="200000"/>
              </a:lnSpc>
              <a:spcBef>
                <a:spcPts val="0"/>
              </a:spcBef>
              <a:spcAft>
                <a:spcPts val="0"/>
              </a:spcAft>
              <a:buSzPct val="100000"/>
              <a:buChar char="●"/>
            </a:pPr>
            <a:r>
              <a:rPr lang="en" sz="6400"/>
              <a:t>Malignant Neoplasms - </a:t>
            </a:r>
            <a:r>
              <a:rPr lang="en" sz="6400">
                <a:solidFill>
                  <a:srgbClr val="FF0000"/>
                </a:solidFill>
              </a:rPr>
              <a:t>WV, MA, KT, VT, MI, DE, TN, AR, PA, MS</a:t>
            </a:r>
            <a:endParaRPr sz="6400">
              <a:solidFill>
                <a:srgbClr val="FF0000"/>
              </a:solidFill>
            </a:endParaRPr>
          </a:p>
          <a:p>
            <a:pPr indent="-330200" lvl="0" marL="457200" rtl="0" algn="l">
              <a:lnSpc>
                <a:spcPct val="200000"/>
              </a:lnSpc>
              <a:spcBef>
                <a:spcPts val="0"/>
              </a:spcBef>
              <a:spcAft>
                <a:spcPts val="0"/>
              </a:spcAft>
              <a:buSzPct val="100000"/>
              <a:buChar char="●"/>
            </a:pPr>
            <a:r>
              <a:rPr lang="en" sz="6400"/>
              <a:t>Diabetes - </a:t>
            </a:r>
            <a:r>
              <a:rPr lang="en" sz="6400">
                <a:solidFill>
                  <a:srgbClr val="FF0000"/>
                </a:solidFill>
              </a:rPr>
              <a:t>PR, WV, AR, MS, TN, KT, LA, OH, IN, FL</a:t>
            </a:r>
            <a:endParaRPr sz="6400">
              <a:solidFill>
                <a:srgbClr val="FF0000"/>
              </a:solidFill>
            </a:endParaRPr>
          </a:p>
          <a:p>
            <a:pPr indent="-330200" lvl="0" marL="457200" rtl="0" algn="l">
              <a:lnSpc>
                <a:spcPct val="200000"/>
              </a:lnSpc>
              <a:spcBef>
                <a:spcPts val="0"/>
              </a:spcBef>
              <a:spcAft>
                <a:spcPts val="0"/>
              </a:spcAft>
              <a:buSzPct val="100000"/>
              <a:buChar char="●"/>
            </a:pPr>
            <a:r>
              <a:rPr lang="en" sz="6400"/>
              <a:t>Alzheimer’s - </a:t>
            </a:r>
            <a:r>
              <a:rPr lang="en" sz="6400">
                <a:solidFill>
                  <a:srgbClr val="FF0000"/>
                </a:solidFill>
              </a:rPr>
              <a:t>PR, MS, AR, OR, AL, SC, IA, WA, LA, CA</a:t>
            </a:r>
            <a:endParaRPr sz="6400">
              <a:solidFill>
                <a:srgbClr val="FF0000"/>
              </a:solidFill>
            </a:endParaRPr>
          </a:p>
          <a:p>
            <a:pPr indent="-330200" lvl="0" marL="457200" rtl="0" algn="l">
              <a:lnSpc>
                <a:spcPct val="200000"/>
              </a:lnSpc>
              <a:spcBef>
                <a:spcPts val="0"/>
              </a:spcBef>
              <a:spcAft>
                <a:spcPts val="0"/>
              </a:spcAft>
              <a:buSzPct val="100000"/>
              <a:buChar char="●"/>
            </a:pPr>
            <a:r>
              <a:rPr lang="en" sz="6400"/>
              <a:t>Flu and Pneumonia -</a:t>
            </a:r>
            <a:r>
              <a:rPr lang="en" sz="6400">
                <a:solidFill>
                  <a:srgbClr val="FF0000"/>
                </a:solidFill>
              </a:rPr>
              <a:t> PR, TN, MS, MI, AL, WV, AR, PA, OH, KT</a:t>
            </a:r>
            <a:endParaRPr sz="6400">
              <a:solidFill>
                <a:srgbClr val="FF0000"/>
              </a:solidFill>
            </a:endParaRPr>
          </a:p>
          <a:p>
            <a:pPr indent="-330200" lvl="0" marL="457200" rtl="0" algn="l">
              <a:lnSpc>
                <a:spcPct val="200000"/>
              </a:lnSpc>
              <a:spcBef>
                <a:spcPts val="0"/>
              </a:spcBef>
              <a:spcAft>
                <a:spcPts val="0"/>
              </a:spcAft>
              <a:buSzPct val="100000"/>
              <a:buChar char="●"/>
            </a:pPr>
            <a:r>
              <a:rPr lang="en" sz="6400"/>
              <a:t>Chronic lower resp. </a:t>
            </a:r>
            <a:r>
              <a:rPr lang="en" sz="6400"/>
              <a:t>disease</a:t>
            </a:r>
            <a:r>
              <a:rPr lang="en" sz="6400"/>
              <a:t> - </a:t>
            </a:r>
            <a:r>
              <a:rPr lang="en" sz="6400">
                <a:solidFill>
                  <a:srgbClr val="FF0000"/>
                </a:solidFill>
              </a:rPr>
              <a:t>WV, AR, KT, OK, MS, IN, MA, TN, MS, AL</a:t>
            </a:r>
            <a:endParaRPr sz="6400">
              <a:solidFill>
                <a:srgbClr val="FF0000"/>
              </a:solidFill>
            </a:endParaRPr>
          </a:p>
          <a:p>
            <a:pPr indent="0" lvl="0" marL="457200" rtl="0" algn="l">
              <a:spcBef>
                <a:spcPts val="1200"/>
              </a:spcBef>
              <a:spcAft>
                <a:spcPts val="0"/>
              </a:spcAft>
              <a:buNone/>
            </a:pPr>
            <a:r>
              <a:t/>
            </a:r>
            <a:endParaRPr sz="2000"/>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lang="en" sz="1850"/>
              <a:t>For each disease, which ten states had the highest death count per 100k people? (Cont)</a:t>
            </a:r>
            <a:endParaRPr sz="1850"/>
          </a:p>
        </p:txBody>
      </p:sp>
      <p:sp>
        <p:nvSpPr>
          <p:cNvPr id="343" name="Google Shape;343;p23"/>
          <p:cNvSpPr txBox="1"/>
          <p:nvPr>
            <p:ph idx="1" type="body"/>
          </p:nvPr>
        </p:nvSpPr>
        <p:spPr>
          <a:xfrm>
            <a:off x="311700" y="1199100"/>
            <a:ext cx="8520600" cy="34164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Char char="●"/>
            </a:pPr>
            <a:r>
              <a:rPr lang="en" sz="1600"/>
              <a:t>Other resp. diseases - </a:t>
            </a:r>
            <a:r>
              <a:rPr lang="en" sz="1600">
                <a:solidFill>
                  <a:srgbClr val="FF0000"/>
                </a:solidFill>
              </a:rPr>
              <a:t>AL, LA, GA, OH, NJ, KT, PA, MS, IN, CT</a:t>
            </a:r>
            <a:endParaRPr sz="1600">
              <a:solidFill>
                <a:srgbClr val="FF0000"/>
              </a:solidFill>
            </a:endParaRPr>
          </a:p>
          <a:p>
            <a:pPr indent="-330200" lvl="0" marL="457200" rtl="0" algn="l">
              <a:lnSpc>
                <a:spcPct val="200000"/>
              </a:lnSpc>
              <a:spcBef>
                <a:spcPts val="0"/>
              </a:spcBef>
              <a:spcAft>
                <a:spcPts val="0"/>
              </a:spcAft>
              <a:buSzPts val="1600"/>
              <a:buChar char="●"/>
            </a:pPr>
            <a:r>
              <a:rPr lang="en" sz="1600"/>
              <a:t>Nephritis, nephrotic syndrome and nephrosis - </a:t>
            </a:r>
            <a:r>
              <a:rPr lang="en" sz="1600">
                <a:solidFill>
                  <a:srgbClr val="FF0000"/>
                </a:solidFill>
              </a:rPr>
              <a:t>PR, MS, KT, AL, PA, AR, LA, IN, IL, GA</a:t>
            </a:r>
            <a:endParaRPr sz="1600">
              <a:solidFill>
                <a:srgbClr val="FF0000"/>
              </a:solidFill>
            </a:endParaRPr>
          </a:p>
          <a:p>
            <a:pPr indent="-330200" lvl="0" marL="457200" rtl="0" algn="l">
              <a:lnSpc>
                <a:spcPct val="200000"/>
              </a:lnSpc>
              <a:spcBef>
                <a:spcPts val="0"/>
              </a:spcBef>
              <a:spcAft>
                <a:spcPts val="0"/>
              </a:spcAft>
              <a:buSzPts val="1600"/>
              <a:buChar char="●"/>
            </a:pPr>
            <a:r>
              <a:rPr lang="en" sz="1600"/>
              <a:t>Heart Disease - </a:t>
            </a:r>
            <a:r>
              <a:rPr lang="en" sz="1600">
                <a:solidFill>
                  <a:srgbClr val="FF0000"/>
                </a:solidFill>
              </a:rPr>
              <a:t>WV, MS, OK, AL, AR, MI, TN, LA, MA, MS</a:t>
            </a:r>
            <a:endParaRPr sz="1600">
              <a:solidFill>
                <a:srgbClr val="FF0000"/>
              </a:solidFill>
            </a:endParaRPr>
          </a:p>
          <a:p>
            <a:pPr indent="-330200" lvl="0" marL="457200" rtl="0" algn="l">
              <a:lnSpc>
                <a:spcPct val="200000"/>
              </a:lnSpc>
              <a:spcBef>
                <a:spcPts val="0"/>
              </a:spcBef>
              <a:spcAft>
                <a:spcPts val="0"/>
              </a:spcAft>
              <a:buSzPts val="1600"/>
              <a:buChar char="●"/>
            </a:pPr>
            <a:r>
              <a:rPr lang="en" sz="1600"/>
              <a:t>Cerebrovascular Disease - </a:t>
            </a:r>
            <a:r>
              <a:rPr lang="en" sz="1600">
                <a:solidFill>
                  <a:srgbClr val="FF0000"/>
                </a:solidFill>
              </a:rPr>
              <a:t>DE, FL, HI, OH, MS, AL, WV, MI, NC, AR</a:t>
            </a:r>
            <a:endParaRPr sz="1600">
              <a:solidFill>
                <a:srgbClr val="FF0000"/>
              </a:solidFill>
            </a:endParaRPr>
          </a:p>
          <a:p>
            <a:pPr indent="-330200" lvl="0" marL="457200" rtl="0" algn="l">
              <a:lnSpc>
                <a:spcPct val="200000"/>
              </a:lnSpc>
              <a:spcBef>
                <a:spcPts val="0"/>
              </a:spcBef>
              <a:spcAft>
                <a:spcPts val="0"/>
              </a:spcAft>
              <a:buSzPts val="1600"/>
              <a:buChar char="●"/>
            </a:pPr>
            <a:r>
              <a:rPr lang="en" sz="1600"/>
              <a:t>COVID-19 (multiple causes) - </a:t>
            </a:r>
            <a:r>
              <a:rPr lang="en" sz="1600">
                <a:solidFill>
                  <a:srgbClr val="FF0000"/>
                </a:solidFill>
              </a:rPr>
              <a:t>KT, PR, MS, WV, TN, SC, OK, FL, PA, NC</a:t>
            </a:r>
            <a:endParaRPr sz="1600">
              <a:solidFill>
                <a:srgbClr val="FF0000"/>
              </a:solidFill>
            </a:endParaRPr>
          </a:p>
          <a:p>
            <a:pPr indent="-330200" lvl="0" marL="457200" rtl="0" algn="l">
              <a:lnSpc>
                <a:spcPct val="200000"/>
              </a:lnSpc>
              <a:spcBef>
                <a:spcPts val="0"/>
              </a:spcBef>
              <a:spcAft>
                <a:spcPts val="0"/>
              </a:spcAft>
              <a:buSzPts val="1600"/>
              <a:buChar char="●"/>
            </a:pPr>
            <a:r>
              <a:rPr lang="en" sz="1600"/>
              <a:t>COVID-19 - </a:t>
            </a:r>
            <a:r>
              <a:rPr lang="en" sz="1600">
                <a:solidFill>
                  <a:srgbClr val="FF0000"/>
                </a:solidFill>
              </a:rPr>
              <a:t>PR, WV, TN, FL, KT, PA, OH, NC, AL, SC</a:t>
            </a:r>
            <a:endParaRPr sz="160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990"/>
              <a:buFont typeface="Arial"/>
              <a:buNone/>
            </a:pPr>
            <a:r>
              <a:rPr lang="en" sz="1750"/>
              <a:t>For each disease, which ten states had the highest death count per 100k people? (Cont)</a:t>
            </a:r>
            <a:endParaRPr sz="1750"/>
          </a:p>
        </p:txBody>
      </p:sp>
      <p:sp>
        <p:nvSpPr>
          <p:cNvPr id="349" name="Google Shape;349;p24"/>
          <p:cNvSpPr txBox="1"/>
          <p:nvPr>
            <p:ph idx="1" type="body"/>
          </p:nvPr>
        </p:nvSpPr>
        <p:spPr>
          <a:xfrm>
            <a:off x="1303800" y="1850200"/>
            <a:ext cx="7030500" cy="25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sz="2500"/>
              <a:t>	According to the data of the death count per 100k people, there was no clear trend of a certain state having more or less deaths due to a certain disease. However, on observation, the following states - Puerto Rico, West Virginia, and Kentucky - tend to be in the top five states </a:t>
            </a:r>
            <a:r>
              <a:rPr lang="en" sz="2500"/>
              <a:t>with the highest death count for most diseases.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lang="en" sz="2000"/>
              <a:t>Does a certain month have more or less deaths due to a certain disease?</a:t>
            </a:r>
            <a:endParaRPr sz="2000"/>
          </a:p>
        </p:txBody>
      </p:sp>
      <p:sp>
        <p:nvSpPr>
          <p:cNvPr id="355" name="Google Shape;355;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Natural cause peak in april and july</a:t>
            </a:r>
            <a:endParaRPr/>
          </a:p>
          <a:p>
            <a:pPr indent="0" lvl="0" marL="0" rtl="0" algn="l">
              <a:spcBef>
                <a:spcPts val="1200"/>
              </a:spcBef>
              <a:spcAft>
                <a:spcPts val="0"/>
              </a:spcAft>
              <a:buNone/>
            </a:pPr>
            <a:r>
              <a:rPr lang="en"/>
              <a:t>Septiciemia - april and july</a:t>
            </a:r>
            <a:endParaRPr/>
          </a:p>
          <a:p>
            <a:pPr indent="0" lvl="0" marL="0" rtl="0" algn="l">
              <a:spcBef>
                <a:spcPts val="1200"/>
              </a:spcBef>
              <a:spcAft>
                <a:spcPts val="0"/>
              </a:spcAft>
              <a:buNone/>
            </a:pPr>
            <a:r>
              <a:rPr lang="en"/>
              <a:t>Mal neo - april and july</a:t>
            </a:r>
            <a:endParaRPr/>
          </a:p>
          <a:p>
            <a:pPr indent="0" lvl="0" marL="0" rtl="0" algn="l">
              <a:spcBef>
                <a:spcPts val="1200"/>
              </a:spcBef>
              <a:spcAft>
                <a:spcPts val="0"/>
              </a:spcAft>
              <a:buNone/>
            </a:pPr>
            <a:r>
              <a:rPr lang="en"/>
              <a:t>Diabetes - april and july</a:t>
            </a:r>
            <a:endParaRPr/>
          </a:p>
          <a:p>
            <a:pPr indent="0" lvl="0" marL="0" rtl="0" algn="l">
              <a:spcBef>
                <a:spcPts val="1200"/>
              </a:spcBef>
              <a:spcAft>
                <a:spcPts val="0"/>
              </a:spcAft>
              <a:buNone/>
            </a:pPr>
            <a:r>
              <a:rPr lang="en"/>
              <a:t>Alz - april and july</a:t>
            </a:r>
            <a:endParaRPr/>
          </a:p>
          <a:p>
            <a:pPr indent="0" lvl="0" marL="0" rtl="0" algn="l">
              <a:spcBef>
                <a:spcPts val="1200"/>
              </a:spcBef>
              <a:spcAft>
                <a:spcPts val="0"/>
              </a:spcAft>
              <a:buNone/>
            </a:pPr>
            <a:r>
              <a:rPr lang="en"/>
              <a:t>Flu and pneu - jan, april and july</a:t>
            </a:r>
            <a:endParaRPr/>
          </a:p>
          <a:p>
            <a:pPr indent="0" lvl="0" marL="0" rtl="0" algn="l">
              <a:spcBef>
                <a:spcPts val="1200"/>
              </a:spcBef>
              <a:spcAft>
                <a:spcPts val="0"/>
              </a:spcAft>
              <a:buNone/>
            </a:pPr>
            <a:r>
              <a:rPr lang="en"/>
              <a:t>Chronic resp - april and july</a:t>
            </a:r>
            <a:endParaRPr/>
          </a:p>
          <a:p>
            <a:pPr indent="0" lvl="0" marL="0" rtl="0" algn="l">
              <a:spcBef>
                <a:spcPts val="1200"/>
              </a:spcBef>
              <a:spcAft>
                <a:spcPts val="0"/>
              </a:spcAft>
              <a:buNone/>
            </a:pPr>
            <a:r>
              <a:rPr lang="en"/>
              <a:t>Other resp - april and july</a:t>
            </a:r>
            <a:endParaRPr/>
          </a:p>
          <a:p>
            <a:pPr indent="0" lvl="0" marL="0" rtl="0" algn="l">
              <a:spcBef>
                <a:spcPts val="1200"/>
              </a:spcBef>
              <a:spcAft>
                <a:spcPts val="0"/>
              </a:spcAft>
              <a:buNone/>
            </a:pPr>
            <a:r>
              <a:rPr lang="en"/>
              <a:t>Neph - april and july</a:t>
            </a:r>
            <a:endParaRPr/>
          </a:p>
          <a:p>
            <a:pPr indent="0" lvl="0" marL="0" rtl="0" algn="l">
              <a:spcBef>
                <a:spcPts val="1200"/>
              </a:spcBef>
              <a:spcAft>
                <a:spcPts val="0"/>
              </a:spcAft>
              <a:buNone/>
            </a:pPr>
            <a:r>
              <a:rPr lang="en"/>
              <a:t>Heart disease - april and july</a:t>
            </a:r>
            <a:endParaRPr/>
          </a:p>
          <a:p>
            <a:pPr indent="0" lvl="0" marL="0" rtl="0" algn="l">
              <a:spcBef>
                <a:spcPts val="1200"/>
              </a:spcBef>
              <a:spcAft>
                <a:spcPts val="0"/>
              </a:spcAft>
              <a:buNone/>
            </a:pPr>
            <a:r>
              <a:rPr lang="en"/>
              <a:t>Cerebrovasc - april and july</a:t>
            </a:r>
            <a:endParaRPr/>
          </a:p>
          <a:p>
            <a:pPr indent="0" lvl="0" marL="0" rtl="0" algn="l">
              <a:spcBef>
                <a:spcPts val="1200"/>
              </a:spcBef>
              <a:spcAft>
                <a:spcPts val="0"/>
              </a:spcAft>
              <a:buNone/>
            </a:pPr>
            <a:r>
              <a:rPr lang="en"/>
              <a:t>Covid 19 (mult) - jan thru april</a:t>
            </a:r>
            <a:endParaRPr/>
          </a:p>
          <a:p>
            <a:pPr indent="0" lvl="0" marL="0" rtl="0" algn="l">
              <a:spcBef>
                <a:spcPts val="1200"/>
              </a:spcBef>
              <a:spcAft>
                <a:spcPts val="1200"/>
              </a:spcAft>
              <a:buNone/>
            </a:pPr>
            <a:r>
              <a:rPr lang="en"/>
              <a:t>Covid 19 - jan thru april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lang="en" sz="2000"/>
              <a:t>Does a certain month have more or less deaths due to a certain disease?</a:t>
            </a:r>
            <a:endParaRPr sz="2000"/>
          </a:p>
        </p:txBody>
      </p:sp>
      <p:sp>
        <p:nvSpPr>
          <p:cNvPr id="361" name="Google Shape;361;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almost all diseases, the number of deaths had peaks in both April and July. The exceptions were flu and pneumonia, COVID-19 (multiple causes) and COVID-19. </a:t>
            </a:r>
            <a:endParaRPr/>
          </a:p>
          <a:p>
            <a:pPr indent="0" lvl="0" marL="0" rtl="0" algn="l">
              <a:spcBef>
                <a:spcPts val="1200"/>
              </a:spcBef>
              <a:spcAft>
                <a:spcPts val="0"/>
              </a:spcAft>
              <a:buNone/>
            </a:pPr>
            <a:r>
              <a:rPr lang="en"/>
              <a:t>Deaths caused by flu and </a:t>
            </a:r>
            <a:r>
              <a:rPr lang="en"/>
              <a:t>pneumonia</a:t>
            </a:r>
            <a:r>
              <a:rPr lang="en"/>
              <a:t> had the largest peak in January.</a:t>
            </a:r>
            <a:endParaRPr/>
          </a:p>
          <a:p>
            <a:pPr indent="0" lvl="0" marL="0" rtl="0" algn="l">
              <a:spcBef>
                <a:spcPts val="1200"/>
              </a:spcBef>
              <a:spcAft>
                <a:spcPts val="0"/>
              </a:spcAft>
              <a:buNone/>
            </a:pPr>
            <a:r>
              <a:rPr lang="en"/>
              <a:t>Deaths caused by COVID-19 (multiple causes and as the main cause) peaked in January, and steadily declined with time. </a:t>
            </a:r>
            <a:endParaRPr/>
          </a:p>
          <a:p>
            <a:pPr indent="0" lvl="0" marL="0" rtl="0" algn="l">
              <a:spcBef>
                <a:spcPts val="1200"/>
              </a:spcBef>
              <a:spcAft>
                <a:spcPts val="1200"/>
              </a:spcAft>
              <a:buNone/>
            </a:pPr>
            <a:r>
              <a:rPr lang="en"/>
              <a:t>There does not seem to be a clear reason why most deaths peaked in April and July, considering that many of the diseases were not </a:t>
            </a:r>
            <a:r>
              <a:rPr lang="en"/>
              <a:t>contagious</a:t>
            </a: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67" name="Google Shape;367;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336550" lvl="0" marL="457200" rtl="0" algn="l">
              <a:lnSpc>
                <a:spcPct val="150000"/>
              </a:lnSpc>
              <a:spcBef>
                <a:spcPts val="0"/>
              </a:spcBef>
              <a:spcAft>
                <a:spcPts val="0"/>
              </a:spcAft>
              <a:buClr>
                <a:schemeClr val="dk1"/>
              </a:buClr>
              <a:buSzPts val="1700"/>
              <a:buChar char="-"/>
            </a:pPr>
            <a:r>
              <a:rPr lang="en" sz="1700">
                <a:solidFill>
                  <a:schemeClr val="dk1"/>
                </a:solidFill>
              </a:rPr>
              <a:t>Data Source</a:t>
            </a:r>
            <a:br>
              <a:rPr lang="en" sz="1700">
                <a:solidFill>
                  <a:schemeClr val="dk1"/>
                </a:solidFill>
              </a:rPr>
            </a:br>
            <a:r>
              <a:rPr lang="en" sz="1100" u="sng">
                <a:solidFill>
                  <a:schemeClr val="accent5"/>
                </a:solidFill>
                <a:hlinkClick r:id="rId3">
                  <a:extLst>
                    <a:ext uri="{A12FA001-AC4F-418D-AE19-62706E023703}">
                      <ahyp:hlinkClr val="tx"/>
                    </a:ext>
                  </a:extLst>
                </a:hlinkClick>
              </a:rPr>
              <a:t>https://data.cdc.gov/NCHS/Weekly-Provisional-Counts-of-Deaths-by-State-and-S/muzy-jte6/about_data</a:t>
            </a:r>
            <a:r>
              <a:rPr lang="en" sz="1100"/>
              <a:t> </a:t>
            </a:r>
            <a:endParaRPr sz="1100"/>
          </a:p>
          <a:p>
            <a:pPr indent="-336550" lvl="0" marL="457200" rtl="0" algn="l">
              <a:lnSpc>
                <a:spcPct val="150000"/>
              </a:lnSpc>
              <a:spcBef>
                <a:spcPts val="0"/>
              </a:spcBef>
              <a:spcAft>
                <a:spcPts val="0"/>
              </a:spcAft>
              <a:buSzPts val="1700"/>
              <a:buChar char="-"/>
            </a:pPr>
            <a:r>
              <a:rPr lang="en" sz="1700">
                <a:solidFill>
                  <a:schemeClr val="dk1"/>
                </a:solidFill>
              </a:rPr>
              <a:t>Chroma Library </a:t>
            </a:r>
            <a:r>
              <a:rPr lang="en" sz="1700"/>
              <a:t>- </a:t>
            </a:r>
            <a:r>
              <a:rPr lang="en" sz="1100" u="sng">
                <a:solidFill>
                  <a:schemeClr val="accent5"/>
                </a:solidFill>
                <a:hlinkClick r:id="rId4">
                  <a:extLst>
                    <a:ext uri="{A12FA001-AC4F-418D-AE19-62706E023703}">
                      <ahyp:hlinkClr val="tx"/>
                    </a:ext>
                  </a:extLst>
                </a:hlinkClick>
              </a:rPr>
              <a:t>https://github.com/gka/chroma.js/tree/main</a:t>
            </a:r>
            <a:r>
              <a:rPr lang="en" sz="1100"/>
              <a:t> </a:t>
            </a:r>
            <a:endParaRPr sz="1100"/>
          </a:p>
          <a:p>
            <a:pPr indent="-336550" lvl="0" marL="457200" rtl="0" algn="l">
              <a:lnSpc>
                <a:spcPct val="150000"/>
              </a:lnSpc>
              <a:spcBef>
                <a:spcPts val="0"/>
              </a:spcBef>
              <a:spcAft>
                <a:spcPts val="0"/>
              </a:spcAft>
              <a:buSzPts val="1700"/>
              <a:buChar char="-"/>
            </a:pPr>
            <a:r>
              <a:rPr lang="en" sz="1700">
                <a:solidFill>
                  <a:schemeClr val="dk1"/>
                </a:solidFill>
              </a:rPr>
              <a:t>GeoJSON File</a:t>
            </a:r>
            <a:r>
              <a:rPr lang="en" sz="1700"/>
              <a:t> - </a:t>
            </a:r>
            <a:r>
              <a:rPr lang="en" sz="1150">
                <a:solidFill>
                  <a:schemeClr val="hlink"/>
                </a:solidFill>
                <a:highlight>
                  <a:srgbClr val="F8F8F8"/>
                </a:highlight>
                <a:uFill>
                  <a:noFill/>
                </a:uFill>
                <a:latin typeface="Arial"/>
                <a:ea typeface="Arial"/>
                <a:cs typeface="Arial"/>
                <a:sym typeface="Arial"/>
                <a:hlinkClick r:id="rId5"/>
              </a:rPr>
              <a:t>https://eric.clst.org/tech/usgeojson/</a:t>
            </a:r>
            <a:r>
              <a:rPr lang="en" sz="1150">
                <a:solidFill>
                  <a:srgbClr val="1D1C1D"/>
                </a:solidFill>
                <a:highlight>
                  <a:srgbClr val="F8F8F8"/>
                </a:highlight>
                <a:latin typeface="Arial"/>
                <a:ea typeface="Arial"/>
                <a:cs typeface="Arial"/>
                <a:sym typeface="Arial"/>
              </a:rPr>
              <a:t> </a:t>
            </a:r>
            <a:endParaRPr sz="1700"/>
          </a:p>
          <a:p>
            <a:pPr indent="0" lvl="0" marL="457200" rtl="0" algn="l">
              <a:spcBef>
                <a:spcPts val="1200"/>
              </a:spcBef>
              <a:spcAft>
                <a:spcPts val="0"/>
              </a:spcAft>
              <a:buNone/>
            </a:pPr>
            <a:r>
              <a:t/>
            </a:r>
            <a:endParaRPr sz="1700"/>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8"/>
          <p:cNvSpPr txBox="1"/>
          <p:nvPr>
            <p:ph type="title"/>
          </p:nvPr>
        </p:nvSpPr>
        <p:spPr>
          <a:xfrm>
            <a:off x="1056750" y="2072100"/>
            <a:ext cx="70305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Thanks for your attention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a:t>
            </a:r>
            <a:endParaRPr/>
          </a:p>
        </p:txBody>
      </p:sp>
      <p:sp>
        <p:nvSpPr>
          <p:cNvPr id="284" name="Google Shape;284;p14"/>
          <p:cNvSpPr txBox="1"/>
          <p:nvPr>
            <p:ph idx="1" type="body"/>
          </p:nvPr>
        </p:nvSpPr>
        <p:spPr>
          <a:xfrm>
            <a:off x="311700" y="1152475"/>
            <a:ext cx="8520600" cy="10542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Clr>
                <a:schemeClr val="dk1"/>
              </a:buClr>
              <a:buSzPts val="358"/>
              <a:buFont typeface="Arial"/>
              <a:buNone/>
            </a:pPr>
            <a:r>
              <a:rPr lang="en" sz="5075">
                <a:solidFill>
                  <a:schemeClr val="dk1"/>
                </a:solidFill>
              </a:rPr>
              <a:t>For this project, our group wanted to show the death count of certain diseases in the United States in the year 2023, using an interactive map. The causes of death we wanted to show are:</a:t>
            </a:r>
            <a:endParaRPr sz="5075">
              <a:solidFill>
                <a:schemeClr val="dk1"/>
              </a:solidFill>
            </a:endParaRPr>
          </a:p>
          <a:p>
            <a:pPr indent="0" lvl="0" marL="0" rtl="0" algn="l">
              <a:spcBef>
                <a:spcPts val="0"/>
              </a:spcBef>
              <a:spcAft>
                <a:spcPts val="1200"/>
              </a:spcAft>
              <a:buNone/>
            </a:pPr>
            <a:r>
              <a:t/>
            </a:r>
            <a:endParaRPr/>
          </a:p>
        </p:txBody>
      </p:sp>
      <p:sp>
        <p:nvSpPr>
          <p:cNvPr id="285" name="Google Shape;285;p14"/>
          <p:cNvSpPr txBox="1"/>
          <p:nvPr/>
        </p:nvSpPr>
        <p:spPr>
          <a:xfrm>
            <a:off x="311700" y="1989025"/>
            <a:ext cx="4260300" cy="29289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Char char="●"/>
            </a:pPr>
            <a:r>
              <a:rPr lang="en" sz="2100">
                <a:solidFill>
                  <a:schemeClr val="dk1"/>
                </a:solidFill>
              </a:rPr>
              <a:t>Natural causes</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Septicemia</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Malignant neoplasms</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Diabetes</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Alzheimer’s disease</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Flu and pneumonia</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Chronic lower respiratory diseases</a:t>
            </a:r>
            <a:endParaRPr sz="2100">
              <a:solidFill>
                <a:schemeClr val="dk1"/>
              </a:solidFill>
            </a:endParaRPr>
          </a:p>
          <a:p>
            <a:pPr indent="0" lvl="0" marL="457200" rtl="0" algn="l">
              <a:spcBef>
                <a:spcPts val="0"/>
              </a:spcBef>
              <a:spcAft>
                <a:spcPts val="0"/>
              </a:spcAft>
              <a:buNone/>
            </a:pPr>
            <a:r>
              <a:t/>
            </a:r>
            <a:endParaRPr sz="1800">
              <a:solidFill>
                <a:schemeClr val="dk2"/>
              </a:solidFill>
            </a:endParaRPr>
          </a:p>
        </p:txBody>
      </p:sp>
      <p:sp>
        <p:nvSpPr>
          <p:cNvPr id="286" name="Google Shape;286;p14"/>
          <p:cNvSpPr txBox="1"/>
          <p:nvPr/>
        </p:nvSpPr>
        <p:spPr>
          <a:xfrm>
            <a:off x="4918175" y="1989025"/>
            <a:ext cx="3914100" cy="29289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Char char="●"/>
            </a:pPr>
            <a:r>
              <a:rPr lang="en" sz="2100">
                <a:solidFill>
                  <a:schemeClr val="dk1"/>
                </a:solidFill>
              </a:rPr>
              <a:t>Other respiratory diseases</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Nephritis, nephrotic syndrome and nephrosis</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Heart disease</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Cerebrovascular disease</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COVID-19 (multiple causes)</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COVID-19</a:t>
            </a:r>
            <a:endParaRPr sz="2100">
              <a:solidFill>
                <a:schemeClr val="dk1"/>
              </a:solidFill>
            </a:endParaRPr>
          </a:p>
          <a:p>
            <a:pPr indent="0" lvl="0" marL="457200" rtl="0" algn="l">
              <a:spcBef>
                <a:spcPts val="0"/>
              </a:spcBef>
              <a:spcAft>
                <a:spcPts val="0"/>
              </a:spcAft>
              <a:buNone/>
            </a:pPr>
            <a:r>
              <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 We Want to Answer</a:t>
            </a:r>
            <a:endParaRPr/>
          </a:p>
        </p:txBody>
      </p:sp>
      <p:sp>
        <p:nvSpPr>
          <p:cNvPr id="292" name="Google Shape;292;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70000"/>
          </a:bodyPr>
          <a:lstStyle/>
          <a:p>
            <a:pPr indent="-339725" lvl="0" marL="457200" rtl="0" algn="l">
              <a:spcBef>
                <a:spcPts val="0"/>
              </a:spcBef>
              <a:spcAft>
                <a:spcPts val="0"/>
              </a:spcAft>
              <a:buClr>
                <a:schemeClr val="dk1"/>
              </a:buClr>
              <a:buSzPct val="100000"/>
              <a:buChar char="●"/>
            </a:pPr>
            <a:r>
              <a:rPr lang="en" sz="2500">
                <a:solidFill>
                  <a:schemeClr val="dk1"/>
                </a:solidFill>
              </a:rPr>
              <a:t>How prevalent are certain diseases in each state and over time?</a:t>
            </a:r>
            <a:endParaRPr sz="2500">
              <a:solidFill>
                <a:schemeClr val="dk1"/>
              </a:solidFill>
            </a:endParaRPr>
          </a:p>
          <a:p>
            <a:pPr indent="-339725" lvl="0" marL="457200" rtl="0" algn="l">
              <a:spcBef>
                <a:spcPts val="0"/>
              </a:spcBef>
              <a:spcAft>
                <a:spcPts val="0"/>
              </a:spcAft>
              <a:buClr>
                <a:schemeClr val="dk1"/>
              </a:buClr>
              <a:buSzPct val="100000"/>
              <a:buChar char="●"/>
            </a:pPr>
            <a:r>
              <a:rPr lang="en" sz="2500">
                <a:solidFill>
                  <a:schemeClr val="dk1"/>
                </a:solidFill>
              </a:rPr>
              <a:t>For each disease, which ten states had the highest death count per 100k people?</a:t>
            </a:r>
            <a:endParaRPr sz="2500">
              <a:solidFill>
                <a:schemeClr val="dk1"/>
              </a:solidFill>
            </a:endParaRPr>
          </a:p>
          <a:p>
            <a:pPr indent="-339725" lvl="0" marL="457200" rtl="0" algn="l">
              <a:spcBef>
                <a:spcPts val="0"/>
              </a:spcBef>
              <a:spcAft>
                <a:spcPts val="0"/>
              </a:spcAft>
              <a:buClr>
                <a:schemeClr val="dk1"/>
              </a:buClr>
              <a:buSzPct val="100000"/>
              <a:buChar char="●"/>
            </a:pPr>
            <a:r>
              <a:rPr lang="en" sz="2500">
                <a:solidFill>
                  <a:schemeClr val="dk1"/>
                </a:solidFill>
              </a:rPr>
              <a:t>Does a certain month have more or less deaths due to a certain disease?</a:t>
            </a:r>
            <a:endParaRPr sz="2500">
              <a:solidFill>
                <a:schemeClr val="dk1"/>
              </a:solidFill>
            </a:endParaRPr>
          </a:p>
          <a:p>
            <a:pPr indent="0" lvl="0" marL="457200" rtl="0" algn="l">
              <a:spcBef>
                <a:spcPts val="1200"/>
              </a:spcBef>
              <a:spcAft>
                <a:spcPts val="0"/>
              </a:spcAft>
              <a:buNone/>
            </a:pPr>
            <a:r>
              <a:t/>
            </a:r>
            <a:endParaRPr sz="2500">
              <a:solidFill>
                <a:schemeClr val="dk1"/>
              </a:solidFill>
            </a:endParaRPr>
          </a:p>
          <a:p>
            <a:pPr indent="0" lvl="0" marL="457200" rtl="0" algn="l">
              <a:spcBef>
                <a:spcPts val="1200"/>
              </a:spcBef>
              <a:spcAft>
                <a:spcPts val="120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Source</a:t>
            </a:r>
            <a:endParaRPr/>
          </a:p>
        </p:txBody>
      </p:sp>
      <p:sp>
        <p:nvSpPr>
          <p:cNvPr id="298" name="Google Shape;298;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Our group got our data from the Center of Disease Control.</a:t>
            </a:r>
            <a:endParaRPr>
              <a:solidFill>
                <a:schemeClr val="dk1"/>
              </a:solidFill>
            </a:endParaRPr>
          </a:p>
          <a:p>
            <a:pPr indent="0" lvl="0" marL="0" rtl="0" algn="l">
              <a:spcBef>
                <a:spcPts val="1200"/>
              </a:spcBef>
              <a:spcAft>
                <a:spcPts val="0"/>
              </a:spcAft>
              <a:buNone/>
            </a:pPr>
            <a:r>
              <a:rPr lang="en">
                <a:solidFill>
                  <a:schemeClr val="dk1"/>
                </a:solidFill>
              </a:rPr>
              <a:t>For the year 2023, the data is only </a:t>
            </a:r>
            <a:r>
              <a:rPr lang="en">
                <a:solidFill>
                  <a:schemeClr val="dk1"/>
                </a:solidFill>
              </a:rPr>
              <a:t>available</a:t>
            </a:r>
            <a:r>
              <a:rPr lang="en">
                <a:solidFill>
                  <a:schemeClr val="dk1"/>
                </a:solidFill>
              </a:rPr>
              <a:t> from January to August</a:t>
            </a:r>
            <a:br>
              <a:rPr lang="en">
                <a:solidFill>
                  <a:schemeClr val="dk1"/>
                </a:solidFill>
              </a:rPr>
            </a:br>
            <a:endParaRPr b="1" u="sng">
              <a:solidFill>
                <a:schemeClr val="dk1"/>
              </a:solidFill>
            </a:endParaRPr>
          </a:p>
          <a:p>
            <a:pPr indent="0" lvl="0" marL="0" rtl="0" algn="l">
              <a:spcBef>
                <a:spcPts val="1200"/>
              </a:spcBef>
              <a:spcAft>
                <a:spcPts val="0"/>
              </a:spcAft>
              <a:buNone/>
            </a:pPr>
            <a:r>
              <a:rPr b="1" lang="en">
                <a:solidFill>
                  <a:schemeClr val="dk1"/>
                </a:solidFill>
              </a:rPr>
              <a:t>Original DataFrame Count: </a:t>
            </a:r>
            <a:br>
              <a:rPr b="1" lang="en">
                <a:solidFill>
                  <a:schemeClr val="dk1"/>
                </a:solidFill>
              </a:rPr>
            </a:br>
            <a:r>
              <a:rPr lang="en">
                <a:solidFill>
                  <a:schemeClr val="dk1"/>
                </a:solidFill>
              </a:rPr>
              <a:t>10476 rows, 35 columns</a:t>
            </a:r>
            <a:endParaRPr>
              <a:solidFill>
                <a:schemeClr val="dk1"/>
              </a:solidFill>
            </a:endParaRPr>
          </a:p>
          <a:p>
            <a:pPr indent="0" lvl="0" marL="0" rtl="0" algn="l">
              <a:spcBef>
                <a:spcPts val="1200"/>
              </a:spcBef>
              <a:spcAft>
                <a:spcPts val="1200"/>
              </a:spcAft>
              <a:buNone/>
            </a:pPr>
            <a:r>
              <a:rPr b="1" lang="en">
                <a:solidFill>
                  <a:schemeClr val="dk1"/>
                </a:solidFill>
              </a:rPr>
              <a:t>After Cleaning and Filtering: </a:t>
            </a:r>
            <a:br>
              <a:rPr b="1" lang="en">
                <a:solidFill>
                  <a:schemeClr val="dk1"/>
                </a:solidFill>
              </a:rPr>
            </a:br>
            <a:r>
              <a:rPr lang="en">
                <a:solidFill>
                  <a:schemeClr val="dk1"/>
                </a:solidFill>
              </a:rPr>
              <a:t>1998 rows, 17 columns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Discussion - Ethics</a:t>
            </a:r>
            <a:endParaRPr/>
          </a:p>
        </p:txBody>
      </p:sp>
      <p:sp>
        <p:nvSpPr>
          <p:cNvPr id="304" name="Google Shape;304;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a:t>
            </a:r>
            <a:r>
              <a:rPr lang="en"/>
              <a:t>believe</a:t>
            </a:r>
            <a:r>
              <a:rPr lang="en"/>
              <a:t> that we used this data ethically because this was a public data source, and the confidentiality of the patients was preserved. The data was from the Center of Disease Control (CDC), and any identifying information about patients was removed. The CDC allows for anybody to use their provided data at no cost or without restrictions.</a:t>
            </a:r>
            <a:endParaRPr/>
          </a:p>
        </p:txBody>
      </p:sp>
      <p:pic>
        <p:nvPicPr>
          <p:cNvPr id="305" name="Google Shape;305;p17"/>
          <p:cNvPicPr preferRelativeResize="0"/>
          <p:nvPr/>
        </p:nvPicPr>
        <p:blipFill>
          <a:blip r:embed="rId3">
            <a:alphaModFix/>
          </a:blip>
          <a:stretch>
            <a:fillRect/>
          </a:stretch>
        </p:blipFill>
        <p:spPr>
          <a:xfrm>
            <a:off x="3596050" y="3110925"/>
            <a:ext cx="1951900" cy="1388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11" name="Google Shape;311;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2" name="Google Shape;312;p18"/>
          <p:cNvPicPr preferRelativeResize="0"/>
          <p:nvPr/>
        </p:nvPicPr>
        <p:blipFill>
          <a:blip r:embed="rId3">
            <a:alphaModFix/>
          </a:blip>
          <a:stretch>
            <a:fillRect/>
          </a:stretch>
        </p:blipFill>
        <p:spPr>
          <a:xfrm>
            <a:off x="137575" y="214500"/>
            <a:ext cx="8937351" cy="4567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Code Discussion </a:t>
            </a:r>
            <a:endParaRPr/>
          </a:p>
        </p:txBody>
      </p:sp>
      <p:sp>
        <p:nvSpPr>
          <p:cNvPr id="318" name="Google Shape;318;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Chloropleth map - made using Leaflet. We found a GeoJSON file based off US census data that contained borders for each US state (and Puerto Rico), and then augmented it with our CDC data. The map includes a continuous color scale as well as an info box that is displayed when you hover over the state.</a:t>
            </a:r>
            <a:endParaRPr/>
          </a:p>
          <a:p>
            <a:pPr indent="0" lvl="0" marL="0" rtl="0" algn="l">
              <a:spcBef>
                <a:spcPts val="1200"/>
              </a:spcBef>
              <a:spcAft>
                <a:spcPts val="0"/>
              </a:spcAft>
              <a:buNone/>
            </a:pPr>
            <a:r>
              <a:rPr lang="en"/>
              <a:t>Bar graph - To generate the bar graph, we used D3 to load our CSV of disease data and then looped through the file to extract relevant data into an array, sorting and slicing the array to find the 10 states with the highest death rates for the user’s selected disease. We then rendered the graph with Plotly.</a:t>
            </a:r>
            <a:endParaRPr/>
          </a:p>
          <a:p>
            <a:pPr indent="0" lvl="0" marL="0" rtl="0" algn="l">
              <a:spcBef>
                <a:spcPts val="1200"/>
              </a:spcBef>
              <a:spcAft>
                <a:spcPts val="1200"/>
              </a:spcAft>
              <a:buNone/>
            </a:pPr>
            <a:r>
              <a:rPr lang="en"/>
              <a:t>Line graph - Similar to the bar graph, we extracted data for the selected disease using D3 and rendered the graph with Plotly, this time focusing on data from the entire US.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New Library	</a:t>
            </a:r>
            <a:endParaRPr/>
          </a:p>
        </p:txBody>
      </p:sp>
      <p:sp>
        <p:nvSpPr>
          <p:cNvPr id="324" name="Google Shape;324;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new library we used is Chroma.js. </a:t>
            </a:r>
            <a:br>
              <a:rPr lang="en"/>
            </a:br>
            <a:r>
              <a:rPr lang="en"/>
              <a:t>A JavaScript library for color conversion and color scale.</a:t>
            </a:r>
            <a:endParaRPr/>
          </a:p>
          <a:p>
            <a:pPr indent="0" lvl="0" marL="0" rtl="0" algn="l">
              <a:spcBef>
                <a:spcPts val="1200"/>
              </a:spcBef>
              <a:spcAft>
                <a:spcPts val="0"/>
              </a:spcAft>
              <a:buNone/>
            </a:pPr>
            <a:r>
              <a:rPr b="1" lang="en"/>
              <a:t>Why it was used?</a:t>
            </a:r>
            <a:br>
              <a:rPr b="1" lang="en"/>
            </a:br>
            <a:r>
              <a:rPr lang="en"/>
              <a:t>Helped make the color scale for the heat map continuous across the states for the different diseases observed.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25" name="Google Shape;325;p20"/>
          <p:cNvPicPr preferRelativeResize="0"/>
          <p:nvPr/>
        </p:nvPicPr>
        <p:blipFill>
          <a:blip r:embed="rId3">
            <a:alphaModFix/>
          </a:blip>
          <a:stretch>
            <a:fillRect/>
          </a:stretch>
        </p:blipFill>
        <p:spPr>
          <a:xfrm>
            <a:off x="1143000" y="3360063"/>
            <a:ext cx="6858000" cy="1171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2500"/>
              <a:t>How prevalent are certain diseases in each state and over time?</a:t>
            </a:r>
            <a:endParaRPr/>
          </a:p>
        </p:txBody>
      </p:sp>
      <p:sp>
        <p:nvSpPr>
          <p:cNvPr id="331" name="Google Shape;331;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order to answer this question, raw data was formatted, and scripts were written to visualize it. Bar charts help to visualize the top ten amount of deaths per state, while a line graph helps to </a:t>
            </a:r>
            <a:r>
              <a:rPr lang="en"/>
              <a:t>visualize</a:t>
            </a:r>
            <a:r>
              <a:rPr lang="en"/>
              <a:t> the trends over time. </a:t>
            </a:r>
            <a:endParaRPr/>
          </a:p>
          <a:p>
            <a:pPr indent="0" lvl="0" marL="0" rtl="0" algn="l">
              <a:spcBef>
                <a:spcPts val="1200"/>
              </a:spcBef>
              <a:spcAft>
                <a:spcPts val="0"/>
              </a:spcAft>
              <a:buNone/>
            </a:pPr>
            <a:r>
              <a:t/>
            </a:r>
            <a:endParaRPr/>
          </a:p>
          <a:p>
            <a:pPr indent="457200" lvl="0" marL="457200" rtl="0" algn="l">
              <a:spcBef>
                <a:spcPts val="1200"/>
              </a:spcBef>
              <a:spcAft>
                <a:spcPts val="1200"/>
              </a:spcAft>
              <a:buNone/>
            </a:pPr>
            <a:r>
              <a:rPr lang="en"/>
              <a:t>https://captaindarshan.github.io/CDC-DATA-ANALYSIS/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