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93" r:id="rId4"/>
    <p:sldId id="294" r:id="rId5"/>
    <p:sldId id="269" r:id="rId6"/>
    <p:sldId id="264" r:id="rId7"/>
    <p:sldId id="267" r:id="rId8"/>
    <p:sldId id="268" r:id="rId9"/>
    <p:sldId id="270" r:id="rId10"/>
    <p:sldId id="276" r:id="rId11"/>
    <p:sldId id="265" r:id="rId12"/>
    <p:sldId id="277" r:id="rId13"/>
    <p:sldId id="271" r:id="rId14"/>
    <p:sldId id="272" r:id="rId15"/>
    <p:sldId id="274" r:id="rId16"/>
    <p:sldId id="273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9" r:id="rId26"/>
    <p:sldId id="291" r:id="rId27"/>
    <p:sldId id="288" r:id="rId28"/>
    <p:sldId id="290" r:id="rId29"/>
    <p:sldId id="292" r:id="rId30"/>
    <p:sldId id="287" r:id="rId31"/>
    <p:sldId id="297" r:id="rId32"/>
    <p:sldId id="298" r:id="rId33"/>
    <p:sldId id="303" r:id="rId34"/>
    <p:sldId id="301" r:id="rId35"/>
    <p:sldId id="296" r:id="rId36"/>
    <p:sldId id="30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6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1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1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0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2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3/31/2016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8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onsole.developers.google.com/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gurubee.net/display/SWDEV/GCM+(Google+Cloud+Messaging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4623" y="2072389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13800" b="1" dirty="0" smtClean="0"/>
              <a:t>GCM</a:t>
            </a:r>
            <a:r>
              <a:rPr lang="en-US" altLang="ko-KR" sz="5400" b="1" dirty="0" smtClean="0"/>
              <a:t/>
            </a:r>
            <a:br>
              <a:rPr lang="en-US" altLang="ko-KR" sz="5400" b="1" dirty="0" smtClean="0"/>
            </a:br>
            <a:r>
              <a:rPr lang="en-US" altLang="ko-KR" sz="5400" b="1" dirty="0" smtClean="0"/>
              <a:t>(Google Cloud Messaging)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28531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69537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dirty="0" smtClean="0"/>
              <a:t>GCM </a:t>
            </a:r>
            <a:r>
              <a:rPr lang="ko-KR" altLang="en-US" sz="13800" b="1" dirty="0" smtClean="0"/>
              <a:t>구조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907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구조</a:t>
            </a:r>
            <a:endParaRPr lang="ko-KR" altLang="en-US" sz="6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84" y="4389251"/>
            <a:ext cx="1203328" cy="18676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40" y="4745969"/>
            <a:ext cx="2860209" cy="15087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120" y="1848805"/>
            <a:ext cx="1551528" cy="1551528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2247900" y="4745969"/>
            <a:ext cx="6809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176368" y="5465468"/>
            <a:ext cx="68097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/>
          <p:nvPr/>
        </p:nvCxnSpPr>
        <p:spPr>
          <a:xfrm flipV="1">
            <a:off x="1045029" y="2620141"/>
            <a:ext cx="3781921" cy="1516432"/>
          </a:xfrm>
          <a:prstGeom prst="bentConnector3">
            <a:avLst>
              <a:gd name="adj1" fmla="val -1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>
            <a:off x="7129368" y="2167796"/>
            <a:ext cx="3509603" cy="2398721"/>
          </a:xfrm>
          <a:prstGeom prst="bentConnector3">
            <a:avLst>
              <a:gd name="adj1" fmla="val 10004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176368" y="6095436"/>
            <a:ext cx="68812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07732" y="4216179"/>
            <a:ext cx="43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1. GCM</a:t>
            </a:r>
            <a:r>
              <a:rPr lang="ko-KR" altLang="en-US" sz="2800" dirty="0" smtClean="0"/>
              <a:t>에 기기 등록 요청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6997" y="4899566"/>
            <a:ext cx="5155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2. GCM</a:t>
            </a:r>
            <a:r>
              <a:rPr lang="ko-KR" altLang="en-US" sz="2800" dirty="0" smtClean="0"/>
              <a:t>에서 등록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받아오기</a:t>
            </a:r>
            <a:endParaRPr lang="ko-KR" alt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2594138" y="5645430"/>
            <a:ext cx="6553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6</a:t>
            </a:r>
            <a:r>
              <a:rPr lang="en-US" altLang="ko-KR" sz="2800" dirty="0" smtClean="0"/>
              <a:t>. </a:t>
            </a:r>
            <a:r>
              <a:rPr lang="ko-KR" altLang="en-US" sz="2800" dirty="0" smtClean="0"/>
              <a:t>등록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를 이용해서 장치에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메시지 전송</a:t>
            </a:r>
            <a:endParaRPr lang="ko-KR" alt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3268" y="1943325"/>
            <a:ext cx="4037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3</a:t>
            </a:r>
            <a:r>
              <a:rPr lang="en-US" altLang="ko-KR" sz="2800" dirty="0" smtClean="0"/>
              <a:t>. Server</a:t>
            </a:r>
            <a:r>
              <a:rPr lang="ko-KR" altLang="en-US" sz="2800" dirty="0" smtClean="0"/>
              <a:t>에 등록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전송</a:t>
            </a:r>
            <a:endParaRPr lang="ko-KR" alt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1152" y="1697719"/>
            <a:ext cx="3824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5. </a:t>
            </a:r>
            <a:r>
              <a:rPr lang="ko-KR" altLang="en-US" sz="2800" dirty="0" smtClean="0"/>
              <a:t>등록 </a:t>
            </a:r>
            <a:r>
              <a:rPr lang="en-US" altLang="ko-KR" sz="2800" dirty="0" smtClean="0"/>
              <a:t>ID</a:t>
            </a:r>
            <a:r>
              <a:rPr lang="ko-KR" altLang="en-US" sz="2800" dirty="0" smtClean="0"/>
              <a:t>를 이용해 </a:t>
            </a:r>
            <a:r>
              <a:rPr lang="en-US" altLang="ko-KR" sz="2800" dirty="0" smtClean="0"/>
              <a:t>GCM</a:t>
            </a:r>
            <a:r>
              <a:rPr lang="ko-KR" altLang="en-US" sz="2800" dirty="0" smtClean="0"/>
              <a:t>에 메시지 전송</a:t>
            </a:r>
            <a:endParaRPr lang="ko-KR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826950" y="1043855"/>
            <a:ext cx="2952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4. DB</a:t>
            </a:r>
            <a:r>
              <a:rPr lang="ko-KR" altLang="en-US" sz="2800" dirty="0" smtClean="0"/>
              <a:t>에 </a:t>
            </a:r>
            <a:r>
              <a:rPr lang="en-US" altLang="ko-KR" sz="2800" dirty="0" smtClean="0"/>
              <a:t>ID </a:t>
            </a:r>
            <a:r>
              <a:rPr lang="ko-KR" altLang="en-US" sz="2800" dirty="0" smtClean="0"/>
              <a:t>저장</a:t>
            </a:r>
            <a:endParaRPr lang="ko-KR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7441" y="6230820"/>
            <a:ext cx="180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&lt;client&gt;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47920" y="6217484"/>
            <a:ext cx="293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&lt;GCM server&gt;</a:t>
            </a:r>
            <a:endParaRPr lang="ko-KR" alt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46410" y="3503517"/>
            <a:ext cx="361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&lt;server&gt;</a:t>
            </a:r>
            <a:endParaRPr lang="ko-KR" altLang="en-US" sz="3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15" y="172148"/>
            <a:ext cx="1260704" cy="12607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147920" y="942337"/>
            <a:ext cx="129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&lt;DB&gt;</a:t>
            </a:r>
            <a:endParaRPr lang="ko-KR" altLang="en-US" sz="3200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6702648" y="1145535"/>
            <a:ext cx="1219767" cy="7159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9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269537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dirty="0" smtClean="0"/>
              <a:t>GCM </a:t>
            </a:r>
            <a:r>
              <a:rPr lang="ko-KR" altLang="en-US" sz="13800" b="1" dirty="0" smtClean="0"/>
              <a:t>특징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136583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GCM </a:t>
            </a:r>
            <a:r>
              <a:rPr lang="ko-KR" altLang="en-US" sz="6000" dirty="0"/>
              <a:t>특징</a:t>
            </a:r>
            <a:endParaRPr lang="ko-KR" alt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871940" y="5257106"/>
            <a:ext cx="10360742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200" dirty="0" smtClean="0"/>
              <a:t>현재 </a:t>
            </a:r>
            <a:r>
              <a:rPr lang="en-US" altLang="ko-KR" sz="3200" dirty="0"/>
              <a:t>GCM connection server</a:t>
            </a:r>
            <a:r>
              <a:rPr lang="ko-KR" altLang="en-US" sz="3200" dirty="0"/>
              <a:t>는 </a:t>
            </a:r>
            <a:r>
              <a:rPr lang="en-US" altLang="ko-KR" sz="3200" dirty="0"/>
              <a:t>HTTP</a:t>
            </a:r>
            <a:r>
              <a:rPr lang="ko-KR" altLang="en-US" sz="3200" dirty="0"/>
              <a:t>와 </a:t>
            </a:r>
            <a:r>
              <a:rPr lang="en-US" altLang="ko-KR" sz="3200" dirty="0"/>
              <a:t>XMPP </a:t>
            </a:r>
            <a:r>
              <a:rPr lang="ko-KR" altLang="en-US" sz="3200" dirty="0"/>
              <a:t>지원</a:t>
            </a:r>
            <a:endParaRPr lang="en-US" altLang="ko-KR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" y="2057400"/>
            <a:ext cx="4572000" cy="2286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90" y="1847850"/>
            <a:ext cx="2630141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8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GCM </a:t>
            </a:r>
            <a:r>
              <a:rPr lang="ko-KR" altLang="en-US" sz="6000" dirty="0"/>
              <a:t>특징</a:t>
            </a:r>
            <a:endParaRPr lang="ko-KR" altLang="en-US" sz="6000" dirty="0"/>
          </a:p>
        </p:txBody>
      </p:sp>
      <p:pic>
        <p:nvPicPr>
          <p:cNvPr id="1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84" y="1521383"/>
            <a:ext cx="1715671" cy="2662865"/>
          </a:xfrm>
        </p:spPr>
      </p:pic>
      <p:sp>
        <p:nvSpPr>
          <p:cNvPr id="6" name="TextBox 5"/>
          <p:cNvSpPr txBox="1"/>
          <p:nvPr/>
        </p:nvSpPr>
        <p:spPr>
          <a:xfrm>
            <a:off x="871940" y="5257106"/>
            <a:ext cx="10360742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 smtClean="0"/>
              <a:t>XMPP </a:t>
            </a:r>
            <a:r>
              <a:rPr lang="ko-KR" altLang="en-US" sz="3200" dirty="0"/>
              <a:t>프로토콜은 </a:t>
            </a:r>
            <a:r>
              <a:rPr lang="en-US" altLang="ko-KR" sz="3200" dirty="0"/>
              <a:t>server - client</a:t>
            </a:r>
            <a:r>
              <a:rPr lang="ko-KR" altLang="en-US" sz="3200" dirty="0"/>
              <a:t> </a:t>
            </a:r>
            <a:r>
              <a:rPr lang="en-US" altLang="ko-KR" sz="3200" dirty="0"/>
              <a:t>TCP </a:t>
            </a:r>
            <a:r>
              <a:rPr lang="ko-KR" altLang="en-US" sz="3200" dirty="0"/>
              <a:t>커넥션 유지</a:t>
            </a:r>
            <a:endParaRPr lang="en-US" altLang="ko-KR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5" y="1689622"/>
            <a:ext cx="2326388" cy="232638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718234" y="4308048"/>
            <a:ext cx="180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&lt;client&gt;</a:t>
            </a:r>
            <a:endParaRPr lang="ko-KR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723340" y="3995003"/>
            <a:ext cx="19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&lt;server&gt;</a:t>
            </a:r>
            <a:endParaRPr lang="ko-KR" altLang="en-US" sz="3200" dirty="0"/>
          </a:p>
        </p:txBody>
      </p:sp>
      <p:cxnSp>
        <p:nvCxnSpPr>
          <p:cNvPr id="12" name="직선 화살표 연결선 11"/>
          <p:cNvCxnSpPr>
            <a:stCxn id="10" idx="3"/>
            <a:endCxn id="11" idx="1"/>
          </p:cNvCxnSpPr>
          <p:nvPr/>
        </p:nvCxnSpPr>
        <p:spPr>
          <a:xfrm>
            <a:off x="2869043" y="2852816"/>
            <a:ext cx="6724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03" y="3080999"/>
            <a:ext cx="1193047" cy="12270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35871" y="2165367"/>
            <a:ext cx="348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TCP connection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271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/>
              <a:t>GCM </a:t>
            </a:r>
            <a:r>
              <a:rPr lang="ko-KR" altLang="en-US" sz="6000" dirty="0"/>
              <a:t>특징</a:t>
            </a:r>
            <a:endParaRPr lang="ko-KR" altLang="en-US" sz="6000" dirty="0"/>
          </a:p>
        </p:txBody>
      </p:sp>
      <p:pic>
        <p:nvPicPr>
          <p:cNvPr id="1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84" y="1521383"/>
            <a:ext cx="1715671" cy="2662865"/>
          </a:xfrm>
        </p:spPr>
      </p:pic>
      <p:sp>
        <p:nvSpPr>
          <p:cNvPr id="6" name="TextBox 5"/>
          <p:cNvSpPr txBox="1"/>
          <p:nvPr/>
        </p:nvSpPr>
        <p:spPr>
          <a:xfrm>
            <a:off x="871940" y="5257106"/>
            <a:ext cx="10360742" cy="11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 smtClean="0"/>
              <a:t>XMPP </a:t>
            </a:r>
            <a:r>
              <a:rPr lang="en-US" altLang="ko-KR" sz="3200" dirty="0"/>
              <a:t>connection server </a:t>
            </a:r>
            <a:r>
              <a:rPr lang="ko-KR" altLang="en-US" sz="3200" dirty="0"/>
              <a:t>사용 시 </a:t>
            </a:r>
            <a:r>
              <a:rPr lang="en-US" altLang="ko-KR" sz="3200" dirty="0"/>
              <a:t>client</a:t>
            </a:r>
            <a:r>
              <a:rPr lang="ko-KR" altLang="en-US" sz="3200" dirty="0"/>
              <a:t>는 </a:t>
            </a:r>
            <a:r>
              <a:rPr lang="en-US" altLang="ko-KR" sz="3200" dirty="0"/>
              <a:t>“upstream” message</a:t>
            </a:r>
            <a:r>
              <a:rPr lang="ko-KR" altLang="en-US" sz="3200" dirty="0"/>
              <a:t>를 </a:t>
            </a:r>
            <a:r>
              <a:rPr lang="en-US" altLang="ko-KR" sz="3200" dirty="0"/>
              <a:t>connection </a:t>
            </a:r>
            <a:r>
              <a:rPr lang="en-US" altLang="ko-KR" sz="3200" dirty="0" smtClean="0"/>
              <a:t>server</a:t>
            </a:r>
            <a:r>
              <a:rPr lang="ko-KR" altLang="en-US" sz="3200" dirty="0" smtClean="0"/>
              <a:t>에 </a:t>
            </a:r>
            <a:r>
              <a:rPr lang="ko-KR" altLang="en-US" sz="3200" dirty="0"/>
              <a:t>전송 가능</a:t>
            </a:r>
            <a:endParaRPr lang="en-US" altLang="ko-KR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718234" y="4308048"/>
            <a:ext cx="180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&lt;client&gt;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4069188"/>
            <a:ext cx="4047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&lt;connection server&gt;</a:t>
            </a:r>
            <a:endParaRPr lang="ko-KR" altLang="en-US" sz="3200" dirty="0"/>
          </a:p>
        </p:txBody>
      </p:sp>
      <p:cxnSp>
        <p:nvCxnSpPr>
          <p:cNvPr id="7" name="직선 화살표 연결선 6"/>
          <p:cNvCxnSpPr>
            <a:stCxn id="16" idx="1"/>
          </p:cNvCxnSpPr>
          <p:nvPr/>
        </p:nvCxnSpPr>
        <p:spPr>
          <a:xfrm flipH="1">
            <a:off x="2869043" y="2852816"/>
            <a:ext cx="6724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57690" y="347915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&lt;upstream message&gt;</a:t>
            </a:r>
            <a:endParaRPr lang="ko-KR" altLang="en-US" sz="32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5" y="2063161"/>
            <a:ext cx="1579310" cy="157931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68" y="1521383"/>
            <a:ext cx="2366581" cy="24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" y="1143000"/>
            <a:ext cx="3750671" cy="38575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76282" y="358170"/>
            <a:ext cx="6877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XMPP</a:t>
            </a:r>
          </a:p>
          <a:p>
            <a:r>
              <a:rPr lang="en-US" altLang="ko-KR" sz="3600" b="1" dirty="0" smtClean="0"/>
              <a:t>(Extensible Messaging and </a:t>
            </a:r>
          </a:p>
          <a:p>
            <a:r>
              <a:rPr lang="en-US" altLang="ko-KR" sz="3600" b="1" dirty="0" smtClean="0"/>
              <a:t>Presence Protocol)</a:t>
            </a:r>
            <a:endParaRPr lang="ko-KR" alt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976282" y="2570645"/>
            <a:ext cx="59774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XML</a:t>
            </a:r>
            <a:r>
              <a:rPr lang="ko-KR" altLang="en-US" sz="3200" dirty="0"/>
              <a:t>에 기반한 메시지 </a:t>
            </a:r>
            <a:r>
              <a:rPr lang="ko-KR" altLang="en-US" sz="3200" dirty="0" smtClean="0"/>
              <a:t>지향</a:t>
            </a:r>
            <a:endParaRPr lang="en-US" altLang="ko-KR" sz="3200" dirty="0" smtClean="0"/>
          </a:p>
          <a:p>
            <a:r>
              <a:rPr lang="en-US" altLang="ko-KR" sz="3200" dirty="0" smtClean="0"/>
              <a:t>  </a:t>
            </a:r>
            <a:r>
              <a:rPr lang="ko-KR" altLang="en-US" sz="3200" dirty="0" err="1" smtClean="0"/>
              <a:t>미들웨어용</a:t>
            </a:r>
            <a:r>
              <a:rPr lang="ko-KR" altLang="en-US" sz="3200" dirty="0" smtClean="0"/>
              <a:t> </a:t>
            </a:r>
            <a:r>
              <a:rPr lang="ko-KR" altLang="en-US" sz="3200" dirty="0"/>
              <a:t>통신 </a:t>
            </a:r>
            <a:r>
              <a:rPr lang="ko-KR" altLang="en-US" sz="3200" dirty="0" smtClean="0"/>
              <a:t>프로토콜</a:t>
            </a:r>
            <a:endParaRPr lang="en-US" altLang="ko-KR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93215" y="3833478"/>
            <a:ext cx="633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- Server-Client </a:t>
            </a:r>
            <a:r>
              <a:rPr lang="ko-KR" altLang="en-US" sz="3200" dirty="0"/>
              <a:t>구조 </a:t>
            </a:r>
            <a:r>
              <a:rPr lang="en-US" altLang="ko-KR" sz="3200" dirty="0"/>
              <a:t>+ </a:t>
            </a:r>
            <a:r>
              <a:rPr lang="en-US" altLang="ko-KR" sz="3200" dirty="0" smtClean="0"/>
              <a:t>Gateway</a:t>
            </a: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76282" y="4603868"/>
            <a:ext cx="6773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- Gateway : </a:t>
            </a:r>
            <a:r>
              <a:rPr lang="en-US" altLang="ko-KR" sz="2800" dirty="0"/>
              <a:t>XMPP</a:t>
            </a:r>
            <a:r>
              <a:rPr lang="ko-KR" altLang="en-US" sz="2800" dirty="0"/>
              <a:t>와 </a:t>
            </a:r>
            <a:r>
              <a:rPr lang="en-US" altLang="ko-KR" sz="2800" dirty="0"/>
              <a:t>non-XMPP </a:t>
            </a:r>
            <a:r>
              <a:rPr lang="ko-KR" altLang="en-US" sz="2800" dirty="0"/>
              <a:t>연동</a:t>
            </a:r>
            <a:r>
              <a:rPr lang="en-US" altLang="ko-KR" sz="2800" dirty="0"/>
              <a:t> </a:t>
            </a:r>
          </a:p>
          <a:p>
            <a:r>
              <a:rPr lang="ko-KR" altLang="en-US" sz="2800" dirty="0"/>
              <a:t>  </a:t>
            </a:r>
            <a:r>
              <a:rPr lang="ko-KR" altLang="en-US" sz="2800" dirty="0" smtClean="0"/>
              <a:t>타 </a:t>
            </a:r>
            <a:r>
              <a:rPr lang="ko-KR" altLang="en-US" sz="2800" dirty="0"/>
              <a:t>네트워크에 접속하기 위한 인증</a:t>
            </a:r>
            <a:endParaRPr lang="en-US" altLang="ko-KR" sz="2800" dirty="0"/>
          </a:p>
          <a:p>
            <a:r>
              <a:rPr lang="ko-KR" altLang="en-US" sz="2800" dirty="0"/>
              <a:t> 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메시지 송</a:t>
            </a:r>
            <a:r>
              <a:rPr lang="en-US" altLang="ko-KR" sz="2800" dirty="0"/>
              <a:t>/</a:t>
            </a:r>
            <a:r>
              <a:rPr lang="ko-KR" altLang="en-US" sz="2800" dirty="0"/>
              <a:t>수신</a:t>
            </a:r>
          </a:p>
        </p:txBody>
      </p:sp>
    </p:spTree>
    <p:extLst>
      <p:ext uri="{BB962C8B-B14F-4D97-AF65-F5344CB8AC3E}">
        <p14:creationId xmlns:p14="http://schemas.microsoft.com/office/powerpoint/2010/main" val="32345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25" y="1587792"/>
            <a:ext cx="1715671" cy="2662865"/>
          </a:xfr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23" y="1916184"/>
            <a:ext cx="2006083" cy="200608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0" y="3950337"/>
            <a:ext cx="361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&lt;3</a:t>
            </a:r>
            <a:r>
              <a:rPr lang="en-US" altLang="ko-KR" sz="3200" baseline="30000" dirty="0" smtClean="0"/>
              <a:t>rd</a:t>
            </a:r>
            <a:r>
              <a:rPr lang="en-US" altLang="ko-KR" sz="3200" dirty="0" smtClean="0"/>
              <a:t>-party server&gt;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667625" y="4485208"/>
            <a:ext cx="195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&lt;device&gt;</a:t>
            </a:r>
            <a:endParaRPr lang="ko-KR" altLang="en-US" sz="3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2505" y="2324273"/>
            <a:ext cx="1045909" cy="10459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1940" y="5257106"/>
            <a:ext cx="10360742" cy="11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Android application </a:t>
            </a:r>
            <a:r>
              <a:rPr lang="ko-KR" altLang="en-US" sz="3200" dirty="0"/>
              <a:t>으로 </a:t>
            </a:r>
            <a:r>
              <a:rPr lang="en-US" altLang="ko-KR" sz="3200" dirty="0"/>
              <a:t>message</a:t>
            </a:r>
            <a:r>
              <a:rPr lang="ko-KR" altLang="en-US" sz="3200" dirty="0"/>
              <a:t>를 보낼 수 있는 </a:t>
            </a:r>
            <a:endParaRPr lang="en-US" altLang="ko-KR" sz="3200" dirty="0" smtClean="0"/>
          </a:p>
          <a:p>
            <a:pPr>
              <a:lnSpc>
                <a:spcPct val="110000"/>
              </a:lnSpc>
            </a:pPr>
            <a:r>
              <a:rPr lang="en-US" altLang="ko-KR" sz="3200" dirty="0" smtClean="0"/>
              <a:t>3rd </a:t>
            </a:r>
            <a:r>
              <a:rPr lang="en-US" altLang="ko-KR" sz="3200" dirty="0"/>
              <a:t>party server</a:t>
            </a:r>
            <a:r>
              <a:rPr lang="ko-KR" altLang="en-US" sz="3200" dirty="0"/>
              <a:t>를 </a:t>
            </a:r>
            <a:r>
              <a:rPr lang="ko-KR" altLang="en-US" sz="3200" dirty="0" smtClean="0"/>
              <a:t>허용</a:t>
            </a:r>
            <a:endParaRPr lang="en-US" altLang="ko-KR" sz="3200" dirty="0"/>
          </a:p>
        </p:txBody>
      </p:sp>
      <p:sp>
        <p:nvSpPr>
          <p:cNvPr id="9" name="오른쪽 화살표 8"/>
          <p:cNvSpPr/>
          <p:nvPr/>
        </p:nvSpPr>
        <p:spPr>
          <a:xfrm>
            <a:off x="3144686" y="2678577"/>
            <a:ext cx="6258003" cy="289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060" y="2033573"/>
            <a:ext cx="1579310" cy="157931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" y="1430381"/>
            <a:ext cx="2379133" cy="23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25" y="1587792"/>
            <a:ext cx="1715671" cy="2662865"/>
          </a:xfrm>
        </p:spPr>
      </p:pic>
      <p:sp>
        <p:nvSpPr>
          <p:cNvPr id="19" name="TextBox 18"/>
          <p:cNvSpPr txBox="1"/>
          <p:nvPr/>
        </p:nvSpPr>
        <p:spPr>
          <a:xfrm>
            <a:off x="238372" y="3900433"/>
            <a:ext cx="302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&lt;GCM&gt;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667625" y="4485208"/>
            <a:ext cx="195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&lt;device&gt;</a:t>
            </a:r>
            <a:endParaRPr lang="ko-KR" altLang="en-US" sz="32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2505" y="2324273"/>
            <a:ext cx="1045909" cy="10459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1940" y="5257106"/>
            <a:ext cx="10360742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GCM</a:t>
            </a:r>
            <a:r>
              <a:rPr lang="ko-KR" altLang="en-US" sz="3200" dirty="0"/>
              <a:t>은 </a:t>
            </a:r>
            <a:r>
              <a:rPr lang="en-US" altLang="ko-KR" sz="3200" dirty="0"/>
              <a:t>message </a:t>
            </a:r>
            <a:r>
              <a:rPr lang="ko-KR" altLang="en-US" sz="3200" dirty="0"/>
              <a:t>전달과 순서를 보장하지 않음</a:t>
            </a:r>
            <a:endParaRPr lang="en-US" altLang="ko-KR" sz="3200" dirty="0"/>
          </a:p>
        </p:txBody>
      </p:sp>
      <p:sp>
        <p:nvSpPr>
          <p:cNvPr id="9" name="오른쪽 화살표 8"/>
          <p:cNvSpPr/>
          <p:nvPr/>
        </p:nvSpPr>
        <p:spPr>
          <a:xfrm>
            <a:off x="3144686" y="2678577"/>
            <a:ext cx="6258003" cy="289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2" y="2304102"/>
            <a:ext cx="2860209" cy="15087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687" y="2862887"/>
            <a:ext cx="1231431" cy="123143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05" y="2756856"/>
            <a:ext cx="1231431" cy="123143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842" y="1571015"/>
            <a:ext cx="1231431" cy="12314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60" y="2353202"/>
            <a:ext cx="1231431" cy="123143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678" y="2247171"/>
            <a:ext cx="1231431" cy="123143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22" y="1794390"/>
            <a:ext cx="1231431" cy="12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9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296" y="476172"/>
            <a:ext cx="5190300" cy="51903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160" y="1353244"/>
            <a:ext cx="2458573" cy="3815911"/>
          </a:xfr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8433" y="2157459"/>
            <a:ext cx="1498798" cy="149879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71940" y="5257106"/>
            <a:ext cx="10360742" cy="11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Android application</a:t>
            </a:r>
            <a:r>
              <a:rPr lang="ko-KR" altLang="en-US" sz="3200" dirty="0"/>
              <a:t>은 </a:t>
            </a:r>
            <a:r>
              <a:rPr lang="en-US" altLang="ko-KR" sz="3200" dirty="0"/>
              <a:t>message</a:t>
            </a:r>
            <a:r>
              <a:rPr lang="ko-KR" altLang="en-US" sz="3200" dirty="0"/>
              <a:t>를 받기 위해 실행되고 있을 필요 없음</a:t>
            </a:r>
            <a:endParaRPr lang="en-US" altLang="ko-KR" sz="3200" dirty="0"/>
          </a:p>
        </p:txBody>
      </p:sp>
      <p:sp>
        <p:nvSpPr>
          <p:cNvPr id="5" name="곱셈 기호 4"/>
          <p:cNvSpPr/>
          <p:nvPr/>
        </p:nvSpPr>
        <p:spPr>
          <a:xfrm>
            <a:off x="4177764" y="1024317"/>
            <a:ext cx="3594236" cy="3765082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7200" dirty="0" smtClean="0"/>
              <a:t>목차</a:t>
            </a:r>
            <a:endParaRPr lang="ko-KR" altLang="en-US" sz="7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4400" dirty="0" smtClean="0"/>
              <a:t>개요</a:t>
            </a:r>
            <a:endParaRPr lang="en-US" altLang="ko-KR" sz="4400" dirty="0" smtClean="0"/>
          </a:p>
          <a:p>
            <a:pPr>
              <a:lnSpc>
                <a:spcPct val="120000"/>
              </a:lnSpc>
            </a:pPr>
            <a:r>
              <a:rPr lang="en-US" altLang="ko-KR" sz="4400" dirty="0" smtClean="0"/>
              <a:t>GCM</a:t>
            </a:r>
            <a:r>
              <a:rPr lang="ko-KR" altLang="en-US" sz="4400" dirty="0" smtClean="0"/>
              <a:t>이란</a:t>
            </a:r>
            <a:r>
              <a:rPr lang="en-US" altLang="ko-KR" sz="4400" dirty="0"/>
              <a:t>? </a:t>
            </a:r>
            <a:endParaRPr lang="en-US" altLang="ko-KR" sz="4400" dirty="0" smtClean="0"/>
          </a:p>
          <a:p>
            <a:pPr>
              <a:lnSpc>
                <a:spcPct val="120000"/>
              </a:lnSpc>
            </a:pPr>
            <a:r>
              <a:rPr lang="en-US" altLang="ko-KR" sz="4400" dirty="0" smtClean="0"/>
              <a:t>GCM Architecture</a:t>
            </a:r>
            <a:endParaRPr lang="en-US" altLang="ko-KR" sz="4400" dirty="0"/>
          </a:p>
          <a:p>
            <a:pPr>
              <a:lnSpc>
                <a:spcPct val="120000"/>
              </a:lnSpc>
            </a:pPr>
            <a:r>
              <a:rPr lang="ko-KR" altLang="en-US" sz="4400" dirty="0" smtClean="0"/>
              <a:t>물리적 </a:t>
            </a:r>
            <a:r>
              <a:rPr lang="en-US" altLang="ko-KR" sz="4400" dirty="0" smtClean="0"/>
              <a:t>Entity</a:t>
            </a:r>
          </a:p>
          <a:p>
            <a:pPr>
              <a:lnSpc>
                <a:spcPct val="120000"/>
              </a:lnSpc>
            </a:pPr>
            <a:r>
              <a:rPr lang="en-US" altLang="ko-KR" sz="4400" dirty="0" smtClean="0"/>
              <a:t>GCM </a:t>
            </a:r>
            <a:r>
              <a:rPr lang="ko-KR" altLang="en-US" sz="4400" dirty="0" smtClean="0"/>
              <a:t>특징</a:t>
            </a:r>
            <a:endParaRPr lang="en-US" altLang="ko-KR" sz="4400" dirty="0"/>
          </a:p>
          <a:p>
            <a:pPr>
              <a:lnSpc>
                <a:spcPct val="120000"/>
              </a:lnSpc>
            </a:pPr>
            <a:r>
              <a:rPr lang="en-US" altLang="ko-KR" sz="4400" dirty="0" smtClean="0"/>
              <a:t>C2DM vs GCM</a:t>
            </a:r>
          </a:p>
          <a:p>
            <a:pPr>
              <a:lnSpc>
                <a:spcPct val="120000"/>
              </a:lnSpc>
            </a:pPr>
            <a:r>
              <a:rPr lang="ko-KR" altLang="en-US" sz="4400" dirty="0" smtClean="0"/>
              <a:t>예제</a:t>
            </a:r>
            <a:endParaRPr lang="en-US" altLang="ko-KR" sz="4400" dirty="0" smtClean="0"/>
          </a:p>
          <a:p>
            <a:endParaRPr lang="en-US" altLang="ko-KR" sz="4400" dirty="0" smtClean="0"/>
          </a:p>
          <a:p>
            <a:endParaRPr lang="en-US" altLang="ko-KR" sz="5400" dirty="0"/>
          </a:p>
          <a:p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6187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pic>
        <p:nvPicPr>
          <p:cNvPr id="20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25" y="1181961"/>
            <a:ext cx="2007704" cy="3116124"/>
          </a:xfrm>
        </p:spPr>
      </p:pic>
      <p:sp>
        <p:nvSpPr>
          <p:cNvPr id="19" name="TextBox 18"/>
          <p:cNvSpPr txBox="1"/>
          <p:nvPr/>
        </p:nvSpPr>
        <p:spPr>
          <a:xfrm>
            <a:off x="238372" y="3900433"/>
            <a:ext cx="302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&lt;GCM&gt;</a:t>
            </a:r>
            <a:endParaRPr lang="ko-KR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9667625" y="4485208"/>
            <a:ext cx="195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&lt;device&gt;</a:t>
            </a:r>
            <a:endParaRPr lang="ko-KR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871940" y="5257106"/>
            <a:ext cx="10360742" cy="11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GCM</a:t>
            </a:r>
            <a:r>
              <a:rPr lang="ko-KR" altLang="en-US" sz="3200" dirty="0"/>
              <a:t>은 단순히 원시 </a:t>
            </a:r>
            <a:r>
              <a:rPr lang="en-US" altLang="ko-KR" sz="3200" dirty="0"/>
              <a:t>data</a:t>
            </a:r>
            <a:r>
              <a:rPr lang="ko-KR" altLang="en-US" sz="3200" dirty="0"/>
              <a:t>를 </a:t>
            </a:r>
            <a:r>
              <a:rPr lang="en-US" altLang="ko-KR" sz="3200" dirty="0"/>
              <a:t>android </a:t>
            </a:r>
            <a:r>
              <a:rPr lang="ko-KR" altLang="en-US" sz="3200" dirty="0"/>
              <a:t>단말로 보내며</a:t>
            </a:r>
            <a:r>
              <a:rPr lang="en-US" altLang="ko-KR" sz="3200" dirty="0"/>
              <a:t>, </a:t>
            </a:r>
            <a:endParaRPr lang="en-US" altLang="ko-KR" sz="3200" dirty="0" smtClean="0"/>
          </a:p>
          <a:p>
            <a:pPr>
              <a:lnSpc>
                <a:spcPct val="110000"/>
              </a:lnSpc>
            </a:pPr>
            <a:r>
              <a:rPr lang="ko-KR" altLang="en-US" sz="3200" dirty="0" smtClean="0"/>
              <a:t>이 </a:t>
            </a:r>
            <a:r>
              <a:rPr lang="en-US" altLang="ko-KR" sz="3200" dirty="0"/>
              <a:t>data</a:t>
            </a:r>
            <a:r>
              <a:rPr lang="ko-KR" altLang="en-US" sz="3200" dirty="0"/>
              <a:t>를 통해 </a:t>
            </a:r>
            <a:r>
              <a:rPr lang="en-US" altLang="ko-KR" sz="3200" dirty="0"/>
              <a:t>application</a:t>
            </a:r>
            <a:r>
              <a:rPr lang="ko-KR" altLang="en-US" sz="3200" dirty="0"/>
              <a:t>에서 제어함</a:t>
            </a:r>
            <a:endParaRPr lang="en-US" altLang="ko-KR" sz="3200" dirty="0"/>
          </a:p>
        </p:txBody>
      </p:sp>
      <p:sp>
        <p:nvSpPr>
          <p:cNvPr id="9" name="오른쪽 화살표 8"/>
          <p:cNvSpPr/>
          <p:nvPr/>
        </p:nvSpPr>
        <p:spPr>
          <a:xfrm>
            <a:off x="3144686" y="2678577"/>
            <a:ext cx="6258003" cy="28930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2" y="2304102"/>
            <a:ext cx="2860209" cy="15087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58" y="1719676"/>
            <a:ext cx="2148248" cy="22071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702" y="1885306"/>
            <a:ext cx="1869550" cy="18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794511" y="5477239"/>
            <a:ext cx="10360742" cy="58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Android 2.2 </a:t>
            </a:r>
            <a:r>
              <a:rPr lang="ko-KR" altLang="en-US" sz="3200" dirty="0"/>
              <a:t>이상을 지원</a:t>
            </a:r>
            <a:endParaRPr lang="en-US" altLang="ko-KR" sz="3200" dirty="0"/>
          </a:p>
        </p:txBody>
      </p:sp>
      <p:sp>
        <p:nvSpPr>
          <p:cNvPr id="7" name="직사각형 6"/>
          <p:cNvSpPr/>
          <p:nvPr/>
        </p:nvSpPr>
        <p:spPr>
          <a:xfrm>
            <a:off x="6850037" y="3907579"/>
            <a:ext cx="193354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2.2</a:t>
            </a:r>
            <a:endParaRPr lang="en-US" altLang="ko-KR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위쪽 화살표 7"/>
          <p:cNvSpPr/>
          <p:nvPr/>
        </p:nvSpPr>
        <p:spPr>
          <a:xfrm>
            <a:off x="8783580" y="3319469"/>
            <a:ext cx="1207087" cy="1938173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667" y="1525584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pic>
        <p:nvPicPr>
          <p:cNvPr id="9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9" y="1244772"/>
            <a:ext cx="905787" cy="1405857"/>
          </a:xfrm>
        </p:spPr>
      </p:pic>
      <p:sp>
        <p:nvSpPr>
          <p:cNvPr id="26" name="TextBox 25"/>
          <p:cNvSpPr txBox="1"/>
          <p:nvPr/>
        </p:nvSpPr>
        <p:spPr>
          <a:xfrm>
            <a:off x="794511" y="5186517"/>
            <a:ext cx="10360742" cy="1671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Google Play Store application</a:t>
            </a:r>
            <a:r>
              <a:rPr lang="ko-KR" altLang="en-US" sz="3200" dirty="0"/>
              <a:t>이 설치되어 있어야 함</a:t>
            </a:r>
            <a:r>
              <a:rPr lang="en-US" altLang="ko-KR" sz="3200" dirty="0"/>
              <a:t>. </a:t>
            </a:r>
            <a:r>
              <a:rPr lang="ko-KR" altLang="en-US" sz="3200" dirty="0"/>
              <a:t>단</a:t>
            </a:r>
            <a:r>
              <a:rPr lang="en-US" altLang="ko-KR" sz="3200" dirty="0"/>
              <a:t>, Google Play Store</a:t>
            </a:r>
            <a:r>
              <a:rPr lang="ko-KR" altLang="en-US" sz="3200" dirty="0"/>
              <a:t>를 통해서 </a:t>
            </a:r>
            <a:r>
              <a:rPr lang="en-US" altLang="ko-KR" sz="3200" dirty="0"/>
              <a:t>application</a:t>
            </a:r>
            <a:r>
              <a:rPr lang="ko-KR" altLang="en-US" sz="3200" dirty="0"/>
              <a:t>을 배포할 필요는 없음</a:t>
            </a:r>
            <a:endParaRPr lang="en-US" altLang="ko-KR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137" y="1244772"/>
            <a:ext cx="3941745" cy="3941745"/>
          </a:xfrm>
          <a:prstGeom prst="rect">
            <a:avLst/>
          </a:prstGeom>
        </p:spPr>
      </p:pic>
      <p:pic>
        <p:nvPicPr>
          <p:cNvPr id="10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15" y="2512715"/>
            <a:ext cx="905787" cy="1405857"/>
          </a:xfrm>
          <a:prstGeom prst="rect">
            <a:avLst/>
          </a:prstGeom>
        </p:spPr>
      </p:pic>
      <p:pic>
        <p:nvPicPr>
          <p:cNvPr id="11" name="내용 개체 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09" y="3668525"/>
            <a:ext cx="905787" cy="1405857"/>
          </a:xfrm>
          <a:prstGeom prst="rect">
            <a:avLst/>
          </a:prstGeom>
        </p:spPr>
      </p:pic>
      <p:cxnSp>
        <p:nvCxnSpPr>
          <p:cNvPr id="5" name="직선 화살표 연결선 4"/>
          <p:cNvCxnSpPr>
            <a:endCxn id="9" idx="1"/>
          </p:cNvCxnSpPr>
          <p:nvPr/>
        </p:nvCxnSpPr>
        <p:spPr>
          <a:xfrm flipV="1">
            <a:off x="5521988" y="1947701"/>
            <a:ext cx="4447521" cy="86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10" idx="1"/>
          </p:cNvCxnSpPr>
          <p:nvPr/>
        </p:nvCxnSpPr>
        <p:spPr>
          <a:xfrm>
            <a:off x="5521989" y="2808113"/>
            <a:ext cx="3994626" cy="40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1"/>
          </p:cNvCxnSpPr>
          <p:nvPr/>
        </p:nvCxnSpPr>
        <p:spPr>
          <a:xfrm>
            <a:off x="5520912" y="2808113"/>
            <a:ext cx="4600997" cy="1563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곱셈 기호 16"/>
          <p:cNvSpPr/>
          <p:nvPr/>
        </p:nvSpPr>
        <p:spPr>
          <a:xfrm>
            <a:off x="5968994" y="1579989"/>
            <a:ext cx="2108205" cy="295814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  <p:sp>
        <p:nvSpPr>
          <p:cNvPr id="26" name="TextBox 25"/>
          <p:cNvSpPr txBox="1"/>
          <p:nvPr/>
        </p:nvSpPr>
        <p:spPr>
          <a:xfrm>
            <a:off x="794511" y="5186517"/>
            <a:ext cx="10360742" cy="112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200" dirty="0"/>
              <a:t>Google </a:t>
            </a:r>
            <a:r>
              <a:rPr lang="ko-KR" altLang="en-US" sz="3200" dirty="0"/>
              <a:t>계정 필요</a:t>
            </a:r>
            <a:r>
              <a:rPr lang="en-US" altLang="ko-KR" sz="3200" dirty="0"/>
              <a:t>. </a:t>
            </a:r>
            <a:endParaRPr lang="en-US" altLang="ko-KR" sz="3200" dirty="0" smtClean="0"/>
          </a:p>
          <a:p>
            <a:pPr>
              <a:lnSpc>
                <a:spcPct val="110000"/>
              </a:lnSpc>
            </a:pPr>
            <a:r>
              <a:rPr lang="ko-KR" altLang="en-US" sz="3200" dirty="0" smtClean="0"/>
              <a:t>단</a:t>
            </a:r>
            <a:r>
              <a:rPr lang="en-US" altLang="ko-KR" sz="3200" dirty="0"/>
              <a:t>, Android 4.0.4 </a:t>
            </a:r>
            <a:r>
              <a:rPr lang="ko-KR" altLang="en-US" sz="3200" dirty="0"/>
              <a:t>이상에서는 </a:t>
            </a:r>
            <a:r>
              <a:rPr lang="en-US" altLang="ko-KR" sz="3200" dirty="0"/>
              <a:t>Google </a:t>
            </a:r>
            <a:r>
              <a:rPr lang="ko-KR" altLang="en-US" sz="3200" dirty="0"/>
              <a:t>계정은 필요 없음</a:t>
            </a:r>
            <a:endParaRPr lang="en-US" altLang="ko-KR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75" y="1167293"/>
            <a:ext cx="3812213" cy="381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8657" y="2902198"/>
            <a:ext cx="10348687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1500" b="1" dirty="0" smtClean="0"/>
              <a:t>C2DM vs GCM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22163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C2DM vs GCM</a:t>
            </a:r>
            <a:endParaRPr lang="ko-KR" altLang="en-US" sz="6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79" y="1736702"/>
            <a:ext cx="8379567" cy="43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7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295" y="4940009"/>
            <a:ext cx="1204487" cy="186946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295" y="339048"/>
            <a:ext cx="2307699" cy="12173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232" y="2896151"/>
            <a:ext cx="1687843" cy="16878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8993" y="2896151"/>
            <a:ext cx="2137729" cy="2137729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2197510" y="1150374"/>
            <a:ext cx="2411785" cy="185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5430652" y="1912374"/>
            <a:ext cx="1" cy="267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2563074" y="1556359"/>
            <a:ext cx="2301795" cy="174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6737816" y="4445000"/>
            <a:ext cx="3155484" cy="176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7173480" y="1150375"/>
            <a:ext cx="2392571" cy="2010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969475" y="1337597"/>
            <a:ext cx="2504725" cy="21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6098883" y="1965960"/>
            <a:ext cx="0" cy="2669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9333268">
            <a:off x="1966577" y="1687997"/>
            <a:ext cx="254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C2DM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app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 rot="19333268">
            <a:off x="3069772" y="2426888"/>
            <a:ext cx="145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등록 인증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 rot="2460824">
            <a:off x="7525695" y="1834834"/>
            <a:ext cx="213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 rot="2460824">
            <a:off x="7192587" y="2230926"/>
            <a:ext cx="145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서버 인증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04794" y="3488031"/>
            <a:ext cx="145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기기 등록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125070" y="3488031"/>
            <a:ext cx="200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등록 인증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발급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19854777">
            <a:off x="6757218" y="4908077"/>
            <a:ext cx="284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0071" y="4940009"/>
            <a:ext cx="173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&lt;App&gt;</a:t>
            </a:r>
            <a:endParaRPr lang="ko-KR" altLang="en-US" sz="3200" dirty="0"/>
          </a:p>
        </p:txBody>
      </p:sp>
      <p:sp>
        <p:nvSpPr>
          <p:cNvPr id="48" name="TextBox 47"/>
          <p:cNvSpPr txBox="1"/>
          <p:nvPr/>
        </p:nvSpPr>
        <p:spPr>
          <a:xfrm>
            <a:off x="4053443" y="6284833"/>
            <a:ext cx="173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&lt;Device&gt;</a:t>
            </a:r>
            <a:endParaRPr lang="ko-KR" alt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609295" y="1504933"/>
            <a:ext cx="247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&lt;C2DM server&gt;</a:t>
            </a:r>
            <a:endParaRPr lang="ko-KR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687232" y="4663799"/>
            <a:ext cx="173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&lt;DB&gt;</a:t>
            </a:r>
            <a:endParaRPr lang="ko-KR" altLang="en-US" sz="3200" dirty="0"/>
          </a:p>
        </p:txBody>
      </p:sp>
      <p:cxnSp>
        <p:nvCxnSpPr>
          <p:cNvPr id="56" name="꺾인 연결선 55"/>
          <p:cNvCxnSpPr>
            <a:stCxn id="9" idx="0"/>
            <a:endCxn id="5" idx="3"/>
          </p:cNvCxnSpPr>
          <p:nvPr/>
        </p:nvCxnSpPr>
        <p:spPr>
          <a:xfrm rot="16200000" flipV="1">
            <a:off x="7749851" y="114848"/>
            <a:ext cx="1948447" cy="36141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635142" y="360386"/>
            <a:ext cx="3317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Push </a:t>
            </a:r>
            <a:r>
              <a:rPr lang="ko-KR" altLang="en-US" dirty="0" smtClean="0"/>
              <a:t>요청 </a:t>
            </a:r>
            <a:r>
              <a:rPr lang="en-US" altLang="ko-KR" dirty="0" smtClean="0"/>
              <a:t>(Device</a:t>
            </a:r>
            <a:r>
              <a:rPr lang="ko-KR" altLang="en-US" dirty="0" smtClean="0"/>
              <a:t>의 등록 </a:t>
            </a:r>
            <a:r>
              <a:rPr lang="en-US" altLang="ko-KR" dirty="0" smtClean="0"/>
              <a:t>ID, </a:t>
            </a:r>
            <a:r>
              <a:rPr lang="ko-KR" altLang="en-US" dirty="0" smtClean="0"/>
              <a:t>인증키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보낼 메시지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서버에 전달</a:t>
            </a:r>
            <a:endParaRPr lang="en-US" altLang="ko-KR" dirty="0" smtClean="0"/>
          </a:p>
        </p:txBody>
      </p:sp>
      <p:cxnSp>
        <p:nvCxnSpPr>
          <p:cNvPr id="59" name="꺾인 연결선 58"/>
          <p:cNvCxnSpPr/>
          <p:nvPr/>
        </p:nvCxnSpPr>
        <p:spPr>
          <a:xfrm rot="10800000" flipH="1" flipV="1">
            <a:off x="4652277" y="870278"/>
            <a:ext cx="762000" cy="4927038"/>
          </a:xfrm>
          <a:prstGeom prst="bentConnector3">
            <a:avLst>
              <a:gd name="adj1" fmla="val -5709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119199" y="408613"/>
            <a:ext cx="267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9. Push Message</a:t>
            </a:r>
          </a:p>
        </p:txBody>
      </p:sp>
    </p:spTree>
    <p:extLst>
      <p:ext uri="{BB962C8B-B14F-4D97-AF65-F5344CB8AC3E}">
        <p14:creationId xmlns:p14="http://schemas.microsoft.com/office/powerpoint/2010/main" val="17902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57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C2DM vs GCM</a:t>
            </a:r>
            <a:endParaRPr lang="ko-KR" altLang="en-US" sz="6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01530"/>
              </p:ext>
            </p:extLst>
          </p:nvPr>
        </p:nvGraphicFramePr>
        <p:xfrm>
          <a:off x="234482" y="1353244"/>
          <a:ext cx="11480799" cy="465809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4692">
                  <a:extLst>
                    <a:ext uri="{9D8B030D-6E8A-4147-A177-3AD203B41FA5}">
                      <a16:colId xmlns:a16="http://schemas.microsoft.com/office/drawing/2014/main" val="2734206725"/>
                    </a:ext>
                  </a:extLst>
                </a:gridCol>
                <a:gridCol w="4727575">
                  <a:extLst>
                    <a:ext uri="{9D8B030D-6E8A-4147-A177-3AD203B41FA5}">
                      <a16:colId xmlns:a16="http://schemas.microsoft.com/office/drawing/2014/main" val="763402814"/>
                    </a:ext>
                  </a:extLst>
                </a:gridCol>
                <a:gridCol w="5198532">
                  <a:extLst>
                    <a:ext uri="{9D8B030D-6E8A-4147-A177-3AD203B41FA5}">
                      <a16:colId xmlns:a16="http://schemas.microsoft.com/office/drawing/2014/main" val="4281119747"/>
                    </a:ext>
                  </a:extLst>
                </a:gridCol>
              </a:tblGrid>
              <a:tr h="747991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C2DM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GCM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406690"/>
                  </a:ext>
                </a:extLst>
              </a:tr>
              <a:tr h="1011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서버 인증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/>
                        <a:t>서면으로 구글에 등록 요청 후 받은 </a:t>
                      </a:r>
                      <a:r>
                        <a:rPr lang="en-US" altLang="ko-KR" sz="2200" dirty="0" err="1" smtClean="0"/>
                        <a:t>AuthKey</a:t>
                      </a:r>
                      <a:r>
                        <a:rPr lang="en-US" altLang="ko-KR" sz="2200" dirty="0" smtClean="0"/>
                        <a:t> </a:t>
                      </a:r>
                      <a:r>
                        <a:rPr lang="ko-KR" altLang="en-US" sz="2200" dirty="0" smtClean="0"/>
                        <a:t>를 통해 </a:t>
                      </a:r>
                      <a:r>
                        <a:rPr lang="en-US" altLang="ko-KR" sz="2200" dirty="0" smtClean="0"/>
                        <a:t>OAuth2 </a:t>
                      </a:r>
                      <a:r>
                        <a:rPr lang="ko-KR" altLang="en-US" sz="2200" dirty="0" smtClean="0"/>
                        <a:t>인증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/>
                        <a:t>Google</a:t>
                      </a:r>
                      <a:r>
                        <a:rPr lang="en-US" altLang="ko-KR" sz="2200" baseline="0" dirty="0" smtClean="0"/>
                        <a:t> </a:t>
                      </a:r>
                      <a:r>
                        <a:rPr lang="en-US" altLang="ko-KR" sz="2200" baseline="0" dirty="0" err="1" smtClean="0"/>
                        <a:t>api</a:t>
                      </a:r>
                      <a:r>
                        <a:rPr lang="en-US" altLang="ko-KR" sz="2200" baseline="0" dirty="0" smtClean="0"/>
                        <a:t> console</a:t>
                      </a:r>
                      <a:r>
                        <a:rPr lang="ko-KR" altLang="en-US" sz="2200" baseline="0" dirty="0" smtClean="0"/>
                        <a:t>을 통해 발급받은 </a:t>
                      </a:r>
                      <a:r>
                        <a:rPr lang="en-US" altLang="ko-KR" sz="2200" baseline="0" dirty="0" smtClean="0"/>
                        <a:t>simple </a:t>
                      </a:r>
                      <a:r>
                        <a:rPr lang="en-US" altLang="ko-KR" sz="2200" baseline="0" dirty="0" err="1" smtClean="0"/>
                        <a:t>api</a:t>
                      </a:r>
                      <a:r>
                        <a:rPr lang="en-US" altLang="ko-KR" sz="2200" baseline="0" dirty="0" smtClean="0"/>
                        <a:t> key </a:t>
                      </a:r>
                      <a:r>
                        <a:rPr lang="ko-KR" altLang="en-US" sz="2200" baseline="0" dirty="0" smtClean="0"/>
                        <a:t>사용</a:t>
                      </a:r>
                      <a:endParaRPr lang="ko-KR" alt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742681"/>
                  </a:ext>
                </a:extLst>
              </a:tr>
              <a:tr h="874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Sender</a:t>
                      </a:r>
                      <a:r>
                        <a:rPr lang="en-US" altLang="ko-KR" sz="2000" b="1" baseline="0" dirty="0" smtClean="0"/>
                        <a:t> ID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보내는 사람의 </a:t>
                      </a:r>
                      <a:r>
                        <a:rPr lang="en-US" altLang="ko-KR" sz="2400" dirty="0" smtClean="0"/>
                        <a:t>e-mail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주소 사용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Google </a:t>
                      </a:r>
                      <a:r>
                        <a:rPr lang="en-US" altLang="ko-KR" sz="2400" dirty="0" err="1" smtClean="0"/>
                        <a:t>api</a:t>
                      </a:r>
                      <a:r>
                        <a:rPr lang="en-US" altLang="ko-KR" sz="2400" dirty="0" smtClean="0"/>
                        <a:t> console</a:t>
                      </a:r>
                      <a:r>
                        <a:rPr lang="ko-KR" altLang="en-US" sz="2400" dirty="0" smtClean="0"/>
                        <a:t>을 통해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발급받은 </a:t>
                      </a:r>
                      <a:r>
                        <a:rPr lang="en-US" altLang="ko-KR" sz="2400" dirty="0" smtClean="0"/>
                        <a:t>sender ID </a:t>
                      </a:r>
                      <a:r>
                        <a:rPr lang="ko-KR" altLang="en-US" sz="2400" dirty="0" smtClean="0"/>
                        <a:t>사용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720404"/>
                  </a:ext>
                </a:extLst>
              </a:tr>
              <a:tr h="101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JSON Format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지원 안함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지원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841192"/>
                  </a:ext>
                </a:extLst>
              </a:tr>
              <a:tr h="1011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Multicast Message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None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동일 </a:t>
                      </a:r>
                      <a:r>
                        <a:rPr lang="en-US" altLang="ko-KR" sz="2400" dirty="0" smtClean="0"/>
                        <a:t>message</a:t>
                      </a:r>
                      <a:r>
                        <a:rPr lang="ko-KR" altLang="en-US" sz="2400" dirty="0" smtClean="0"/>
                        <a:t>를 여러 단말에 </a:t>
                      </a:r>
                      <a:endParaRPr lang="en-US" altLang="ko-KR" sz="2400" dirty="0" smtClean="0"/>
                    </a:p>
                    <a:p>
                      <a:pPr algn="ctr" latinLnBrk="1"/>
                      <a:r>
                        <a:rPr lang="ko-KR" altLang="en-US" sz="2400" dirty="0" smtClean="0"/>
                        <a:t>전송</a:t>
                      </a:r>
                      <a:r>
                        <a:rPr lang="ko-KR" altLang="en-US" sz="2400" baseline="0" dirty="0" smtClean="0"/>
                        <a:t> 가능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03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C2DM vs GCM</a:t>
            </a:r>
            <a:endParaRPr lang="ko-KR" altLang="en-US" sz="60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149834"/>
              </p:ext>
            </p:extLst>
          </p:nvPr>
        </p:nvGraphicFramePr>
        <p:xfrm>
          <a:off x="234482" y="1490136"/>
          <a:ext cx="11480799" cy="51861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4692">
                  <a:extLst>
                    <a:ext uri="{9D8B030D-6E8A-4147-A177-3AD203B41FA5}">
                      <a16:colId xmlns:a16="http://schemas.microsoft.com/office/drawing/2014/main" val="2512744588"/>
                    </a:ext>
                  </a:extLst>
                </a:gridCol>
                <a:gridCol w="4727575">
                  <a:extLst>
                    <a:ext uri="{9D8B030D-6E8A-4147-A177-3AD203B41FA5}">
                      <a16:colId xmlns:a16="http://schemas.microsoft.com/office/drawing/2014/main" val="1376466300"/>
                    </a:ext>
                  </a:extLst>
                </a:gridCol>
                <a:gridCol w="5198532">
                  <a:extLst>
                    <a:ext uri="{9D8B030D-6E8A-4147-A177-3AD203B41FA5}">
                      <a16:colId xmlns:a16="http://schemas.microsoft.com/office/drawing/2014/main" val="2736285646"/>
                    </a:ext>
                  </a:extLst>
                </a:gridCol>
              </a:tblGrid>
              <a:tr h="73865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C2DM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GCM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2758227"/>
                  </a:ext>
                </a:extLst>
              </a:tr>
              <a:tr h="1006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/>
                        <a:t>Multiple senders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None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다양한 </a:t>
                      </a:r>
                      <a:r>
                        <a:rPr lang="en-US" altLang="ko-KR" sz="2400" b="0" dirty="0" smtClean="0"/>
                        <a:t>3rd-party</a:t>
                      </a:r>
                      <a:r>
                        <a:rPr lang="en-US" altLang="ko-KR" sz="2400" b="0" baseline="0" dirty="0" smtClean="0"/>
                        <a:t> server</a:t>
                      </a:r>
                      <a:r>
                        <a:rPr lang="ko-KR" altLang="en-US" sz="2400" b="0" baseline="0" dirty="0" smtClean="0"/>
                        <a:t>로부터 </a:t>
                      </a:r>
                      <a:endParaRPr lang="en-US" altLang="ko-KR" sz="2400" b="0" baseline="0" dirty="0" smtClean="0"/>
                    </a:p>
                    <a:p>
                      <a:pPr algn="ctr" latinLnBrk="1"/>
                      <a:r>
                        <a:rPr lang="ko-KR" altLang="en-US" sz="2400" b="0" baseline="0" dirty="0" smtClean="0"/>
                        <a:t>같은 </a:t>
                      </a:r>
                      <a:r>
                        <a:rPr lang="en-US" altLang="ko-KR" sz="2400" b="0" baseline="0" dirty="0" smtClean="0"/>
                        <a:t>app</a:t>
                      </a:r>
                      <a:r>
                        <a:rPr lang="ko-KR" altLang="en-US" sz="2400" b="0" baseline="0" dirty="0" smtClean="0"/>
                        <a:t>에 </a:t>
                      </a:r>
                      <a:r>
                        <a:rPr lang="en-US" altLang="ko-KR" sz="2400" b="0" baseline="0" dirty="0" smtClean="0"/>
                        <a:t>message </a:t>
                      </a:r>
                      <a:r>
                        <a:rPr lang="ko-KR" altLang="en-US" sz="2400" b="0" baseline="0" dirty="0" smtClean="0"/>
                        <a:t>전송 가능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2604"/>
                  </a:ext>
                </a:extLst>
              </a:tr>
              <a:tr h="1163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Time-to-live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None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0~4</a:t>
                      </a:r>
                      <a:r>
                        <a:rPr lang="ko-KR" altLang="en-US" sz="2400" b="0" dirty="0" smtClean="0"/>
                        <a:t>주 사이를 만료 기간으로 지정</a:t>
                      </a:r>
                      <a:r>
                        <a:rPr lang="en-US" altLang="ko-KR" sz="2400" b="0" dirty="0" smtClean="0"/>
                        <a:t>.</a:t>
                      </a:r>
                      <a:r>
                        <a:rPr lang="ko-KR" altLang="en-US" sz="2400" b="0" dirty="0" smtClean="0"/>
                        <a:t> 만료일까지 </a:t>
                      </a:r>
                      <a:r>
                        <a:rPr lang="en-US" altLang="ko-KR" sz="2400" b="0" dirty="0" smtClean="0"/>
                        <a:t>message</a:t>
                      </a:r>
                      <a:r>
                        <a:rPr lang="ko-KR" altLang="en-US" sz="2400" b="0" dirty="0" smtClean="0"/>
                        <a:t>를 저장 </a:t>
                      </a:r>
                      <a:endParaRPr lang="en-US" altLang="ko-KR" sz="2400" b="0" dirty="0" smtClean="0"/>
                    </a:p>
                    <a:p>
                      <a:pPr algn="ctr" latinLnBrk="1"/>
                      <a:r>
                        <a:rPr lang="ko-KR" altLang="en-US" sz="2400" b="0" dirty="0" smtClean="0"/>
                        <a:t>가능하며</a:t>
                      </a:r>
                      <a:r>
                        <a:rPr lang="en-US" altLang="ko-KR" sz="2400" b="0" dirty="0" smtClean="0"/>
                        <a:t>,</a:t>
                      </a:r>
                      <a:r>
                        <a:rPr lang="en-US" altLang="ko-KR" sz="2400" b="0" baseline="0" dirty="0" smtClean="0"/>
                        <a:t> 0</a:t>
                      </a:r>
                      <a:r>
                        <a:rPr lang="ko-KR" altLang="en-US" sz="2400" b="0" baseline="0" dirty="0" smtClean="0"/>
                        <a:t>일 경우 저장하지 않음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788066"/>
                  </a:ext>
                </a:extLst>
              </a:tr>
              <a:tr h="112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배터리 효율</a:t>
                      </a:r>
                      <a:endParaRPr lang="ko-KR" altLang="en-US" sz="2000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GCM</a:t>
                      </a:r>
                      <a:r>
                        <a:rPr lang="ko-KR" altLang="en-US" sz="2400" b="0" dirty="0" smtClean="0"/>
                        <a:t>이 </a:t>
                      </a:r>
                      <a:r>
                        <a:rPr lang="en-US" altLang="ko-KR" sz="2400" b="0" dirty="0" smtClean="0"/>
                        <a:t>Battery</a:t>
                      </a:r>
                      <a:r>
                        <a:rPr lang="ko-KR" altLang="en-US" sz="2400" b="0" dirty="0" smtClean="0"/>
                        <a:t>에 더 </a:t>
                      </a:r>
                      <a:r>
                        <a:rPr lang="ko-KR" altLang="en-US" sz="2400" b="0" dirty="0" err="1" smtClean="0"/>
                        <a:t>효율적임</a:t>
                      </a:r>
                      <a:endParaRPr lang="ko-KR" altLang="en-US" sz="2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343094"/>
                  </a:ext>
                </a:extLst>
              </a:tr>
              <a:tr h="1130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/>
                        <a:t>제한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제한 있음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 smtClean="0"/>
                        <a:t>제한 없음</a:t>
                      </a:r>
                      <a:endParaRPr lang="ko-KR" altLang="en-US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54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9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48657" y="2902198"/>
            <a:ext cx="10348687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1500" b="1" dirty="0" smtClean="0"/>
              <a:t>예제</a:t>
            </a:r>
            <a:endParaRPr lang="ko-KR" alt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9671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5465" y="26953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3800" b="1" dirty="0" smtClean="0"/>
              <a:t>개요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413748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35467" y="1765714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hlinkClick r:id="rId2"/>
              </a:rPr>
              <a:t>https</a:t>
            </a:r>
            <a:r>
              <a:rPr lang="en-US" altLang="ko-KR" sz="3200" dirty="0">
                <a:hlinkClick r:id="rId2"/>
              </a:rPr>
              <a:t>://console.developers.google.com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0. </a:t>
            </a:r>
            <a:r>
              <a:rPr lang="ko-KR" altLang="en-US" sz="3200" dirty="0" smtClean="0"/>
              <a:t>시작하기 전에 </a:t>
            </a:r>
            <a:r>
              <a:rPr lang="en-US" altLang="ko-KR" sz="3200" dirty="0" smtClean="0"/>
              <a:t>Project Number</a:t>
            </a:r>
            <a:r>
              <a:rPr lang="ko-KR" altLang="en-US" sz="3200" dirty="0" smtClean="0"/>
              <a:t>와 </a:t>
            </a:r>
            <a:r>
              <a:rPr lang="en-US" altLang="ko-KR" sz="3200" dirty="0" smtClean="0"/>
              <a:t>API </a:t>
            </a:r>
            <a:r>
              <a:rPr lang="ko-KR" altLang="en-US" sz="3200" dirty="0" smtClean="0"/>
              <a:t>키가 필요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944" y="2350489"/>
            <a:ext cx="890587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1-1. </a:t>
            </a:r>
            <a:r>
              <a:rPr lang="ko-KR" altLang="en-US" sz="3200" dirty="0" smtClean="0"/>
              <a:t>프로젝트 생성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3678"/>
            <a:ext cx="11097215" cy="4134257"/>
          </a:xfrm>
          <a:prstGeom prst="rect">
            <a:avLst/>
          </a:prstGeom>
        </p:spPr>
      </p:pic>
      <p:sp>
        <p:nvSpPr>
          <p:cNvPr id="12" name="왼쪽 화살표 11"/>
          <p:cNvSpPr/>
          <p:nvPr/>
        </p:nvSpPr>
        <p:spPr>
          <a:xfrm rot="19101171">
            <a:off x="2763277" y="4768465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82" y="881896"/>
            <a:ext cx="7433733" cy="4413041"/>
          </a:xfrm>
          <a:prstGeom prst="rect">
            <a:avLst/>
          </a:prstGeom>
        </p:spPr>
      </p:pic>
      <p:sp>
        <p:nvSpPr>
          <p:cNvPr id="13" name="왼쪽 화살표 12"/>
          <p:cNvSpPr/>
          <p:nvPr/>
        </p:nvSpPr>
        <p:spPr>
          <a:xfrm rot="19101171">
            <a:off x="5347027" y="3599610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1-2. </a:t>
            </a:r>
            <a:r>
              <a:rPr lang="ko-KR" altLang="en-US" sz="3200" dirty="0" smtClean="0"/>
              <a:t>프로젝트 생성</a:t>
            </a:r>
            <a:endParaRPr lang="ko-KR" altLang="en-US" sz="3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" y="2272981"/>
            <a:ext cx="8516128" cy="3721333"/>
          </a:xfrm>
          <a:prstGeom prst="rect">
            <a:avLst/>
          </a:prstGeom>
        </p:spPr>
      </p:pic>
      <p:sp>
        <p:nvSpPr>
          <p:cNvPr id="15" name="왼쪽 화살표 14"/>
          <p:cNvSpPr/>
          <p:nvPr/>
        </p:nvSpPr>
        <p:spPr>
          <a:xfrm rot="19101171">
            <a:off x="4428628" y="1587820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화살표 15"/>
          <p:cNvSpPr/>
          <p:nvPr/>
        </p:nvSpPr>
        <p:spPr>
          <a:xfrm rot="19101171">
            <a:off x="2194667" y="2784175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1-3. </a:t>
            </a:r>
            <a:r>
              <a:rPr lang="ko-KR" altLang="en-US" sz="3200" dirty="0" smtClean="0"/>
              <a:t>프로젝트 생성</a:t>
            </a:r>
            <a:endParaRPr lang="ko-KR" altLang="en-US" sz="3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74" y="1938019"/>
            <a:ext cx="6316959" cy="4452938"/>
          </a:xfrm>
          <a:prstGeom prst="rect">
            <a:avLst/>
          </a:prstGeom>
        </p:spPr>
      </p:pic>
      <p:sp>
        <p:nvSpPr>
          <p:cNvPr id="8" name="왼쪽 화살표 7"/>
          <p:cNvSpPr/>
          <p:nvPr/>
        </p:nvSpPr>
        <p:spPr>
          <a:xfrm rot="19101171">
            <a:off x="8279252" y="1196617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 rot="19101171">
            <a:off x="5072447" y="4981043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222" y="2053445"/>
            <a:ext cx="8360150" cy="4222086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 rot="19101171">
            <a:off x="7324493" y="3814288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53242" y="2408209"/>
            <a:ext cx="5761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Sender ID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사용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60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</a:t>
            </a:r>
            <a:r>
              <a:rPr lang="en-US" altLang="ko-KR" sz="3200" dirty="0" smtClean="0"/>
              <a:t>. API </a:t>
            </a:r>
            <a:r>
              <a:rPr lang="ko-KR" altLang="en-US" sz="3200" dirty="0" smtClean="0"/>
              <a:t>활성화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7" y="2031106"/>
            <a:ext cx="9467769" cy="3566805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 rot="19101171">
            <a:off x="3662646" y="4051329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348" y="2933163"/>
            <a:ext cx="8163770" cy="3374689"/>
          </a:xfrm>
          <a:prstGeom prst="rect">
            <a:avLst/>
          </a:prstGeom>
        </p:spPr>
      </p:pic>
      <p:sp>
        <p:nvSpPr>
          <p:cNvPr id="12" name="왼쪽 화살표 11"/>
          <p:cNvSpPr/>
          <p:nvPr/>
        </p:nvSpPr>
        <p:spPr>
          <a:xfrm rot="19101171">
            <a:off x="4088994" y="2328543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131" y="2953089"/>
            <a:ext cx="2136082" cy="96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2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3-1. API </a:t>
            </a:r>
            <a:r>
              <a:rPr lang="ko-KR" altLang="en-US" sz="3200" dirty="0" smtClean="0"/>
              <a:t>키 발급</a:t>
            </a:r>
            <a:endParaRPr lang="ko-KR" altLang="en-US" sz="3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5" y="2442000"/>
            <a:ext cx="6567376" cy="3780380"/>
          </a:xfrm>
          <a:prstGeom prst="rect">
            <a:avLst/>
          </a:prstGeom>
        </p:spPr>
      </p:pic>
      <p:sp>
        <p:nvSpPr>
          <p:cNvPr id="9" name="왼쪽 화살표 8"/>
          <p:cNvSpPr/>
          <p:nvPr/>
        </p:nvSpPr>
        <p:spPr>
          <a:xfrm rot="19101171">
            <a:off x="4334320" y="4402670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377" y="1938019"/>
            <a:ext cx="6486556" cy="4394800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 rot="19101171">
            <a:off x="6148456" y="4315055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524" y="2755556"/>
            <a:ext cx="8033941" cy="3522043"/>
          </a:xfrm>
          <a:prstGeom prst="rect">
            <a:avLst/>
          </a:prstGeom>
        </p:spPr>
      </p:pic>
      <p:sp>
        <p:nvSpPr>
          <p:cNvPr id="13" name="왼쪽 화살표 12"/>
          <p:cNvSpPr/>
          <p:nvPr/>
        </p:nvSpPr>
        <p:spPr>
          <a:xfrm rot="19101171">
            <a:off x="7055523" y="2482999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219" y="3051970"/>
            <a:ext cx="8480871" cy="3401798"/>
          </a:xfrm>
          <a:prstGeom prst="rect">
            <a:avLst/>
          </a:prstGeom>
        </p:spPr>
      </p:pic>
      <p:sp>
        <p:nvSpPr>
          <p:cNvPr id="15" name="왼쪽 화살표 14"/>
          <p:cNvSpPr/>
          <p:nvPr/>
        </p:nvSpPr>
        <p:spPr>
          <a:xfrm rot="19101171">
            <a:off x="2928671" y="4683033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0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예제</a:t>
            </a:r>
            <a:endParaRPr lang="ko-KR" alt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35467" y="1353244"/>
            <a:ext cx="9533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3-2. API </a:t>
            </a:r>
            <a:r>
              <a:rPr lang="ko-KR" altLang="en-US" sz="3200" dirty="0" smtClean="0"/>
              <a:t>키 발급</a:t>
            </a:r>
            <a:endParaRPr lang="ko-KR" altLang="en-US" sz="3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" y="1938018"/>
            <a:ext cx="4436533" cy="4832147"/>
          </a:xfrm>
          <a:prstGeom prst="rect">
            <a:avLst/>
          </a:prstGeom>
        </p:spPr>
      </p:pic>
      <p:sp>
        <p:nvSpPr>
          <p:cNvPr id="16" name="왼쪽 화살표 15"/>
          <p:cNvSpPr/>
          <p:nvPr/>
        </p:nvSpPr>
        <p:spPr>
          <a:xfrm rot="19101171">
            <a:off x="721715" y="5240593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04" y="2769871"/>
            <a:ext cx="10740378" cy="1729662"/>
          </a:xfrm>
          <a:prstGeom prst="rect">
            <a:avLst/>
          </a:prstGeom>
        </p:spPr>
      </p:pic>
      <p:sp>
        <p:nvSpPr>
          <p:cNvPr id="17" name="왼쪽 화살표 16"/>
          <p:cNvSpPr/>
          <p:nvPr/>
        </p:nvSpPr>
        <p:spPr>
          <a:xfrm rot="19101171">
            <a:off x="7676358" y="2696289"/>
            <a:ext cx="1804871" cy="700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87667" y="1476353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기억해야함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2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34390"/>
            <a:ext cx="10515600" cy="56425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참고자료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http://wiki.gurubee.net/display/SWDEV/GCM+(Google+Cloud+Messaging</a:t>
            </a:r>
            <a:r>
              <a:rPr lang="en-US" altLang="ko-KR" dirty="0" smtClean="0">
                <a:hlinkClick r:id="rId2"/>
              </a:rPr>
              <a:t>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http://arabiannight.tistory.com/entry/%EC%95%88%EB%93%9C%EB%A1%9C%EC%9D%B4%EB%93%9CAndroid-C2DM-%EC%82%AC%EC%9A%A9-%EB%B0%A9%EB%B2%95-%EC%98%88%EC%A0%9C%ED%8F%AC%ED%95%A8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3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6000" dirty="0" smtClean="0"/>
              <a:t>개요</a:t>
            </a:r>
            <a:endParaRPr lang="ko-KR" altLang="en-US" sz="6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64816" y="1351821"/>
            <a:ext cx="7327184" cy="4619096"/>
          </a:xfrm>
        </p:spPr>
        <p:txBody>
          <a:bodyPr anchor="ctr"/>
          <a:lstStyle/>
          <a:p>
            <a:pPr>
              <a:buFontTx/>
              <a:buChar char="-"/>
            </a:pPr>
            <a:r>
              <a:rPr lang="ko-KR" altLang="en-US" sz="2800" dirty="0" smtClean="0"/>
              <a:t>현황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대부분의 </a:t>
            </a:r>
            <a:r>
              <a:rPr lang="en-US" altLang="ko-KR" sz="2800" dirty="0" smtClean="0"/>
              <a:t>App</a:t>
            </a:r>
            <a:r>
              <a:rPr lang="ko-KR" altLang="en-US" sz="2800" dirty="0" smtClean="0"/>
              <a:t>들은 </a:t>
            </a:r>
            <a:r>
              <a:rPr lang="en-US" altLang="ko-KR" sz="2800" dirty="0" smtClean="0"/>
              <a:t>Push </a:t>
            </a:r>
            <a:r>
              <a:rPr lang="ko-KR" altLang="en-US" sz="2800" dirty="0" smtClean="0"/>
              <a:t>알림 사용</a:t>
            </a:r>
            <a:endParaRPr lang="en-US" altLang="ko-KR" sz="2800" dirty="0" smtClean="0"/>
          </a:p>
          <a:p>
            <a:pPr marL="0" indent="0">
              <a:buNone/>
            </a:pP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 smtClean="0"/>
              <a:t>필요성 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사용자에게 새로운 정보를 보내기 위해 푸시 알림 기능 필요</a:t>
            </a:r>
            <a:endParaRPr lang="en-US" altLang="ko-KR" sz="2800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sz="3200" b="1" dirty="0" smtClean="0"/>
              <a:t>▶ 개발하는 </a:t>
            </a:r>
            <a:r>
              <a:rPr lang="en-US" altLang="ko-KR" sz="3200" b="1" dirty="0" smtClean="0"/>
              <a:t>App</a:t>
            </a:r>
            <a:r>
              <a:rPr lang="ko-KR" altLang="en-US" sz="3200" b="1" dirty="0" smtClean="0"/>
              <a:t>에서도 사용하고자 함</a:t>
            </a:r>
            <a:endParaRPr lang="en-US" altLang="ko-KR" sz="3200" b="1" dirty="0" smtClean="0"/>
          </a:p>
        </p:txBody>
      </p:sp>
      <p:pic>
        <p:nvPicPr>
          <p:cNvPr id="1028" name="Picture 4" descr="http://cfile10.uf.tistory.com/image/23198B3D53D8CFE10E887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7" r="49330"/>
          <a:stretch/>
        </p:blipFill>
        <p:spPr bwMode="auto">
          <a:xfrm>
            <a:off x="232117" y="1351821"/>
            <a:ext cx="4514165" cy="55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05465" y="269537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13800" b="1" dirty="0"/>
              <a:t>GCM</a:t>
            </a:r>
            <a:r>
              <a:rPr lang="ko-KR" altLang="en-US" sz="13800" b="1" dirty="0"/>
              <a:t>이란</a:t>
            </a:r>
            <a:r>
              <a:rPr lang="en-US" altLang="ko-KR" sz="13800" b="1" dirty="0"/>
              <a:t>?</a:t>
            </a:r>
            <a:endParaRPr lang="ko-KR" altLang="en-US" sz="13800" b="1" dirty="0"/>
          </a:p>
        </p:txBody>
      </p:sp>
    </p:spTree>
    <p:extLst>
      <p:ext uri="{BB962C8B-B14F-4D97-AF65-F5344CB8AC3E}">
        <p14:creationId xmlns:p14="http://schemas.microsoft.com/office/powerpoint/2010/main" val="7321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</a:t>
            </a:r>
            <a:r>
              <a:rPr lang="ko-KR" altLang="en-US" sz="6000" dirty="0" smtClean="0"/>
              <a:t>이란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sp>
        <p:nvSpPr>
          <p:cNvPr id="36" name="내용 개체 틀 35"/>
          <p:cNvSpPr>
            <a:spLocks noGrp="1"/>
          </p:cNvSpPr>
          <p:nvPr>
            <p:ph idx="1"/>
          </p:nvPr>
        </p:nvSpPr>
        <p:spPr>
          <a:xfrm>
            <a:off x="551982" y="5163653"/>
            <a:ext cx="10845800" cy="109696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5400" b="1" dirty="0" smtClean="0"/>
              <a:t>Google Cloud Messaging(GCM)</a:t>
            </a:r>
          </a:p>
        </p:txBody>
      </p:sp>
      <p:pic>
        <p:nvPicPr>
          <p:cNvPr id="5" name="내용 개체 틀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32" y="1098883"/>
            <a:ext cx="7353767" cy="406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55" y="1689622"/>
            <a:ext cx="2326388" cy="2326388"/>
          </a:xfrm>
          <a:prstGeom prst="rect">
            <a:avLst/>
          </a:prstGeom>
        </p:spPr>
      </p:pic>
      <p:sp>
        <p:nvSpPr>
          <p:cNvPr id="26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</a:t>
            </a:r>
            <a:r>
              <a:rPr lang="ko-KR" altLang="en-US" sz="6000" dirty="0" smtClean="0"/>
              <a:t>이란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884" y="1521383"/>
            <a:ext cx="1715671" cy="2662865"/>
          </a:xfrm>
        </p:spPr>
      </p:pic>
      <p:cxnSp>
        <p:nvCxnSpPr>
          <p:cNvPr id="8" name="직선 화살표 연결선 7"/>
          <p:cNvCxnSpPr>
            <a:stCxn id="4" idx="3"/>
            <a:endCxn id="5" idx="1"/>
          </p:cNvCxnSpPr>
          <p:nvPr/>
        </p:nvCxnSpPr>
        <p:spPr>
          <a:xfrm>
            <a:off x="2869043" y="2852816"/>
            <a:ext cx="6724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18234" y="4308048"/>
            <a:ext cx="180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&lt;client&gt;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23340" y="3995003"/>
            <a:ext cx="1965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&lt;server&gt;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4665995" y="3861583"/>
            <a:ext cx="2450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&lt;message&gt;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635" y="2063161"/>
            <a:ext cx="1579310" cy="157931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20427" y="5016623"/>
            <a:ext cx="1179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서버와 클라이언트 간에 </a:t>
            </a:r>
            <a:r>
              <a:rPr lang="ko-KR" altLang="en-US" sz="3200" b="1" u="sng" dirty="0"/>
              <a:t>무료</a:t>
            </a:r>
            <a:r>
              <a:rPr lang="ko-KR" altLang="en-US" sz="3200" dirty="0"/>
              <a:t>로 메시지를 보낼 수 있는 </a:t>
            </a:r>
            <a:r>
              <a:rPr lang="ko-KR" altLang="en-US" sz="3200" dirty="0" smtClean="0"/>
              <a:t>서비스</a:t>
            </a:r>
            <a:endParaRPr lang="ko-KR" altLang="en-US" sz="3200" dirty="0"/>
          </a:p>
        </p:txBody>
      </p:sp>
      <p:sp>
        <p:nvSpPr>
          <p:cNvPr id="25" name="직사각형 24"/>
          <p:cNvSpPr/>
          <p:nvPr/>
        </p:nvSpPr>
        <p:spPr>
          <a:xfrm rot="1348177">
            <a:off x="4950027" y="1677939"/>
            <a:ext cx="18825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free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67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6" y="1789097"/>
            <a:ext cx="2326388" cy="2326388"/>
          </a:xfrm>
          <a:prstGeom prst="rect">
            <a:avLst/>
          </a:prstGeom>
        </p:spPr>
      </p:pic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</a:t>
            </a:r>
            <a:r>
              <a:rPr lang="ko-KR" altLang="en-US" sz="6000" dirty="0" smtClean="0"/>
              <a:t>이란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25" y="1620858"/>
            <a:ext cx="1715671" cy="2662865"/>
          </a:xfrm>
        </p:spPr>
      </p:pic>
      <p:sp>
        <p:nvSpPr>
          <p:cNvPr id="14" name="TextBox 13"/>
          <p:cNvSpPr txBox="1"/>
          <p:nvPr/>
        </p:nvSpPr>
        <p:spPr>
          <a:xfrm>
            <a:off x="9667625" y="4485208"/>
            <a:ext cx="195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&lt;device&gt;</a:t>
            </a:r>
            <a:endParaRPr lang="ko-KR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6814" y="4233522"/>
            <a:ext cx="256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&lt;3rd party&gt;</a:t>
            </a:r>
            <a:endParaRPr lang="ko-KR" alt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22" y="1620858"/>
            <a:ext cx="1105790" cy="11057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46" y="664993"/>
            <a:ext cx="2860209" cy="1508760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4" idx="3"/>
            <a:endCxn id="11" idx="1"/>
          </p:cNvCxnSpPr>
          <p:nvPr/>
        </p:nvCxnSpPr>
        <p:spPr>
          <a:xfrm flipV="1">
            <a:off x="2942784" y="1419373"/>
            <a:ext cx="1706062" cy="15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01" y="1620858"/>
            <a:ext cx="789655" cy="789655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11" idx="3"/>
            <a:endCxn id="5" idx="1"/>
          </p:cNvCxnSpPr>
          <p:nvPr/>
        </p:nvCxnSpPr>
        <p:spPr>
          <a:xfrm>
            <a:off x="7509055" y="1419373"/>
            <a:ext cx="2158570" cy="1532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34" y="1778925"/>
            <a:ext cx="789655" cy="7896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46643" y="2254693"/>
            <a:ext cx="2936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&lt;GCM server&gt;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1975" y="2776760"/>
            <a:ext cx="1045909" cy="10459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90208" y="5402723"/>
            <a:ext cx="115774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3rd-party </a:t>
            </a:r>
            <a:r>
              <a:rPr lang="ko-KR" altLang="en-US" sz="3200" dirty="0" smtClean="0"/>
              <a:t>에서 새로운 데이터가 있을 </a:t>
            </a:r>
            <a:r>
              <a:rPr lang="ko-KR" altLang="en-US" sz="3200" dirty="0"/>
              <a:t>경우 </a:t>
            </a:r>
            <a:r>
              <a:rPr lang="en-US" altLang="ko-KR" sz="3200" dirty="0"/>
              <a:t>GCM Server</a:t>
            </a:r>
            <a:r>
              <a:rPr lang="ko-KR" altLang="en-US" sz="3200" dirty="0"/>
              <a:t>를 통해 </a:t>
            </a:r>
            <a:r>
              <a:rPr lang="en-US" altLang="ko-KR" sz="3200" dirty="0"/>
              <a:t>message</a:t>
            </a:r>
            <a:r>
              <a:rPr lang="ko-KR" altLang="en-US" sz="3200" dirty="0"/>
              <a:t>를 특정 </a:t>
            </a:r>
            <a:r>
              <a:rPr lang="en-US" altLang="ko-KR" sz="3200" dirty="0"/>
              <a:t>device</a:t>
            </a:r>
            <a:r>
              <a:rPr lang="ko-KR" altLang="en-US" sz="3200" dirty="0"/>
              <a:t>의 </a:t>
            </a:r>
            <a:r>
              <a:rPr lang="en-US" altLang="ko-KR" sz="3200" dirty="0"/>
              <a:t>application</a:t>
            </a:r>
            <a:r>
              <a:rPr lang="ko-KR" altLang="en-US" sz="3200" dirty="0"/>
              <a:t>으로 </a:t>
            </a:r>
            <a:r>
              <a:rPr lang="ko-KR" altLang="en-US" sz="3200" dirty="0" smtClean="0"/>
              <a:t>전송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950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6" y="1789097"/>
            <a:ext cx="2326388" cy="2326388"/>
          </a:xfrm>
          <a:prstGeom prst="rect">
            <a:avLst/>
          </a:prstGeom>
        </p:spPr>
      </p:pic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717082" y="2768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6000" dirty="0" smtClean="0"/>
              <a:t>GCM</a:t>
            </a:r>
            <a:r>
              <a:rPr lang="ko-KR" altLang="en-US" sz="6000" dirty="0" smtClean="0"/>
              <a:t>이란</a:t>
            </a:r>
            <a:r>
              <a:rPr lang="en-US" altLang="ko-KR" sz="6000" dirty="0" smtClean="0"/>
              <a:t>?</a:t>
            </a:r>
            <a:endParaRPr lang="ko-KR" altLang="en-US" sz="6000" dirty="0"/>
          </a:p>
        </p:txBody>
      </p:sp>
      <p:pic>
        <p:nvPicPr>
          <p:cNvPr id="5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625" y="1639670"/>
            <a:ext cx="1715671" cy="2662865"/>
          </a:xfrm>
        </p:spPr>
      </p:pic>
      <p:sp>
        <p:nvSpPr>
          <p:cNvPr id="6" name="TextBox 5"/>
          <p:cNvSpPr txBox="1"/>
          <p:nvPr/>
        </p:nvSpPr>
        <p:spPr>
          <a:xfrm>
            <a:off x="9667625" y="4485208"/>
            <a:ext cx="1959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&lt;device&gt;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96814" y="4233522"/>
            <a:ext cx="2565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&lt;3rd party&gt;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16" y="2197910"/>
            <a:ext cx="2860209" cy="15087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28" y="2576276"/>
            <a:ext cx="789655" cy="78965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62" y="2527120"/>
            <a:ext cx="789655" cy="78965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5886" y="3876275"/>
            <a:ext cx="2936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&lt;Queue in GCM server&gt;</a:t>
            </a:r>
            <a:endParaRPr lang="ko-KR" altLang="en-US" sz="32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02505" y="2618179"/>
            <a:ext cx="1045909" cy="10459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46" y="2568580"/>
            <a:ext cx="1602569" cy="73113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0208" y="5402723"/>
            <a:ext cx="11577484" cy="121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dirty="0" smtClean="0"/>
              <a:t>GCM </a:t>
            </a:r>
            <a:r>
              <a:rPr lang="ko-KR" altLang="en-US" sz="3200" dirty="0"/>
              <a:t>서비스는 </a:t>
            </a:r>
            <a:r>
              <a:rPr lang="en-US" altLang="ko-KR" sz="3200" dirty="0"/>
              <a:t>Message</a:t>
            </a:r>
            <a:r>
              <a:rPr lang="ko-KR" altLang="en-US" sz="3200" dirty="0"/>
              <a:t>를 </a:t>
            </a:r>
            <a:r>
              <a:rPr lang="en-US" altLang="ko-KR" sz="3200" dirty="0"/>
              <a:t>Queuing</a:t>
            </a:r>
            <a:r>
              <a:rPr lang="ko-KR" altLang="en-US" sz="3200" dirty="0"/>
              <a:t>하며 이를 단말에 전달하는 처리를 담당</a:t>
            </a:r>
          </a:p>
        </p:txBody>
      </p:sp>
    </p:spTree>
    <p:extLst>
      <p:ext uri="{BB962C8B-B14F-4D97-AF65-F5344CB8AC3E}">
        <p14:creationId xmlns:p14="http://schemas.microsoft.com/office/powerpoint/2010/main" val="35452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648 L 0.00066 0.00695 C 0.00495 0.00509 0.00951 0.00417 0.01407 0.00209 C 0.01524 0.00116 0.01641 -0.00208 0.01758 -0.00254 C 0.02383 -0.00532 0.02982 -0.00579 0.03607 -0.00694 C 0.11185 0.00209 0.04519 -0.00532 0.1681 0.00209 L 0.23177 0.00648 C 0.23998 0.00834 0.24805 0.01158 0.25638 0.01158 C 0.27019 0.01158 0.28399 0.00648 0.29779 0.00648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0115 L 1.875E-6 0.00162 C 0.00325 0.00208 0.00677 0.00416 0.01028 0.00416 C 0.01484 0.00416 0.01966 0.00277 0.02422 0.00115 C 0.02578 0.00069 0.02721 -0.00139 0.02877 -0.00186 C 0.03411 -0.00348 0.03958 -0.00394 0.04505 -0.00463 C 0.06849 -0.00394 0.11523 -0.00255 0.14336 0.00115 C 0.14713 0.00185 0.15091 0.0037 0.15495 0.00416 C 0.16497 0.00601 0.20416 0.00972 0.21276 0.01041 C 0.21588 0.01134 0.21888 0.0125 0.22187 0.01342 C 0.22656 0.01481 0.23125 0.01504 0.23594 0.01643 C 0.2375 0.01713 0.23893 0.01851 0.24049 0.0199 C 0.24245 0.0206 0.24427 0.02129 0.24622 0.02268 C 0.24857 0.0243 0.25091 0.02662 0.25325 0.0287 C 0.2543 0.02986 0.25547 0.03217 0.25664 0.03217 L 0.25911 0.03217 " pathEditMode="relative" rAng="0" ptsTypes="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56" y="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</TotalTime>
  <Words>680</Words>
  <Application>Microsoft Office PowerPoint</Application>
  <PresentationFormat>와이드스크린</PresentationFormat>
  <Paragraphs>166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GCM (Google Cloud Messaging)</vt:lpstr>
      <vt:lpstr>목차</vt:lpstr>
      <vt:lpstr>개요</vt:lpstr>
      <vt:lpstr>개요</vt:lpstr>
      <vt:lpstr>GCM이란?</vt:lpstr>
      <vt:lpstr>GCM이란?</vt:lpstr>
      <vt:lpstr>GCM이란?</vt:lpstr>
      <vt:lpstr>GCM이란?</vt:lpstr>
      <vt:lpstr>GCM이란?</vt:lpstr>
      <vt:lpstr>GCM 구조</vt:lpstr>
      <vt:lpstr>GCM 구조</vt:lpstr>
      <vt:lpstr>GCM 특징</vt:lpstr>
      <vt:lpstr>GCM 특징</vt:lpstr>
      <vt:lpstr>GCM 특징</vt:lpstr>
      <vt:lpstr>GCM 특징</vt:lpstr>
      <vt:lpstr>PowerPoint 프레젠테이션</vt:lpstr>
      <vt:lpstr>GCM 특징</vt:lpstr>
      <vt:lpstr>GCM 특징</vt:lpstr>
      <vt:lpstr>GCM 특징</vt:lpstr>
      <vt:lpstr>GCM 특징</vt:lpstr>
      <vt:lpstr>GCM 특징</vt:lpstr>
      <vt:lpstr>GCM 특징</vt:lpstr>
      <vt:lpstr>GCM 특징</vt:lpstr>
      <vt:lpstr>C2DM vs GCM</vt:lpstr>
      <vt:lpstr>C2DM vs GCM</vt:lpstr>
      <vt:lpstr>PowerPoint 프레젠테이션</vt:lpstr>
      <vt:lpstr>C2DM vs GCM</vt:lpstr>
      <vt:lpstr>C2DM vs GCM</vt:lpstr>
      <vt:lpstr>예제</vt:lpstr>
      <vt:lpstr>예제</vt:lpstr>
      <vt:lpstr>예제</vt:lpstr>
      <vt:lpstr>예제</vt:lpstr>
      <vt:lpstr>예제</vt:lpstr>
      <vt:lpstr>예제</vt:lpstr>
      <vt:lpstr>예제</vt:lpstr>
      <vt:lpstr>예제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GCM (Google Cloud Messageing)</dc:title>
  <dc:creator>user</dc:creator>
  <cp:lastModifiedBy>user</cp:lastModifiedBy>
  <cp:revision>46</cp:revision>
  <dcterms:created xsi:type="dcterms:W3CDTF">2016-03-29T09:34:09Z</dcterms:created>
  <dcterms:modified xsi:type="dcterms:W3CDTF">2016-03-31T09:57:08Z</dcterms:modified>
</cp:coreProperties>
</file>