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01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7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6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07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2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0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85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1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46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2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09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B328-7992-4B20-897E-8984A89B1746}" type="datetimeFigureOut">
              <a:rPr lang="tr-TR" smtClean="0"/>
              <a:t>21.07.2025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CE07-84A5-47EC-A752-AB8FDD64CD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68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Metasploit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482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s</a:t>
            </a:r>
            <a:r>
              <a:rPr lang="tr-TR" dirty="0" err="1" smtClean="0"/>
              <a:t>earch</a:t>
            </a:r>
            <a:r>
              <a:rPr lang="tr-TR" dirty="0" smtClean="0"/>
              <a:t> cve:2021 </a:t>
            </a:r>
            <a:r>
              <a:rPr lang="tr-TR" dirty="0" err="1" smtClean="0"/>
              <a:t>rank:excellent</a:t>
            </a:r>
            <a:r>
              <a:rPr lang="tr-TR" dirty="0" err="1" smtClean="0">
                <a:sym typeface="Wingdings" panose="05000000000000000000" pitchFamily="2" charset="2"/>
              </a:rPr>
              <a:t></a:t>
            </a:r>
            <a:r>
              <a:rPr lang="tr-TR" dirty="0" err="1"/>
              <a:t>bana</a:t>
            </a:r>
            <a:r>
              <a:rPr lang="tr-TR" dirty="0"/>
              <a:t> 2021 deki </a:t>
            </a:r>
            <a:r>
              <a:rPr lang="tr-TR" dirty="0" err="1" smtClean="0"/>
              <a:t>rankı</a:t>
            </a:r>
            <a:r>
              <a:rPr lang="tr-TR" dirty="0" smtClean="0"/>
              <a:t> </a:t>
            </a:r>
            <a:r>
              <a:rPr lang="tr-TR" dirty="0" err="1" smtClean="0"/>
              <a:t>excellent</a:t>
            </a:r>
            <a:r>
              <a:rPr lang="tr-TR" dirty="0" smtClean="0"/>
              <a:t> olan tüm </a:t>
            </a:r>
            <a:r>
              <a:rPr lang="tr-TR" dirty="0"/>
              <a:t>CVE </a:t>
            </a:r>
            <a:r>
              <a:rPr lang="tr-TR" dirty="0" err="1"/>
              <a:t>leri</a:t>
            </a:r>
            <a:r>
              <a:rPr lang="tr-TR" dirty="0"/>
              <a:t> getir.</a:t>
            </a:r>
          </a:p>
          <a:p>
            <a:endParaRPr lang="tr-TR" sz="2000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18684" y="2292155"/>
            <a:ext cx="7654523" cy="18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search</a:t>
            </a:r>
            <a:r>
              <a:rPr lang="tr-TR" sz="2000" b="1" dirty="0" smtClean="0"/>
              <a:t> ftp </a:t>
            </a:r>
            <a:r>
              <a:rPr lang="tr-TR" sz="2000" b="1" dirty="0" err="1" smtClean="0"/>
              <a:t>type:auxiliary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rank:normal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check:Yes</a:t>
            </a:r>
            <a:r>
              <a:rPr lang="tr-TR" sz="2000" dirty="0" smtClean="0"/>
              <a:t> bana içinde FTP geçen ve modül tipi </a:t>
            </a:r>
            <a:r>
              <a:rPr lang="tr-TR" sz="2000" dirty="0" err="1" smtClean="0"/>
              <a:t>Auxiliary</a:t>
            </a:r>
            <a:r>
              <a:rPr lang="tr-TR" sz="2000" dirty="0" smtClean="0"/>
              <a:t> olan, seviyesi normal ve saldırıdan önce kontrol yapan (</a:t>
            </a:r>
            <a:r>
              <a:rPr lang="tr-TR" sz="2000" dirty="0" err="1" smtClean="0"/>
              <a:t>check</a:t>
            </a:r>
            <a:r>
              <a:rPr lang="tr-TR" sz="2000" dirty="0" smtClean="0"/>
              <a:t>=</a:t>
            </a:r>
            <a:r>
              <a:rPr lang="tr-TR" sz="2000" dirty="0" err="1" smtClean="0"/>
              <a:t>yes</a:t>
            </a:r>
            <a:r>
              <a:rPr lang="tr-TR" sz="2000" dirty="0" smtClean="0"/>
              <a:t>) </a:t>
            </a:r>
            <a:r>
              <a:rPr lang="tr-TR" sz="2000" dirty="0" err="1" smtClean="0"/>
              <a:t>exploitleri</a:t>
            </a:r>
            <a:r>
              <a:rPr lang="tr-TR" sz="2000" dirty="0" smtClean="0"/>
              <a:t> getir.</a:t>
            </a:r>
            <a:endParaRPr lang="tr-TR" sz="2000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9394" y="2294294"/>
            <a:ext cx="7953103" cy="22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6672943" cy="5197249"/>
          </a:xfrm>
        </p:spPr>
        <p:txBody>
          <a:bodyPr>
            <a:normAutofit/>
          </a:bodyPr>
          <a:lstStyle/>
          <a:p>
            <a:r>
              <a:rPr lang="tr-TR" sz="1800" dirty="0"/>
              <a:t>Şimdi modülleri nasıl kullanırız onu öğrenelim. Örneğin SMB ile ilgili bir modül </a:t>
            </a:r>
            <a:r>
              <a:rPr lang="tr-TR" sz="1800" dirty="0" smtClean="0"/>
              <a:t>kullanalım. Önce </a:t>
            </a:r>
            <a:r>
              <a:rPr lang="tr-TR" sz="1800" dirty="0" err="1"/>
              <a:t>smb</a:t>
            </a:r>
            <a:r>
              <a:rPr lang="tr-TR" sz="1800" dirty="0"/>
              <a:t> ile ilgili modülleri </a:t>
            </a:r>
            <a:r>
              <a:rPr lang="tr-TR" sz="1800" dirty="0" smtClean="0"/>
              <a:t>arayalım</a:t>
            </a:r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 smtClean="0"/>
              <a:t>Örneğin </a:t>
            </a:r>
            <a:r>
              <a:rPr lang="tr-TR" sz="1800" dirty="0" err="1" smtClean="0"/>
              <a:t>Use</a:t>
            </a:r>
            <a:r>
              <a:rPr lang="tr-TR" sz="1800" dirty="0" smtClean="0"/>
              <a:t> 115 ile 115. modülü alalım. </a:t>
            </a:r>
            <a:r>
              <a:rPr lang="tr-TR" sz="1800" dirty="0" err="1" smtClean="0"/>
              <a:t>Options</a:t>
            </a:r>
            <a:r>
              <a:rPr lang="tr-TR" sz="1800" dirty="0" smtClean="0"/>
              <a:t> yada Show </a:t>
            </a:r>
            <a:r>
              <a:rPr lang="tr-TR" sz="1800" dirty="0" err="1" smtClean="0"/>
              <a:t>options</a:t>
            </a:r>
            <a:r>
              <a:rPr lang="tr-TR" sz="1800" dirty="0" smtClean="0"/>
              <a:t> ile modül ayarların görelim</a:t>
            </a:r>
          </a:p>
          <a:p>
            <a:endParaRPr lang="tr-TR" sz="1400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218" y="1497530"/>
            <a:ext cx="6774336" cy="1347055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99788" y="3442996"/>
            <a:ext cx="6379650" cy="30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6672943" cy="5197249"/>
          </a:xfrm>
        </p:spPr>
        <p:txBody>
          <a:bodyPr>
            <a:normAutofit/>
          </a:bodyPr>
          <a:lstStyle/>
          <a:p>
            <a:r>
              <a:rPr lang="tr-TR" sz="1400" dirty="0" err="1" smtClean="0"/>
              <a:t>Required</a:t>
            </a:r>
            <a:r>
              <a:rPr lang="tr-TR" sz="1400" dirty="0" smtClean="0"/>
              <a:t> =</a:t>
            </a:r>
            <a:r>
              <a:rPr lang="tr-TR" sz="1400" dirty="0" err="1" smtClean="0"/>
              <a:t>yes</a:t>
            </a:r>
            <a:r>
              <a:rPr lang="tr-TR" sz="1400" dirty="0" smtClean="0"/>
              <a:t> denen ayarların kesinlikle yapılması lazım. </a:t>
            </a:r>
            <a:r>
              <a:rPr lang="tr-TR" sz="1400" dirty="0" err="1" smtClean="0"/>
              <a:t>Dğer</a:t>
            </a:r>
            <a:r>
              <a:rPr lang="tr-TR" sz="1400" dirty="0" smtClean="0"/>
              <a:t> ayarları yaparsan yakalanman daha da zorlaşır.</a:t>
            </a:r>
          </a:p>
          <a:p>
            <a:r>
              <a:rPr lang="tr-TR" sz="1400" b="1" dirty="0" smtClean="0"/>
              <a:t>İlgili modül : (</a:t>
            </a:r>
            <a:r>
              <a:rPr lang="tr-TR" sz="1400" b="1" dirty="0" err="1" smtClean="0"/>
              <a:t>exploit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windows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smb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webexec</a:t>
            </a:r>
            <a:r>
              <a:rPr lang="tr-TR" sz="1400" b="1" dirty="0" smtClean="0"/>
              <a:t>)</a:t>
            </a:r>
          </a:p>
          <a:p>
            <a:r>
              <a:rPr lang="tr-TR" sz="1400" b="1" dirty="0" smtClean="0"/>
              <a:t>Modülün </a:t>
            </a:r>
            <a:r>
              <a:rPr lang="tr-TR" sz="1400" b="1" dirty="0" err="1" smtClean="0"/>
              <a:t>payloadı</a:t>
            </a:r>
            <a:r>
              <a:rPr lang="tr-TR" sz="1400" b="1" dirty="0" smtClean="0"/>
              <a:t>: (</a:t>
            </a:r>
            <a:r>
              <a:rPr lang="tr-TR" sz="1400" b="1" dirty="0" err="1" smtClean="0"/>
              <a:t>windows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meterpreter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reverse_tcp</a:t>
            </a:r>
            <a:r>
              <a:rPr lang="tr-TR" sz="1400" b="1" dirty="0" smtClean="0"/>
              <a:t>)</a:t>
            </a:r>
            <a:r>
              <a:rPr lang="tr-TR" sz="1400" dirty="0" smtClean="0"/>
              <a:t> yani ilgili modül başarılı olursa arkasından çalıştırılacak modüldür.</a:t>
            </a:r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r>
              <a:rPr lang="tr-TR" sz="1400" dirty="0" smtClean="0"/>
              <a:t>İlgili modülün hedeflerine bakalım. Hedefler otomatik veya </a:t>
            </a:r>
            <a:r>
              <a:rPr lang="tr-TR" sz="1400" dirty="0" err="1" smtClean="0"/>
              <a:t>upload</a:t>
            </a:r>
            <a:r>
              <a:rPr lang="tr-TR" sz="1400" dirty="0" smtClean="0"/>
              <a:t> ile seçiliyor</a:t>
            </a:r>
          </a:p>
          <a:p>
            <a:endParaRPr lang="tr-TR" sz="1400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02024" y="2398661"/>
            <a:ext cx="6839650" cy="1622834"/>
          </a:xfrm>
          <a:prstGeom prst="rect">
            <a:avLst/>
          </a:prstGeom>
        </p:spPr>
      </p:pic>
      <p:pic>
        <p:nvPicPr>
          <p:cNvPr id="9" name="Resim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92427" y="4636731"/>
            <a:ext cx="4048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6672943" cy="5197249"/>
          </a:xfrm>
        </p:spPr>
        <p:txBody>
          <a:bodyPr>
            <a:normAutofit/>
          </a:bodyPr>
          <a:lstStyle/>
          <a:p>
            <a:r>
              <a:rPr lang="tr-TR" sz="1400" dirty="0" smtClean="0"/>
              <a:t>Show </a:t>
            </a:r>
            <a:r>
              <a:rPr lang="tr-TR" sz="1400" dirty="0" err="1" smtClean="0"/>
              <a:t>payloadsilgili</a:t>
            </a:r>
            <a:r>
              <a:rPr lang="tr-TR" sz="1400" dirty="0" smtClean="0"/>
              <a:t> modülde kullanılabilecek </a:t>
            </a:r>
            <a:r>
              <a:rPr lang="tr-TR" sz="1400" dirty="0" err="1" smtClean="0"/>
              <a:t>payloadlar</a:t>
            </a:r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r>
              <a:rPr lang="tr-TR" sz="1400" dirty="0" smtClean="0"/>
              <a:t>Show </a:t>
            </a:r>
            <a:r>
              <a:rPr lang="tr-TR" sz="1400" dirty="0" err="1" smtClean="0"/>
              <a:t>exploits</a:t>
            </a:r>
            <a:r>
              <a:rPr lang="tr-TR" sz="1400" dirty="0" smtClean="0"/>
              <a:t> ilgili modüldeki </a:t>
            </a:r>
            <a:r>
              <a:rPr lang="tr-TR" sz="1400" dirty="0" err="1" smtClean="0"/>
              <a:t>exploitleri</a:t>
            </a:r>
            <a:r>
              <a:rPr lang="tr-TR" sz="1400" dirty="0" smtClean="0"/>
              <a:t> gösterir.</a:t>
            </a:r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  <a:p>
            <a:endParaRPr lang="tr-TR" sz="1400" dirty="0"/>
          </a:p>
          <a:p>
            <a:endParaRPr lang="tr-TR" sz="1400" dirty="0" smtClean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1485" y="1392419"/>
            <a:ext cx="6049658" cy="1192161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94310" y="3401600"/>
            <a:ext cx="6599387" cy="13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9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67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modül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79714"/>
            <a:ext cx="10862388" cy="5197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400" dirty="0" smtClean="0"/>
          </a:p>
          <a:p>
            <a:r>
              <a:rPr lang="tr-TR" sz="1400" dirty="0" smtClean="0"/>
              <a:t>Set </a:t>
            </a:r>
            <a:r>
              <a:rPr lang="tr-TR" sz="1400" dirty="0" err="1" smtClean="0"/>
              <a:t>payload</a:t>
            </a:r>
            <a:r>
              <a:rPr lang="tr-TR" sz="1400" dirty="0" smtClean="0"/>
              <a:t> </a:t>
            </a:r>
            <a:r>
              <a:rPr lang="tr-TR" sz="1400" dirty="0" smtClean="0">
                <a:sym typeface="Wingdings" panose="05000000000000000000" pitchFamily="2" charset="2"/>
              </a:rPr>
              <a:t> </a:t>
            </a:r>
            <a:r>
              <a:rPr lang="tr-TR" sz="1400" dirty="0" err="1" smtClean="0"/>
              <a:t>ligili</a:t>
            </a:r>
            <a:r>
              <a:rPr lang="tr-TR" sz="1400" dirty="0" smtClean="0"/>
              <a:t> modül halihazırda (</a:t>
            </a:r>
            <a:r>
              <a:rPr lang="tr-TR" sz="1400" b="1" dirty="0" err="1" smtClean="0"/>
              <a:t>windows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meterpreter</a:t>
            </a:r>
            <a:r>
              <a:rPr lang="tr-TR" sz="1400" b="1" dirty="0" smtClean="0"/>
              <a:t>/</a:t>
            </a:r>
            <a:r>
              <a:rPr lang="tr-TR" sz="1400" b="1" dirty="0" err="1" smtClean="0"/>
              <a:t>reverse_tcp</a:t>
            </a:r>
            <a:r>
              <a:rPr lang="tr-TR" sz="1400" b="1" dirty="0" smtClean="0"/>
              <a:t>) </a:t>
            </a:r>
            <a:r>
              <a:rPr lang="tr-TR" sz="1400" dirty="0" err="1" smtClean="0"/>
              <a:t>payloadını</a:t>
            </a:r>
            <a:r>
              <a:rPr lang="tr-TR" sz="1400" dirty="0" smtClean="0"/>
              <a:t> kullanıyor. Biz 3 numaralı </a:t>
            </a:r>
            <a:r>
              <a:rPr lang="tr-TR" sz="1400" dirty="0" err="1" smtClean="0"/>
              <a:t>payloadı</a:t>
            </a:r>
            <a:r>
              <a:rPr lang="tr-TR" sz="1400" dirty="0" smtClean="0"/>
              <a:t> kullanmak istedik.</a:t>
            </a:r>
            <a:endParaRPr lang="tr-TR" sz="1400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59869" y="1960723"/>
            <a:ext cx="5819049" cy="43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Modülün içine girdikten sonra </a:t>
            </a:r>
            <a:r>
              <a:rPr lang="tr-TR" dirty="0" err="1" smtClean="0"/>
              <a:t>info</a:t>
            </a:r>
            <a:r>
              <a:rPr lang="tr-TR" dirty="0" smtClean="0"/>
              <a:t> ve </a:t>
            </a:r>
            <a:r>
              <a:rPr lang="tr-TR" dirty="0" err="1" smtClean="0"/>
              <a:t>advance</a:t>
            </a:r>
            <a:r>
              <a:rPr lang="tr-TR" dirty="0" smtClean="0"/>
              <a:t> komutları ile modül hakkında bilgi </a:t>
            </a:r>
            <a:r>
              <a:rPr lang="tr-TR" dirty="0" err="1" smtClean="0"/>
              <a:t>alabilriz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Payloadları</a:t>
            </a:r>
            <a:r>
              <a:rPr lang="tr-TR" dirty="0" smtClean="0"/>
              <a:t> görmek için Show </a:t>
            </a:r>
            <a:r>
              <a:rPr lang="tr-TR" dirty="0" err="1" smtClean="0"/>
              <a:t>payloads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77682" y="3637400"/>
            <a:ext cx="7231535" cy="23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smtClean="0"/>
              <a:t>Remote Shell Nedir???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4" y="1474237"/>
            <a:ext cx="6503436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 smtClean="0"/>
              <a:t>Remote Shell</a:t>
            </a:r>
            <a:r>
              <a:rPr lang="tr-TR" sz="1800" dirty="0" smtClean="0"/>
              <a:t>, hedef sistemin işletim sistemi kabuğuna uzaktan bağlantı ile erişilebilmesidir. İki tür </a:t>
            </a:r>
            <a:r>
              <a:rPr lang="tr-TR" sz="1800" dirty="0" err="1" smtClean="0"/>
              <a:t>remote</a:t>
            </a:r>
            <a:r>
              <a:rPr lang="tr-TR" sz="1800" dirty="0" smtClean="0"/>
              <a:t> </a:t>
            </a:r>
            <a:r>
              <a:rPr lang="tr-TR" sz="1800" dirty="0" err="1" smtClean="0"/>
              <a:t>shell</a:t>
            </a:r>
            <a:r>
              <a:rPr lang="tr-TR" sz="1800" dirty="0" smtClean="0"/>
              <a:t> bağlantısı vardır;</a:t>
            </a:r>
          </a:p>
          <a:p>
            <a:pPr marL="0" indent="0">
              <a:buNone/>
            </a:pPr>
            <a:r>
              <a:rPr lang="tr-TR" sz="1800" b="1" dirty="0" smtClean="0"/>
              <a:t>1) </a:t>
            </a:r>
            <a:r>
              <a:rPr lang="tr-TR" sz="1800" b="1" dirty="0" err="1" smtClean="0"/>
              <a:t>Bind</a:t>
            </a:r>
            <a:r>
              <a:rPr lang="tr-TR" sz="1800" b="1" dirty="0" smtClean="0"/>
              <a:t> (Düz) Shell: </a:t>
            </a:r>
            <a:r>
              <a:rPr lang="tr-TR" sz="1800" dirty="0" smtClean="0"/>
              <a:t>Saldırgandan hedefe doğru yapılan bağlantıyla sağlanır. Hedef, bir IP ve port aracılığıyla,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(dinleyici) konumundadır. Firewall tarafından engellenebilir olduğu için pek tercih edilmez.</a:t>
            </a:r>
          </a:p>
          <a:p>
            <a:pPr marL="0" indent="0">
              <a:buNone/>
            </a:pPr>
            <a:r>
              <a:rPr lang="tr-TR" sz="1800" dirty="0" smtClean="0"/>
              <a:t>2) </a:t>
            </a:r>
            <a:r>
              <a:rPr lang="tr-TR" sz="1800" b="1" dirty="0" err="1" smtClean="0"/>
              <a:t>Reverse</a:t>
            </a:r>
            <a:r>
              <a:rPr lang="tr-TR" sz="1800" b="1" dirty="0" smtClean="0"/>
              <a:t> (Ters) Shell: </a:t>
            </a:r>
            <a:r>
              <a:rPr lang="tr-TR" sz="1800" dirty="0" smtClean="0"/>
              <a:t>Hedeften saldırgana doğru yaptırılan bağlantıyla sağlanır. Bu kez de, saldırgan, bir IP ve port </a:t>
            </a:r>
            <a:r>
              <a:rPr lang="tr-TR" sz="1800" dirty="0" err="1" smtClean="0"/>
              <a:t>araclığıyla</a:t>
            </a:r>
            <a:r>
              <a:rPr lang="tr-TR" sz="1800" dirty="0" smtClean="0"/>
              <a:t>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(dinleyici) konumundadır. En sık tercih edilen </a:t>
            </a:r>
            <a:r>
              <a:rPr lang="tr-TR" sz="1800" dirty="0" err="1" smtClean="0"/>
              <a:t>shell</a:t>
            </a:r>
            <a:r>
              <a:rPr lang="tr-TR" sz="1800" dirty="0" smtClean="0"/>
              <a:t> bağlantı türüdür.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Özetle: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Karşıda ise BIND SHELL, </a:t>
            </a:r>
            <a:r>
              <a:rPr lang="tr-TR" sz="1800" dirty="0" err="1" smtClean="0"/>
              <a:t>Listener</a:t>
            </a:r>
            <a:r>
              <a:rPr lang="tr-TR" sz="1800" dirty="0" smtClean="0"/>
              <a:t> bizde ise RVERSE SHELL </a:t>
            </a:r>
            <a:r>
              <a:rPr lang="tr-TR" sz="1800" dirty="0" err="1" smtClean="0"/>
              <a:t>dir</a:t>
            </a:r>
            <a:r>
              <a:rPr lang="tr-TR" sz="1800" dirty="0" smtClean="0"/>
              <a:t>.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17" y="1825625"/>
            <a:ext cx="479097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/>
              <a:t>Metasploit</a:t>
            </a:r>
            <a:r>
              <a:rPr lang="tr-TR" sz="1800" dirty="0" smtClean="0"/>
              <a:t> Framework </a:t>
            </a:r>
            <a:r>
              <a:rPr lang="tr-TR" sz="1800" dirty="0" err="1" smtClean="0"/>
              <a:t>Ruby</a:t>
            </a:r>
            <a:r>
              <a:rPr lang="tr-TR" sz="1800" dirty="0" smtClean="0"/>
              <a:t> dili ile yazılmış ve siber güvenlik sektöründe en çok kullanılan açık kaynak kodlu keşif , tarama ve sızma testi aracıdır.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Framework içerisinde 2000+ civarı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barındırmaktadır. </a:t>
            </a:r>
          </a:p>
          <a:p>
            <a:pPr marL="0" indent="0">
              <a:buNone/>
            </a:pPr>
            <a:r>
              <a:rPr lang="tr-TR" sz="1800" dirty="0" smtClean="0"/>
              <a:t>Bu açık kaynak kodlu </a:t>
            </a:r>
            <a:r>
              <a:rPr lang="tr-TR" sz="1800" dirty="0" err="1" smtClean="0"/>
              <a:t>framework</a:t>
            </a:r>
            <a:r>
              <a:rPr lang="tr-TR" sz="1800" dirty="0" smtClean="0"/>
              <a:t> içerisinde </a:t>
            </a:r>
            <a:r>
              <a:rPr lang="tr-TR" sz="1800" dirty="0" err="1" smtClean="0"/>
              <a:t>exploitler,payloadlar,auxiliaryler</a:t>
            </a:r>
            <a:r>
              <a:rPr lang="tr-TR" sz="1800" dirty="0" smtClean="0"/>
              <a:t> ve </a:t>
            </a:r>
            <a:r>
              <a:rPr lang="tr-TR" sz="1800" dirty="0" err="1" smtClean="0"/>
              <a:t>encoderler</a:t>
            </a:r>
            <a:r>
              <a:rPr lang="tr-TR" sz="1800" dirty="0" smtClean="0"/>
              <a:t> vardır modülleri sayesinde network ,web uygulama güvenlik açıklarının keşfi ve istismarının yanı sıra hedef makinaya zararlı yazılım yüklemek içinde kullanılabilir.</a:t>
            </a:r>
          </a:p>
          <a:p>
            <a:pPr marL="0" indent="0">
              <a:buNone/>
            </a:pPr>
            <a:r>
              <a:rPr lang="tr-TR" sz="1800" dirty="0" err="1" smtClean="0"/>
              <a:t>Kali</a:t>
            </a:r>
            <a:r>
              <a:rPr lang="tr-TR" sz="1800" dirty="0" smtClean="0"/>
              <a:t> Linux üzerinde bulunan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Framework terminal üzerinde çalıştırmak için </a:t>
            </a:r>
            <a:r>
              <a:rPr lang="tr-TR" sz="1800" dirty="0" err="1" smtClean="0"/>
              <a:t>msfconsole</a:t>
            </a:r>
            <a:r>
              <a:rPr lang="tr-TR" sz="1800" dirty="0" smtClean="0"/>
              <a:t> komutu kullanılır.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>
                <a:solidFill>
                  <a:srgbClr val="FF0000"/>
                </a:solidFill>
              </a:rPr>
              <a:t>Scanning</a:t>
            </a:r>
            <a:r>
              <a:rPr lang="tr-TR" sz="1800" dirty="0" smtClean="0">
                <a:solidFill>
                  <a:srgbClr val="FF0000"/>
                </a:solidFill>
              </a:rPr>
              <a:t> fazında </a:t>
            </a:r>
            <a:r>
              <a:rPr lang="tr-TR" sz="1800" dirty="0" err="1" smtClean="0">
                <a:solidFill>
                  <a:srgbClr val="FF0000"/>
                </a:solidFill>
              </a:rPr>
              <a:t>nmap</a:t>
            </a:r>
            <a:r>
              <a:rPr lang="tr-TR" sz="1800" dirty="0" smtClean="0">
                <a:solidFill>
                  <a:srgbClr val="FF0000"/>
                </a:solidFill>
              </a:rPr>
              <a:t> ne kadar güçlü ve önemli ise </a:t>
            </a:r>
            <a:r>
              <a:rPr lang="tr-TR" sz="1800" dirty="0" err="1" smtClean="0">
                <a:solidFill>
                  <a:srgbClr val="FF0000"/>
                </a:solidFill>
              </a:rPr>
              <a:t>Exploit</a:t>
            </a:r>
            <a:r>
              <a:rPr lang="tr-TR" sz="1800" dirty="0" smtClean="0">
                <a:solidFill>
                  <a:srgbClr val="FF0000"/>
                </a:solidFill>
              </a:rPr>
              <a:t> fazında da </a:t>
            </a:r>
            <a:r>
              <a:rPr lang="tr-TR" sz="1800" dirty="0" err="1" smtClean="0">
                <a:solidFill>
                  <a:srgbClr val="FF0000"/>
                </a:solidFill>
              </a:rPr>
              <a:t>Metasploit</a:t>
            </a:r>
            <a:r>
              <a:rPr lang="tr-TR" sz="1800" dirty="0" smtClean="0">
                <a:solidFill>
                  <a:srgbClr val="FF0000"/>
                </a:solidFill>
              </a:rPr>
              <a:t> çok güçlü ve önemlidir.</a:t>
            </a:r>
            <a:endParaRPr lang="tr-T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- Modülleri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800" dirty="0" err="1" smtClean="0"/>
              <a:t>Metasploit</a:t>
            </a:r>
            <a:r>
              <a:rPr lang="tr-TR" sz="1800" dirty="0" smtClean="0"/>
              <a:t>, siber güvenlik uzmanlarının güvenlik açıklarını keşfetmek, test etmek ve istismar etmek için kullandığı bir araçtır ve çeşitli modüller içerir. temel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modülleri: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b="1" dirty="0" err="1" smtClean="0"/>
              <a:t>Exploit</a:t>
            </a:r>
            <a:r>
              <a:rPr lang="tr-TR" sz="1800" b="1" dirty="0" smtClean="0"/>
              <a:t> Modülleri:</a:t>
            </a:r>
            <a:endParaRPr lang="tr-TR" sz="1800" b="1" dirty="0"/>
          </a:p>
          <a:p>
            <a:pPr marL="0" indent="0">
              <a:buNone/>
            </a:pPr>
            <a:r>
              <a:rPr lang="tr-TR" sz="1800" b="1" dirty="0"/>
              <a:t>    Tanımı: </a:t>
            </a:r>
            <a:r>
              <a:rPr lang="tr-TR" sz="1800" dirty="0"/>
              <a:t>Bir </a:t>
            </a:r>
            <a:r>
              <a:rPr lang="tr-TR" sz="1800" dirty="0" err="1"/>
              <a:t>exploit</a:t>
            </a:r>
            <a:r>
              <a:rPr lang="tr-TR" sz="1800" dirty="0"/>
              <a:t>, hedef sistemdeki bir güvenlik açığını (</a:t>
            </a:r>
            <a:r>
              <a:rPr lang="tr-TR" sz="1800" dirty="0" err="1"/>
              <a:t>vulnerability</a:t>
            </a:r>
            <a:r>
              <a:rPr lang="tr-TR" sz="1800" dirty="0"/>
              <a:t>) veya zafiyeti kötüye kullanarak sisteme yetkisiz erişim sağlamak için tasarlanmış bir kod veya komut dizisidir. Başka bir deyişle, </a:t>
            </a:r>
            <a:r>
              <a:rPr lang="tr-TR" sz="1800" dirty="0" err="1"/>
              <a:t>exploit</a:t>
            </a:r>
            <a:r>
              <a:rPr lang="tr-TR" sz="1800" dirty="0"/>
              <a:t>, bir sistemin savunmasındaki bir boşluktan yararlanarak içeri sızma yöntemidir</a:t>
            </a:r>
            <a:r>
              <a:rPr lang="tr-TR" sz="1800" b="1" dirty="0"/>
              <a:t>.</a:t>
            </a:r>
          </a:p>
          <a:p>
            <a:pPr marL="0" indent="0">
              <a:buNone/>
            </a:pPr>
            <a:r>
              <a:rPr lang="tr-TR" sz="1800" b="1" dirty="0"/>
              <a:t>    Amacı: </a:t>
            </a:r>
            <a:r>
              <a:rPr lang="tr-TR" sz="1800" dirty="0"/>
              <a:t>Hedef sistemde belirli bir zafiyeti tetikleyerek, saldırganın (veya sızma testçisinin) sistem üzerinde kontrol elde etmesini sağlamaktır. Bu kontrol genellikle bir sonraki aşama için zemin hazırlar</a:t>
            </a:r>
            <a:r>
              <a:rPr lang="tr-TR" sz="1800" dirty="0" smtClean="0"/>
              <a:t>.</a:t>
            </a:r>
          </a:p>
          <a:p>
            <a:pPr marL="0" indent="0">
              <a:buNone/>
            </a:pPr>
            <a:r>
              <a:rPr lang="tr-TR" sz="1800" b="1" dirty="0" err="1"/>
              <a:t>Payload</a:t>
            </a:r>
            <a:r>
              <a:rPr lang="tr-TR" sz="1800" b="1" dirty="0"/>
              <a:t> (Yük</a:t>
            </a:r>
            <a:r>
              <a:rPr lang="tr-TR" sz="1800" b="1" dirty="0" smtClean="0"/>
              <a:t>) Modülleri:</a:t>
            </a:r>
            <a:endParaRPr lang="tr-TR" sz="1800" b="1" dirty="0"/>
          </a:p>
          <a:p>
            <a:r>
              <a:rPr lang="tr-TR" sz="1800" b="1" dirty="0" smtClean="0"/>
              <a:t> </a:t>
            </a:r>
            <a:r>
              <a:rPr lang="tr-TR" sz="1800" b="1" dirty="0"/>
              <a:t>Tanımı: </a:t>
            </a:r>
            <a:r>
              <a:rPr lang="tr-TR" sz="1800" dirty="0" err="1"/>
              <a:t>Payload</a:t>
            </a:r>
            <a:r>
              <a:rPr lang="tr-TR" sz="1800" dirty="0"/>
              <a:t>, bir </a:t>
            </a:r>
            <a:r>
              <a:rPr lang="tr-TR" sz="1800" dirty="0" err="1"/>
              <a:t>exploit</a:t>
            </a:r>
            <a:r>
              <a:rPr lang="tr-TR" sz="1800" dirty="0"/>
              <a:t> başarıyla çalıştırıldıktan sonra hedef sistemde çalıştırılan asıl kötü amaçlı kod veya komutlardır. </a:t>
            </a:r>
            <a:r>
              <a:rPr lang="tr-TR" sz="1800" dirty="0" err="1"/>
              <a:t>Payload</a:t>
            </a:r>
            <a:r>
              <a:rPr lang="tr-TR" sz="1800" dirty="0"/>
              <a:t>, saldırganın hedef sistem üzerinde ne yapacağını belirler.</a:t>
            </a:r>
          </a:p>
          <a:p>
            <a:pPr marL="0" indent="0">
              <a:buNone/>
            </a:pPr>
            <a:r>
              <a:rPr lang="tr-TR" sz="1800" dirty="0"/>
              <a:t>    </a:t>
            </a:r>
            <a:r>
              <a:rPr lang="tr-TR" sz="1800" b="1" dirty="0"/>
              <a:t>Amacı: </a:t>
            </a:r>
            <a:r>
              <a:rPr lang="tr-TR" sz="1800" dirty="0"/>
              <a:t>Hedef sistem üzerinde istenen eylemleri gerçekleştirmektir. Bu eylemler arasında bir komut istemi (</a:t>
            </a:r>
            <a:r>
              <a:rPr lang="tr-TR" sz="1800" dirty="0" err="1"/>
              <a:t>shell</a:t>
            </a:r>
            <a:r>
              <a:rPr lang="tr-TR" sz="1800" dirty="0"/>
              <a:t>) açmak, dosya yüklemek veya indirmek, sisteme arka kapı (</a:t>
            </a:r>
            <a:r>
              <a:rPr lang="tr-TR" sz="1800" dirty="0" err="1"/>
              <a:t>backdoor</a:t>
            </a:r>
            <a:r>
              <a:rPr lang="tr-TR" sz="1800" dirty="0"/>
              <a:t>) yerleştirmek, </a:t>
            </a:r>
            <a:r>
              <a:rPr lang="tr-TR" sz="1800" dirty="0" err="1"/>
              <a:t>keylogger</a:t>
            </a:r>
            <a:r>
              <a:rPr lang="tr-TR" sz="1800" dirty="0"/>
              <a:t> çalıştırmak veya daha karmaşık post-</a:t>
            </a:r>
            <a:r>
              <a:rPr lang="tr-TR" sz="1800" dirty="0" err="1"/>
              <a:t>exploitation</a:t>
            </a:r>
            <a:r>
              <a:rPr lang="tr-TR" sz="1800" dirty="0"/>
              <a:t> aktiviteleri yer alabilir.</a:t>
            </a:r>
          </a:p>
          <a:p>
            <a:pPr marL="0" indent="0">
              <a:buNone/>
            </a:pPr>
            <a:r>
              <a:rPr lang="tr-TR" sz="1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8732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- Modülleri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/>
              <a:t>Metasploit</a:t>
            </a:r>
            <a:r>
              <a:rPr lang="tr-TR" sz="1800" dirty="0" smtClean="0"/>
              <a:t>, siber güvenlik uzmanlarının güvenlik açıklarını keşfetmek, test etmek ve istismar etmek için kullandığı bir araçtır ve çeşitli modüller içerir. temel </a:t>
            </a:r>
            <a:r>
              <a:rPr lang="tr-TR" sz="1800" dirty="0" err="1" smtClean="0"/>
              <a:t>Metasploit</a:t>
            </a:r>
            <a:r>
              <a:rPr lang="tr-TR" sz="1800" dirty="0" smtClean="0"/>
              <a:t> modülleri:</a:t>
            </a:r>
          </a:p>
          <a:p>
            <a:pPr marL="0" indent="0">
              <a:buNone/>
            </a:pPr>
            <a:r>
              <a:rPr lang="tr-TR" sz="1800" b="1" dirty="0" err="1" smtClean="0"/>
              <a:t>Auxiliary</a:t>
            </a:r>
            <a:r>
              <a:rPr lang="tr-TR" sz="1800" b="1" dirty="0" smtClean="0"/>
              <a:t> Modülleri</a:t>
            </a:r>
            <a:r>
              <a:rPr lang="tr-TR" sz="1800" dirty="0" smtClean="0"/>
              <a:t>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veya </a:t>
            </a:r>
            <a:r>
              <a:rPr lang="tr-TR" sz="1800" dirty="0" err="1" smtClean="0"/>
              <a:t>payload</a:t>
            </a:r>
            <a:r>
              <a:rPr lang="tr-TR" sz="1800" dirty="0" smtClean="0"/>
              <a:t> olmayan, fakat tarama, hizmet numaralandırma ve benzeri işlevler için kullanılan yardımcı araçlardır. Kısaca Hedef sistem hakkında bilgi çıkarmak (</a:t>
            </a:r>
            <a:r>
              <a:rPr lang="tr-TR" sz="1800" dirty="0" err="1" smtClean="0"/>
              <a:t>enumeration</a:t>
            </a:r>
            <a:r>
              <a:rPr lang="tr-TR" sz="1800" dirty="0" smtClean="0"/>
              <a:t>) için kullanılan yardımcı modüllerdir.</a:t>
            </a:r>
          </a:p>
          <a:p>
            <a:pPr marL="0" indent="0">
              <a:buNone/>
            </a:pPr>
            <a:r>
              <a:rPr lang="tr-TR" sz="1800" b="1" dirty="0" smtClean="0"/>
              <a:t>Encoder Modülleri: </a:t>
            </a:r>
            <a:r>
              <a:rPr lang="tr-TR" sz="1800" dirty="0" err="1" smtClean="0"/>
              <a:t>Payloadların</a:t>
            </a:r>
            <a:r>
              <a:rPr lang="tr-TR" sz="1800" dirty="0" smtClean="0"/>
              <a:t> </a:t>
            </a:r>
            <a:r>
              <a:rPr lang="tr-TR" sz="1800" dirty="0" err="1" smtClean="0"/>
              <a:t>antivirüs</a:t>
            </a:r>
            <a:r>
              <a:rPr lang="tr-TR" sz="1800" dirty="0" smtClean="0"/>
              <a:t> programları tarafından tespit edilmesini zorlaştırmak için kullanılır. Kodları şifreleyerek </a:t>
            </a:r>
            <a:r>
              <a:rPr lang="tr-TR" sz="1800" dirty="0" err="1" smtClean="0"/>
              <a:t>antivirüs</a:t>
            </a:r>
            <a:r>
              <a:rPr lang="tr-TR" sz="1800" dirty="0" smtClean="0"/>
              <a:t> tespitini atlatmaya çalışır.</a:t>
            </a:r>
          </a:p>
          <a:p>
            <a:pPr marL="0" indent="0">
              <a:buNone/>
            </a:pPr>
            <a:r>
              <a:rPr lang="tr-TR" sz="1800" b="1" dirty="0" err="1" smtClean="0"/>
              <a:t>Nops</a:t>
            </a:r>
            <a:r>
              <a:rPr lang="tr-TR" sz="1800" b="1" dirty="0" smtClean="0"/>
              <a:t> Modülleri: </a:t>
            </a:r>
            <a:r>
              <a:rPr lang="tr-TR" sz="1800" b="1" dirty="0" err="1" smtClean="0"/>
              <a:t>P</a:t>
            </a:r>
            <a:r>
              <a:rPr lang="tr-TR" sz="1800" dirty="0" err="1" smtClean="0"/>
              <a:t>ayload</a:t>
            </a:r>
            <a:r>
              <a:rPr lang="tr-TR" sz="1800" dirty="0" smtClean="0"/>
              <a:t> kodunun yürütülebilmesi için hedef sistemdeki işlemcinin döngüye sokulmasını; </a:t>
            </a:r>
            <a:r>
              <a:rPr lang="tr-TR" sz="1800" dirty="0" err="1" smtClean="0"/>
              <a:t>payload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için güvenilir bir alan yaratılmasını sağlar.</a:t>
            </a:r>
          </a:p>
          <a:p>
            <a:pPr marL="0" indent="0">
              <a:buNone/>
            </a:pPr>
            <a:r>
              <a:rPr lang="tr-TR" sz="1800" b="1" dirty="0" smtClean="0"/>
              <a:t>Post: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işlemi sonrası, post-</a:t>
            </a:r>
            <a:r>
              <a:rPr lang="tr-TR" sz="1800" dirty="0" err="1" smtClean="0"/>
              <a:t>exploitation</a:t>
            </a:r>
            <a:r>
              <a:rPr lang="tr-TR" sz="1800" dirty="0" smtClean="0"/>
              <a:t> fazında kullanılabilecek modüllerdir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1165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3183" y="1474237"/>
            <a:ext cx="11150081" cy="470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 smtClean="0"/>
              <a:t>db_status</a:t>
            </a:r>
            <a:r>
              <a:rPr lang="tr-TR" sz="1800" dirty="0" smtClean="0"/>
              <a:t> : Veri tabanı bağlantı kontrolü.</a:t>
            </a:r>
          </a:p>
          <a:p>
            <a:pPr marL="0" indent="0">
              <a:buNone/>
            </a:pPr>
            <a:r>
              <a:rPr lang="tr-TR" sz="1800" dirty="0" err="1" smtClean="0"/>
              <a:t>version</a:t>
            </a:r>
            <a:r>
              <a:rPr lang="tr-TR" sz="1800" dirty="0" smtClean="0"/>
              <a:t> : versiyon kontrolü</a:t>
            </a:r>
          </a:p>
          <a:p>
            <a:pPr marL="0" indent="0">
              <a:buNone/>
            </a:pPr>
            <a:r>
              <a:rPr lang="tr-TR" sz="1800" dirty="0" err="1" smtClean="0"/>
              <a:t>help</a:t>
            </a:r>
            <a:r>
              <a:rPr lang="tr-TR" sz="1800" dirty="0" smtClean="0"/>
              <a:t> : Komut , parametre ve araç hakkındaki tüm bilgilere erişim için kullanılır.</a:t>
            </a:r>
          </a:p>
          <a:p>
            <a:pPr marL="0" indent="0">
              <a:buNone/>
            </a:pPr>
            <a:r>
              <a:rPr lang="tr-TR" sz="1800" dirty="0" err="1" smtClean="0"/>
              <a:t>search</a:t>
            </a:r>
            <a:r>
              <a:rPr lang="tr-TR" sz="1800" dirty="0" smtClean="0"/>
              <a:t> 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, </a:t>
            </a:r>
            <a:r>
              <a:rPr lang="tr-TR" sz="1800" dirty="0" err="1" smtClean="0"/>
              <a:t>payload</a:t>
            </a:r>
            <a:r>
              <a:rPr lang="tr-TR" sz="1800" dirty="0" smtClean="0"/>
              <a:t>, </a:t>
            </a:r>
            <a:r>
              <a:rPr lang="tr-TR" sz="1800" dirty="0" err="1" smtClean="0"/>
              <a:t>vb</a:t>
            </a:r>
            <a:r>
              <a:rPr lang="tr-TR" sz="1800" dirty="0" smtClean="0"/>
              <a:t> arama yapabiliriz. </a:t>
            </a:r>
            <a:r>
              <a:rPr lang="tr-TR" sz="1800" dirty="0" err="1" smtClean="0"/>
              <a:t>search</a:t>
            </a:r>
            <a:r>
              <a:rPr lang="tr-TR" sz="1800" dirty="0" smtClean="0"/>
              <a:t> -h parametresi ile yapılacak arama için uygun kriterler seçilir.</a:t>
            </a:r>
          </a:p>
          <a:p>
            <a:pPr marL="0" indent="0">
              <a:buNone/>
            </a:pPr>
            <a:r>
              <a:rPr lang="tr-TR" sz="1800" dirty="0" err="1" smtClean="0"/>
              <a:t>show</a:t>
            </a:r>
            <a:r>
              <a:rPr lang="tr-TR" sz="1800" dirty="0" smtClean="0"/>
              <a:t> : istediğimiz bileşenleri listeleyebiliriz.</a:t>
            </a:r>
          </a:p>
          <a:p>
            <a:pPr marL="0" indent="0">
              <a:buNone/>
            </a:pPr>
            <a:r>
              <a:rPr lang="tr-TR" sz="1800" dirty="0" err="1" smtClean="0"/>
              <a:t>use</a:t>
            </a:r>
            <a:r>
              <a:rPr lang="tr-TR" sz="1800" dirty="0" smtClean="0"/>
              <a:t> : listeden kullanmak istenilen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, </a:t>
            </a:r>
            <a:r>
              <a:rPr lang="tr-TR" sz="1800" dirty="0" err="1" smtClean="0"/>
              <a:t>payloadı</a:t>
            </a:r>
            <a:r>
              <a:rPr lang="tr-TR" sz="1800" dirty="0" smtClean="0"/>
              <a:t> </a:t>
            </a:r>
            <a:r>
              <a:rPr lang="tr-TR" sz="1800" dirty="0" err="1" smtClean="0"/>
              <a:t>vb</a:t>
            </a:r>
            <a:r>
              <a:rPr lang="tr-TR" sz="1800" dirty="0" smtClean="0"/>
              <a:t> seçilir.</a:t>
            </a:r>
          </a:p>
          <a:p>
            <a:pPr marL="0" indent="0">
              <a:buNone/>
            </a:pPr>
            <a:r>
              <a:rPr lang="tr-TR" sz="1800" dirty="0" err="1" smtClean="0"/>
              <a:t>info</a:t>
            </a:r>
            <a:r>
              <a:rPr lang="tr-TR" sz="1800" dirty="0" smtClean="0"/>
              <a:t> : Seçilen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gerekli ayarları , versiyon vb. gibi bilgileri gösterir.</a:t>
            </a:r>
          </a:p>
          <a:p>
            <a:pPr marL="0" indent="0">
              <a:buNone/>
            </a:pPr>
            <a:r>
              <a:rPr lang="tr-TR" sz="1800" dirty="0" smtClean="0"/>
              <a:t>set : </a:t>
            </a:r>
            <a:r>
              <a:rPr lang="tr-TR" sz="1800" dirty="0" err="1" smtClean="0"/>
              <a:t>Exploit</a:t>
            </a:r>
            <a:r>
              <a:rPr lang="tr-TR" sz="1800" dirty="0" smtClean="0"/>
              <a:t> , </a:t>
            </a:r>
            <a:r>
              <a:rPr lang="tr-TR" sz="1800" dirty="0" err="1" smtClean="0"/>
              <a:t>payload</a:t>
            </a:r>
            <a:r>
              <a:rPr lang="tr-TR" sz="1800" dirty="0" smtClean="0"/>
              <a:t> için gerekli düzenlemeler yapılır.</a:t>
            </a:r>
          </a:p>
          <a:p>
            <a:pPr marL="0" indent="0">
              <a:buNone/>
            </a:pPr>
            <a:r>
              <a:rPr lang="tr-TR" sz="1800" dirty="0" err="1" smtClean="0"/>
              <a:t>unset</a:t>
            </a:r>
            <a:r>
              <a:rPr lang="tr-TR" sz="1800" dirty="0" smtClean="0"/>
              <a:t> : Yapılan değişiklikler geri alınır.</a:t>
            </a:r>
          </a:p>
          <a:p>
            <a:pPr marL="0" indent="0">
              <a:buNone/>
            </a:pPr>
            <a:r>
              <a:rPr lang="tr-TR" sz="1800" dirty="0" err="1" smtClean="0"/>
              <a:t>sessions</a:t>
            </a:r>
            <a:r>
              <a:rPr lang="tr-TR" sz="1800" dirty="0" smtClean="0"/>
              <a:t> : Aktif olan oturumlar ve </a:t>
            </a:r>
            <a:r>
              <a:rPr lang="tr-TR" sz="1800" dirty="0" err="1" smtClean="0"/>
              <a:t>id</a:t>
            </a:r>
            <a:r>
              <a:rPr lang="tr-TR" sz="1800" dirty="0" smtClean="0"/>
              <a:t> bilgilerini listeler.</a:t>
            </a:r>
          </a:p>
          <a:p>
            <a:pPr marL="0" indent="0">
              <a:buNone/>
            </a:pPr>
            <a:r>
              <a:rPr lang="tr-TR" sz="1800" dirty="0" err="1" smtClean="0"/>
              <a:t>Exploit</a:t>
            </a:r>
            <a:r>
              <a:rPr lang="tr-TR" sz="1800" dirty="0" smtClean="0"/>
              <a:t> : Seçilen hedefe saldırı başlatır.</a:t>
            </a:r>
          </a:p>
          <a:p>
            <a:pPr marL="0" indent="0">
              <a:buNone/>
            </a:pPr>
            <a:r>
              <a:rPr lang="tr-TR" sz="1800" dirty="0" smtClean="0"/>
              <a:t>Advanced </a:t>
            </a:r>
            <a:r>
              <a:rPr lang="tr-TR" sz="1800" dirty="0" smtClean="0">
                <a:sym typeface="Wingdings" panose="05000000000000000000" pitchFamily="2" charset="2"/>
              </a:rPr>
              <a:t></a:t>
            </a:r>
            <a:r>
              <a:rPr lang="tr-TR" sz="1800" dirty="0" smtClean="0"/>
              <a:t>Modül hakkında daha geniş bilgi almak için kullanılır. Modülün tam adı yazılmalıdır. Modül ID si ile olmaz.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8475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77" y="1558213"/>
            <a:ext cx="4698633" cy="24275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44" y="2556588"/>
            <a:ext cx="6121363" cy="38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 smtClean="0"/>
              <a:t>Metasploitte</a:t>
            </a:r>
            <a:r>
              <a:rPr lang="tr-TR" sz="2000" dirty="0" smtClean="0"/>
              <a:t> bazı </a:t>
            </a:r>
            <a:r>
              <a:rPr lang="tr-TR" sz="2000" dirty="0" err="1" smtClean="0"/>
              <a:t>search</a:t>
            </a:r>
            <a:r>
              <a:rPr lang="tr-TR" sz="2000" dirty="0" smtClean="0"/>
              <a:t> işlemleri yapalım. </a:t>
            </a:r>
            <a:r>
              <a:rPr lang="tr-TR" sz="2000" dirty="0" err="1" smtClean="0"/>
              <a:t>Search</a:t>
            </a:r>
            <a:r>
              <a:rPr lang="tr-TR" sz="2000" dirty="0" smtClean="0"/>
              <a:t> ftp—içinde FTP geçen tüm modülleri </a:t>
            </a:r>
            <a:r>
              <a:rPr lang="tr-TR" sz="2000" dirty="0" err="1" smtClean="0"/>
              <a:t>listler</a:t>
            </a:r>
            <a:endParaRPr lang="tr-TR" sz="2000" dirty="0" smtClean="0"/>
          </a:p>
          <a:p>
            <a:r>
              <a:rPr lang="tr-TR" sz="2000" b="1" dirty="0" err="1" smtClean="0"/>
              <a:t>search</a:t>
            </a:r>
            <a:r>
              <a:rPr lang="tr-TR" sz="2000" b="1" dirty="0" smtClean="0"/>
              <a:t> ftp </a:t>
            </a:r>
            <a:r>
              <a:rPr lang="tr-TR" sz="2000" b="1" dirty="0" err="1" smtClean="0"/>
              <a:t>rank:excellent</a:t>
            </a:r>
            <a:r>
              <a:rPr lang="tr-TR" sz="2000" b="1" dirty="0" smtClean="0"/>
              <a:t> </a:t>
            </a:r>
            <a:r>
              <a:rPr lang="tr-TR" sz="2000" dirty="0" smtClean="0"/>
              <a:t>--Bana </a:t>
            </a:r>
            <a:r>
              <a:rPr lang="tr-TR" sz="2000" dirty="0" err="1" smtClean="0"/>
              <a:t>rankları</a:t>
            </a:r>
            <a:r>
              <a:rPr lang="tr-TR" sz="2000" dirty="0" smtClean="0"/>
              <a:t> </a:t>
            </a:r>
            <a:r>
              <a:rPr lang="tr-TR" sz="2000" dirty="0" err="1" smtClean="0"/>
              <a:t>excellent</a:t>
            </a:r>
            <a:r>
              <a:rPr lang="tr-TR" sz="2000" dirty="0" smtClean="0"/>
              <a:t> olanları getir</a:t>
            </a:r>
            <a:endParaRPr lang="tr-TR" sz="2000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79306" y="3074177"/>
            <a:ext cx="7231536" cy="25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tr-TR" dirty="0" err="1" smtClean="0"/>
              <a:t>Metasploit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search</a:t>
            </a:r>
            <a:r>
              <a:rPr lang="tr-TR" sz="2000" b="1" dirty="0" smtClean="0"/>
              <a:t> ftp cve:2019 </a:t>
            </a:r>
            <a:r>
              <a:rPr lang="tr-TR" sz="2000" dirty="0" smtClean="0">
                <a:sym typeface="Wingdings" panose="05000000000000000000" pitchFamily="2" charset="2"/>
              </a:rPr>
              <a:t>Bana Ftp </a:t>
            </a:r>
            <a:r>
              <a:rPr lang="tr-TR" sz="2000" dirty="0" err="1" smtClean="0">
                <a:sym typeface="Wingdings" panose="05000000000000000000" pitchFamily="2" charset="2"/>
              </a:rPr>
              <a:t>nin</a:t>
            </a:r>
            <a:r>
              <a:rPr lang="tr-TR" sz="2000" dirty="0" smtClean="0">
                <a:sym typeface="Wingdings" panose="05000000000000000000" pitchFamily="2" charset="2"/>
              </a:rPr>
              <a:t> 2019 </a:t>
            </a:r>
            <a:r>
              <a:rPr lang="tr-TR" sz="2000" dirty="0" err="1" smtClean="0">
                <a:sym typeface="Wingdings" panose="05000000000000000000" pitchFamily="2" charset="2"/>
              </a:rPr>
              <a:t>daki</a:t>
            </a:r>
            <a:r>
              <a:rPr lang="tr-TR" sz="2000" dirty="0" smtClean="0">
                <a:sym typeface="Wingdings" panose="05000000000000000000" pitchFamily="2" charset="2"/>
              </a:rPr>
              <a:t> CVE numaralarını getir.</a:t>
            </a:r>
          </a:p>
          <a:p>
            <a:endParaRPr lang="tr-TR" sz="2000" dirty="0">
              <a:sym typeface="Wingdings" panose="05000000000000000000" pitchFamily="2" charset="2"/>
            </a:endParaRPr>
          </a:p>
          <a:p>
            <a:endParaRPr lang="tr-TR" sz="2000" dirty="0" smtClean="0">
              <a:sym typeface="Wingdings" panose="05000000000000000000" pitchFamily="2" charset="2"/>
            </a:endParaRPr>
          </a:p>
          <a:p>
            <a:endParaRPr lang="tr-TR" sz="2000" dirty="0">
              <a:sym typeface="Wingdings" panose="05000000000000000000" pitchFamily="2" charset="2"/>
            </a:endParaRPr>
          </a:p>
          <a:p>
            <a:endParaRPr lang="tr-TR" sz="2000" dirty="0" smtClean="0">
              <a:sym typeface="Wingdings" panose="05000000000000000000" pitchFamily="2" charset="2"/>
            </a:endParaRPr>
          </a:p>
          <a:p>
            <a:endParaRPr lang="tr-TR" sz="2000" dirty="0">
              <a:sym typeface="Wingdings" panose="05000000000000000000" pitchFamily="2" charset="2"/>
            </a:endParaRPr>
          </a:p>
          <a:p>
            <a:r>
              <a:rPr lang="tr-TR" dirty="0" err="1"/>
              <a:t>search</a:t>
            </a:r>
            <a:r>
              <a:rPr lang="tr-TR" dirty="0"/>
              <a:t> cve:2021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bana 2021 deki tüm CVE </a:t>
            </a:r>
            <a:r>
              <a:rPr lang="tr-TR" dirty="0" err="1"/>
              <a:t>leri</a:t>
            </a:r>
            <a:r>
              <a:rPr lang="tr-TR" dirty="0"/>
              <a:t> getir.</a:t>
            </a:r>
          </a:p>
          <a:p>
            <a:endParaRPr lang="tr-TR" sz="2000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35925" y="1815614"/>
            <a:ext cx="6357568" cy="1646044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51050" y="4366728"/>
            <a:ext cx="6942443" cy="19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920</Words>
  <Application>Microsoft Office PowerPoint</Application>
  <PresentationFormat>Geniş ekran</PresentationFormat>
  <Paragraphs>97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Teması</vt:lpstr>
      <vt:lpstr>Metasploit</vt:lpstr>
      <vt:lpstr>Remote Shell Nedir???</vt:lpstr>
      <vt:lpstr>Metasploit framework</vt:lpstr>
      <vt:lpstr>Metasploit framework- Modülleri</vt:lpstr>
      <vt:lpstr>Metasploit framework- Modülleri</vt:lpstr>
      <vt:lpstr>Metasploit framework</vt:lpstr>
      <vt:lpstr>Metasploit framework</vt:lpstr>
      <vt:lpstr>Metasploit framework</vt:lpstr>
      <vt:lpstr>Metasploit framework</vt:lpstr>
      <vt:lpstr>Metasploit framework</vt:lpstr>
      <vt:lpstr>Metasploit framework</vt:lpstr>
      <vt:lpstr>Metasploit framework modül kullanımı</vt:lpstr>
      <vt:lpstr>Metasploit framework modül kullanımı</vt:lpstr>
      <vt:lpstr>Metasploit framework modül kullanımı</vt:lpstr>
      <vt:lpstr>Metasploit framework modül kullanımı</vt:lpstr>
      <vt:lpstr>Metasploit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Metasploit</dc:title>
  <dc:creator>İlhan</dc:creator>
  <cp:lastModifiedBy>Mikail Güven Çiçek</cp:lastModifiedBy>
  <cp:revision>12</cp:revision>
  <dcterms:created xsi:type="dcterms:W3CDTF">2024-05-14T11:26:52Z</dcterms:created>
  <dcterms:modified xsi:type="dcterms:W3CDTF">2025-07-21T13:36:53Z</dcterms:modified>
</cp:coreProperties>
</file>