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34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08"/>
  </p:normalViewPr>
  <p:slideViewPr>
    <p:cSldViewPr snapToGrid="0" snapToObjects="1">
      <p:cViewPr varScale="1">
        <p:scale>
          <a:sx n="87" d="100"/>
          <a:sy n="87" d="100"/>
        </p:scale>
        <p:origin x="504"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EE1E0-5F32-E645-ACD7-CE3B7497B065}"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5C515-D688-8249-9BB4-1BE3BE4DD2B7}" type="slidenum">
              <a:rPr lang="en-US" smtClean="0"/>
              <a:t>‹#›</a:t>
            </a:fld>
            <a:endParaRPr lang="en-US"/>
          </a:p>
        </p:txBody>
      </p:sp>
    </p:spTree>
    <p:extLst>
      <p:ext uri="{BB962C8B-B14F-4D97-AF65-F5344CB8AC3E}">
        <p14:creationId xmlns:p14="http://schemas.microsoft.com/office/powerpoint/2010/main" val="347694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992150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022A-4913-C846-94C2-207BF7C15C0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F83E6DB-6115-F244-A800-F13913618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B233238-9548-2541-A353-0555188FF468}"/>
              </a:ext>
            </a:extLst>
          </p:cNvPr>
          <p:cNvSpPr>
            <a:spLocks noGrp="1"/>
          </p:cNvSpPr>
          <p:nvPr>
            <p:ph type="dt" sz="half" idx="10"/>
          </p:nvPr>
        </p:nvSpPr>
        <p:spPr/>
        <p:txBody>
          <a:bodyPr/>
          <a:lstStyle/>
          <a:p>
            <a:fld id="{676BBA2A-767E-5A4F-B6F9-638F62EC519A}" type="datetimeFigureOut">
              <a:rPr lang="en-US" smtClean="0"/>
              <a:t>1/14/2021</a:t>
            </a:fld>
            <a:endParaRPr lang="en-US"/>
          </a:p>
        </p:txBody>
      </p:sp>
      <p:sp>
        <p:nvSpPr>
          <p:cNvPr id="5" name="Footer Placeholder 4">
            <a:extLst>
              <a:ext uri="{FF2B5EF4-FFF2-40B4-BE49-F238E27FC236}">
                <a16:creationId xmlns:a16="http://schemas.microsoft.com/office/drawing/2014/main" id="{F102AE52-B871-9349-94A6-0FEFDD796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25069-D59B-DC43-8A7A-4195F567816D}"/>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406038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B02E-9B07-0E49-9542-834B970D983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72FBE3-38D0-5641-8AD3-7441E41643E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9DCCDA-594F-9E42-96C1-522D83988A3A}"/>
              </a:ext>
            </a:extLst>
          </p:cNvPr>
          <p:cNvSpPr>
            <a:spLocks noGrp="1"/>
          </p:cNvSpPr>
          <p:nvPr>
            <p:ph type="dt" sz="half" idx="10"/>
          </p:nvPr>
        </p:nvSpPr>
        <p:spPr/>
        <p:txBody>
          <a:bodyPr/>
          <a:lstStyle/>
          <a:p>
            <a:fld id="{676BBA2A-767E-5A4F-B6F9-638F62EC519A}" type="datetimeFigureOut">
              <a:rPr lang="en-US" smtClean="0"/>
              <a:t>1/14/2021</a:t>
            </a:fld>
            <a:endParaRPr lang="en-US"/>
          </a:p>
        </p:txBody>
      </p:sp>
      <p:sp>
        <p:nvSpPr>
          <p:cNvPr id="5" name="Footer Placeholder 4">
            <a:extLst>
              <a:ext uri="{FF2B5EF4-FFF2-40B4-BE49-F238E27FC236}">
                <a16:creationId xmlns:a16="http://schemas.microsoft.com/office/drawing/2014/main" id="{D3D91FD2-EF29-CE45-A136-37A4062C2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FD59D-FEB7-C946-8FC6-1BCE65B1D83C}"/>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1865919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EAE5E-97F1-7046-8D72-6ED92281858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DAD4A0C-047E-E241-B5B5-22D0C18127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1CF791-CDE9-AF49-B9FF-C5E2D6B63CE8}"/>
              </a:ext>
            </a:extLst>
          </p:cNvPr>
          <p:cNvSpPr>
            <a:spLocks noGrp="1"/>
          </p:cNvSpPr>
          <p:nvPr>
            <p:ph type="dt" sz="half" idx="10"/>
          </p:nvPr>
        </p:nvSpPr>
        <p:spPr/>
        <p:txBody>
          <a:bodyPr/>
          <a:lstStyle/>
          <a:p>
            <a:fld id="{676BBA2A-767E-5A4F-B6F9-638F62EC519A}" type="datetimeFigureOut">
              <a:rPr lang="en-US" smtClean="0"/>
              <a:t>1/14/2021</a:t>
            </a:fld>
            <a:endParaRPr lang="en-US"/>
          </a:p>
        </p:txBody>
      </p:sp>
      <p:sp>
        <p:nvSpPr>
          <p:cNvPr id="5" name="Footer Placeholder 4">
            <a:extLst>
              <a:ext uri="{FF2B5EF4-FFF2-40B4-BE49-F238E27FC236}">
                <a16:creationId xmlns:a16="http://schemas.microsoft.com/office/drawing/2014/main" id="{74A7828D-1B54-BE4D-92E0-0316C06A0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56987-3FB8-7442-8DE9-90970FE5715A}"/>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2814652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30389669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1642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31E1-8C00-7D4B-A360-80DE484E55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BFFF1B4-359B-274C-9302-B030DCC493F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E96900-3390-C946-A1A4-0C1C17DA63F6}"/>
              </a:ext>
            </a:extLst>
          </p:cNvPr>
          <p:cNvSpPr>
            <a:spLocks noGrp="1"/>
          </p:cNvSpPr>
          <p:nvPr>
            <p:ph type="dt" sz="half" idx="10"/>
          </p:nvPr>
        </p:nvSpPr>
        <p:spPr/>
        <p:txBody>
          <a:bodyPr/>
          <a:lstStyle/>
          <a:p>
            <a:fld id="{676BBA2A-767E-5A4F-B6F9-638F62EC519A}" type="datetimeFigureOut">
              <a:rPr lang="en-US" smtClean="0"/>
              <a:t>1/14/2021</a:t>
            </a:fld>
            <a:endParaRPr lang="en-US"/>
          </a:p>
        </p:txBody>
      </p:sp>
      <p:sp>
        <p:nvSpPr>
          <p:cNvPr id="5" name="Footer Placeholder 4">
            <a:extLst>
              <a:ext uri="{FF2B5EF4-FFF2-40B4-BE49-F238E27FC236}">
                <a16:creationId xmlns:a16="http://schemas.microsoft.com/office/drawing/2014/main" id="{391AB5CF-6AA0-D249-9633-ECFC40E3D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F166B-44BA-DD4C-85AA-C8BABBF26B78}"/>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239808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33B3-C280-0146-A30A-7212FB16EB2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8E1EF6A-79E8-084E-830D-F7CF82E83F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198049-1798-B648-87DC-1F9D6BD8A5A7}"/>
              </a:ext>
            </a:extLst>
          </p:cNvPr>
          <p:cNvSpPr>
            <a:spLocks noGrp="1"/>
          </p:cNvSpPr>
          <p:nvPr>
            <p:ph type="dt" sz="half" idx="10"/>
          </p:nvPr>
        </p:nvSpPr>
        <p:spPr/>
        <p:txBody>
          <a:bodyPr/>
          <a:lstStyle/>
          <a:p>
            <a:fld id="{676BBA2A-767E-5A4F-B6F9-638F62EC519A}" type="datetimeFigureOut">
              <a:rPr lang="en-US" smtClean="0"/>
              <a:t>1/14/2021</a:t>
            </a:fld>
            <a:endParaRPr lang="en-US"/>
          </a:p>
        </p:txBody>
      </p:sp>
      <p:sp>
        <p:nvSpPr>
          <p:cNvPr id="5" name="Footer Placeholder 4">
            <a:extLst>
              <a:ext uri="{FF2B5EF4-FFF2-40B4-BE49-F238E27FC236}">
                <a16:creationId xmlns:a16="http://schemas.microsoft.com/office/drawing/2014/main" id="{D4933874-C80F-9741-8662-C2C513F4D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3DC06-D682-094D-973B-21B0BBBFC124}"/>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390723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B2D6-D041-B948-B178-60C4D008CA7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08F4CAC-B3F3-0540-BE95-CB7131597A1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4C217A2-CE1F-5D45-9433-7A6C1AAF230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A2C31D4-CCF0-A947-89FF-78FFC27C430C}"/>
              </a:ext>
            </a:extLst>
          </p:cNvPr>
          <p:cNvSpPr>
            <a:spLocks noGrp="1"/>
          </p:cNvSpPr>
          <p:nvPr>
            <p:ph type="dt" sz="half" idx="10"/>
          </p:nvPr>
        </p:nvSpPr>
        <p:spPr/>
        <p:txBody>
          <a:bodyPr/>
          <a:lstStyle/>
          <a:p>
            <a:fld id="{676BBA2A-767E-5A4F-B6F9-638F62EC519A}" type="datetimeFigureOut">
              <a:rPr lang="en-US" smtClean="0"/>
              <a:t>1/14/2021</a:t>
            </a:fld>
            <a:endParaRPr lang="en-US"/>
          </a:p>
        </p:txBody>
      </p:sp>
      <p:sp>
        <p:nvSpPr>
          <p:cNvPr id="6" name="Footer Placeholder 5">
            <a:extLst>
              <a:ext uri="{FF2B5EF4-FFF2-40B4-BE49-F238E27FC236}">
                <a16:creationId xmlns:a16="http://schemas.microsoft.com/office/drawing/2014/main" id="{82AAAA4F-CC97-7E47-B7B1-B5BF6D9CD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53569-5434-C048-8CA9-07F27AAAD026}"/>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307444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BD84-667C-C545-B645-8E4BA7838F2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08C796-2A0F-1844-A074-783095B9FA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56296B5-305C-8549-8AE6-BA940C0830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3F66FDD-6271-3C4E-9F74-B8EF393D4A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90C3DA1-BA7A-134E-A707-877410B239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08FA419-DC7E-724F-BB3B-D99C59941154}"/>
              </a:ext>
            </a:extLst>
          </p:cNvPr>
          <p:cNvSpPr>
            <a:spLocks noGrp="1"/>
          </p:cNvSpPr>
          <p:nvPr>
            <p:ph type="dt" sz="half" idx="10"/>
          </p:nvPr>
        </p:nvSpPr>
        <p:spPr/>
        <p:txBody>
          <a:bodyPr/>
          <a:lstStyle/>
          <a:p>
            <a:fld id="{676BBA2A-767E-5A4F-B6F9-638F62EC519A}" type="datetimeFigureOut">
              <a:rPr lang="en-US" smtClean="0"/>
              <a:t>1/14/2021</a:t>
            </a:fld>
            <a:endParaRPr lang="en-US"/>
          </a:p>
        </p:txBody>
      </p:sp>
      <p:sp>
        <p:nvSpPr>
          <p:cNvPr id="8" name="Footer Placeholder 7">
            <a:extLst>
              <a:ext uri="{FF2B5EF4-FFF2-40B4-BE49-F238E27FC236}">
                <a16:creationId xmlns:a16="http://schemas.microsoft.com/office/drawing/2014/main" id="{AADF76AC-A0F7-9D47-A371-8DDB350765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313FD-6710-264A-80D7-BBB170066124}"/>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414997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73B7-953E-3D44-BFF5-430DF5135AC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DB44881-7BF0-AF46-BC24-82730B224C0A}"/>
              </a:ext>
            </a:extLst>
          </p:cNvPr>
          <p:cNvSpPr>
            <a:spLocks noGrp="1"/>
          </p:cNvSpPr>
          <p:nvPr>
            <p:ph type="dt" sz="half" idx="10"/>
          </p:nvPr>
        </p:nvSpPr>
        <p:spPr/>
        <p:txBody>
          <a:bodyPr/>
          <a:lstStyle/>
          <a:p>
            <a:fld id="{676BBA2A-767E-5A4F-B6F9-638F62EC519A}" type="datetimeFigureOut">
              <a:rPr lang="en-US" smtClean="0"/>
              <a:t>1/14/2021</a:t>
            </a:fld>
            <a:endParaRPr lang="en-US"/>
          </a:p>
        </p:txBody>
      </p:sp>
      <p:sp>
        <p:nvSpPr>
          <p:cNvPr id="4" name="Footer Placeholder 3">
            <a:extLst>
              <a:ext uri="{FF2B5EF4-FFF2-40B4-BE49-F238E27FC236}">
                <a16:creationId xmlns:a16="http://schemas.microsoft.com/office/drawing/2014/main" id="{7EE70565-2EE8-EB4B-AA1C-95DDA92AD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CA961B-77FD-764E-8F75-39B36CFB4981}"/>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231063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69D2E0-610C-C343-BA15-76EF88AFF551}"/>
              </a:ext>
            </a:extLst>
          </p:cNvPr>
          <p:cNvSpPr>
            <a:spLocks noGrp="1"/>
          </p:cNvSpPr>
          <p:nvPr>
            <p:ph type="dt" sz="half" idx="10"/>
          </p:nvPr>
        </p:nvSpPr>
        <p:spPr/>
        <p:txBody>
          <a:bodyPr/>
          <a:lstStyle/>
          <a:p>
            <a:fld id="{676BBA2A-767E-5A4F-B6F9-638F62EC519A}" type="datetimeFigureOut">
              <a:rPr lang="en-US" smtClean="0"/>
              <a:t>1/14/2021</a:t>
            </a:fld>
            <a:endParaRPr lang="en-US"/>
          </a:p>
        </p:txBody>
      </p:sp>
      <p:sp>
        <p:nvSpPr>
          <p:cNvPr id="3" name="Footer Placeholder 2">
            <a:extLst>
              <a:ext uri="{FF2B5EF4-FFF2-40B4-BE49-F238E27FC236}">
                <a16:creationId xmlns:a16="http://schemas.microsoft.com/office/drawing/2014/main" id="{4F4716C6-1B14-454E-903D-384B9CBA42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90914D-0F05-F54E-B19A-8A8A0E998547}"/>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25054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75AE-1D1A-4A4A-A15F-7C02B57F63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6195E4F-FF3C-8E4A-83FA-D56B6CDBCA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1353943-CB3F-AA46-AF6A-459D306F8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7F4C86-157C-0042-B5B5-2F0DD8B1F105}"/>
              </a:ext>
            </a:extLst>
          </p:cNvPr>
          <p:cNvSpPr>
            <a:spLocks noGrp="1"/>
          </p:cNvSpPr>
          <p:nvPr>
            <p:ph type="dt" sz="half" idx="10"/>
          </p:nvPr>
        </p:nvSpPr>
        <p:spPr/>
        <p:txBody>
          <a:bodyPr/>
          <a:lstStyle/>
          <a:p>
            <a:fld id="{676BBA2A-767E-5A4F-B6F9-638F62EC519A}" type="datetimeFigureOut">
              <a:rPr lang="en-US" smtClean="0"/>
              <a:t>1/14/2021</a:t>
            </a:fld>
            <a:endParaRPr lang="en-US"/>
          </a:p>
        </p:txBody>
      </p:sp>
      <p:sp>
        <p:nvSpPr>
          <p:cNvPr id="6" name="Footer Placeholder 5">
            <a:extLst>
              <a:ext uri="{FF2B5EF4-FFF2-40B4-BE49-F238E27FC236}">
                <a16:creationId xmlns:a16="http://schemas.microsoft.com/office/drawing/2014/main" id="{7C4DA5E1-9497-C344-A93D-F7B2AB3B7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8C7344-5AEE-AE41-AA02-CB8ABE607A8D}"/>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2010715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4830-1F30-F741-8499-9D30C09448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3D1A6F5-588A-EE4C-9000-F6246FC660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F04472-8D4C-984E-AC2F-3ABD496F2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CC267F-3B2F-BD4F-B146-F939A3C15414}"/>
              </a:ext>
            </a:extLst>
          </p:cNvPr>
          <p:cNvSpPr>
            <a:spLocks noGrp="1"/>
          </p:cNvSpPr>
          <p:nvPr>
            <p:ph type="dt" sz="half" idx="10"/>
          </p:nvPr>
        </p:nvSpPr>
        <p:spPr/>
        <p:txBody>
          <a:bodyPr/>
          <a:lstStyle/>
          <a:p>
            <a:fld id="{676BBA2A-767E-5A4F-B6F9-638F62EC519A}" type="datetimeFigureOut">
              <a:rPr lang="en-US" smtClean="0"/>
              <a:t>1/14/2021</a:t>
            </a:fld>
            <a:endParaRPr lang="en-US"/>
          </a:p>
        </p:txBody>
      </p:sp>
      <p:sp>
        <p:nvSpPr>
          <p:cNvPr id="6" name="Footer Placeholder 5">
            <a:extLst>
              <a:ext uri="{FF2B5EF4-FFF2-40B4-BE49-F238E27FC236}">
                <a16:creationId xmlns:a16="http://schemas.microsoft.com/office/drawing/2014/main" id="{C70CFF13-C89B-8942-AF11-F78ADDB2C7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04BDC-CEC4-D945-98F5-CD397DCAE343}"/>
              </a:ext>
            </a:extLst>
          </p:cNvPr>
          <p:cNvSpPr>
            <a:spLocks noGrp="1"/>
          </p:cNvSpPr>
          <p:nvPr>
            <p:ph type="sldNum" sz="quarter" idx="12"/>
          </p:nvPr>
        </p:nvSpPr>
        <p:spPr/>
        <p:txBody>
          <a:bodyPr/>
          <a:lstStyle/>
          <a:p>
            <a:fld id="{072EE028-F546-0642-A9D9-1EF9F275FD7E}" type="slidenum">
              <a:rPr lang="en-US" smtClean="0"/>
              <a:t>‹#›</a:t>
            </a:fld>
            <a:endParaRPr lang="en-US"/>
          </a:p>
        </p:txBody>
      </p:sp>
    </p:spTree>
    <p:extLst>
      <p:ext uri="{BB962C8B-B14F-4D97-AF65-F5344CB8AC3E}">
        <p14:creationId xmlns:p14="http://schemas.microsoft.com/office/powerpoint/2010/main" val="352451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90462-D0D9-A048-8B2C-6D52BBE530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DAEE630-9957-EF4B-AB3C-3F0517626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A55C5FA-7897-CB44-9596-76BACD95F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BBA2A-767E-5A4F-B6F9-638F62EC519A}" type="datetimeFigureOut">
              <a:rPr lang="en-US" smtClean="0"/>
              <a:t>1/14/2021</a:t>
            </a:fld>
            <a:endParaRPr lang="en-US"/>
          </a:p>
        </p:txBody>
      </p:sp>
      <p:sp>
        <p:nvSpPr>
          <p:cNvPr id="5" name="Footer Placeholder 4">
            <a:extLst>
              <a:ext uri="{FF2B5EF4-FFF2-40B4-BE49-F238E27FC236}">
                <a16:creationId xmlns:a16="http://schemas.microsoft.com/office/drawing/2014/main" id="{05002D51-89E2-734C-AED7-FD481441A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07AD02-834F-8343-B3CD-71774294CC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EE028-F546-0642-A9D9-1EF9F275FD7E}" type="slidenum">
              <a:rPr lang="en-US" smtClean="0"/>
              <a:t>‹#›</a:t>
            </a:fld>
            <a:endParaRPr lang="en-US"/>
          </a:p>
        </p:txBody>
      </p:sp>
    </p:spTree>
    <p:extLst>
      <p:ext uri="{BB962C8B-B14F-4D97-AF65-F5344CB8AC3E}">
        <p14:creationId xmlns:p14="http://schemas.microsoft.com/office/powerpoint/2010/main" val="3241266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267387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marL="0" indent="0">
              <a:buNone/>
            </a:pPr>
            <a:r>
              <a:rPr lang="en-US" sz="1600" b="1" noProof="0" dirty="0">
                <a:latin typeface="Open Sans" panose="020B0606030504020204" pitchFamily="34" charset="0"/>
                <a:ea typeface="Open Sans" panose="020B0606030504020204" pitchFamily="34" charset="0"/>
                <a:cs typeface="Open Sans" panose="020B0606030504020204" pitchFamily="34" charset="0"/>
              </a:rPr>
              <a:t>Usability of the Solution </a:t>
            </a:r>
          </a:p>
          <a:p>
            <a:r>
              <a:rPr lang="en-US" sz="1200" noProof="0" dirty="0">
                <a:latin typeface="Open Sans" panose="020B0606030504020204" pitchFamily="34" charset="0"/>
                <a:ea typeface="Open Sans" panose="020B0606030504020204" pitchFamily="34" charset="0"/>
                <a:cs typeface="Open Sans" panose="020B0606030504020204" pitchFamily="34" charset="0"/>
              </a:rPr>
              <a:t>Ensure that solution provided is user-friendly and well designed:</a:t>
            </a:r>
          </a:p>
          <a:p>
            <a:r>
              <a:rPr lang="en-US" sz="1200" dirty="0">
                <a:latin typeface="Open Sans" panose="020B0606030504020204" pitchFamily="34" charset="0"/>
                <a:ea typeface="Open Sans" panose="020B0606030504020204" pitchFamily="34" charset="0"/>
                <a:cs typeface="Open Sans" panose="020B0606030504020204" pitchFamily="34" charset="0"/>
              </a:rPr>
              <a:t>Easy to use – tested as customer</a:t>
            </a:r>
          </a:p>
          <a:p>
            <a:r>
              <a:rPr lang="en-US" sz="1200" noProof="0" dirty="0">
                <a:latin typeface="Open Sans" panose="020B0606030504020204" pitchFamily="34" charset="0"/>
                <a:ea typeface="Open Sans" panose="020B0606030504020204" pitchFamily="34" charset="0"/>
                <a:cs typeface="Open Sans" panose="020B0606030504020204" pitchFamily="34" charset="0"/>
              </a:rPr>
              <a:t>Feature full – fulfills all the needs of customer</a:t>
            </a:r>
          </a:p>
          <a:p>
            <a:r>
              <a:rPr lang="en-US" sz="1200" noProof="0" dirty="0">
                <a:latin typeface="Open Sans" panose="020B0606030504020204" pitchFamily="34" charset="0"/>
                <a:ea typeface="Open Sans" panose="020B0606030504020204" pitchFamily="34" charset="0"/>
                <a:cs typeface="Open Sans" panose="020B0606030504020204" pitchFamily="34" charset="0"/>
              </a:rPr>
              <a:t>Follow standards of SDLC</a:t>
            </a:r>
          </a:p>
          <a:p>
            <a:pPr lvl="3"/>
            <a:endParaRPr lang="en-US" sz="1400"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Placeholder 5"/>
          <p:cNvSpPr>
            <a:spLocks noGrp="1"/>
          </p:cNvSpPr>
          <p:nvPr>
            <p:ph type="body" sz="quarter" idx="13"/>
          </p:nvPr>
        </p:nvSpPr>
        <p:spPr>
          <a:xfrm>
            <a:off x="469901" y="736688"/>
            <a:ext cx="9163050" cy="373021"/>
          </a:xfrm>
        </p:spPr>
        <p:txBody>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Client Discovery</a:t>
            </a:r>
          </a:p>
        </p:txBody>
      </p:sp>
      <p:sp>
        <p:nvSpPr>
          <p:cNvPr id="3" name="Title 2"/>
          <p:cNvSpPr>
            <a:spLocks noGrp="1"/>
          </p:cNvSpPr>
          <p:nvPr>
            <p:ph type="title"/>
          </p:nvPr>
        </p:nvSpPr>
        <p:spPr/>
        <p:txBody>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Module 1</a:t>
            </a:r>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600" dirty="0">
                <a:latin typeface="Open Sans" panose="020B0606030504020204" pitchFamily="34" charset="0"/>
                <a:ea typeface="Open Sans" panose="020B0606030504020204" pitchFamily="34" charset="0"/>
                <a:cs typeface="Open Sans" panose="020B0606030504020204" pitchFamily="34" charset="0"/>
              </a:rPr>
              <a:t>Technology Delivery </a:t>
            </a:r>
          </a:p>
          <a:p>
            <a:pPr lvl="2"/>
            <a:r>
              <a:rPr lang="en-AU" sz="1200" dirty="0">
                <a:latin typeface="Open Sans" panose="020B0606030504020204" pitchFamily="34" charset="0"/>
                <a:ea typeface="Open Sans" panose="020B0606030504020204" pitchFamily="34" charset="0"/>
                <a:cs typeface="Open Sans" panose="020B0606030504020204" pitchFamily="34" charset="0"/>
              </a:rPr>
              <a:t>Technologies and to be implemented:</a:t>
            </a:r>
          </a:p>
          <a:p>
            <a:pPr lvl="3"/>
            <a:r>
              <a:rPr lang="en-AU" sz="1200" dirty="0">
                <a:latin typeface="Open Sans" panose="020B0606030504020204" pitchFamily="34" charset="0"/>
                <a:ea typeface="Open Sans" panose="020B0606030504020204" pitchFamily="34" charset="0"/>
                <a:cs typeface="Open Sans" panose="020B0606030504020204" pitchFamily="34" charset="0"/>
              </a:rPr>
              <a:t>Classification of software and hardware components.</a:t>
            </a:r>
          </a:p>
          <a:p>
            <a:pPr lvl="3"/>
            <a:r>
              <a:rPr lang="en-AU" sz="1200" dirty="0">
                <a:latin typeface="Open Sans" panose="020B0606030504020204" pitchFamily="34" charset="0"/>
                <a:ea typeface="Open Sans" panose="020B0606030504020204" pitchFamily="34" charset="0"/>
                <a:cs typeface="Open Sans" panose="020B0606030504020204" pitchFamily="34" charset="0"/>
              </a:rPr>
              <a:t>Need of external procurement or can be build in house.</a:t>
            </a:r>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600" dirty="0">
                <a:latin typeface="Open Sans" panose="020B0606030504020204" pitchFamily="34" charset="0"/>
                <a:ea typeface="Open Sans" panose="020B0606030504020204" pitchFamily="34" charset="0"/>
                <a:cs typeface="Open Sans" panose="020B0606030504020204" pitchFamily="34" charset="0"/>
              </a:rPr>
              <a:t>Technology Architecture </a:t>
            </a:r>
          </a:p>
          <a:p>
            <a:pPr lvl="2"/>
            <a:r>
              <a:rPr lang="en-AU" sz="1200" dirty="0">
                <a:latin typeface="Open Sans" panose="020B0606030504020204" pitchFamily="34" charset="0"/>
                <a:ea typeface="Open Sans" panose="020B0606030504020204" pitchFamily="34" charset="0"/>
                <a:cs typeface="Open Sans" panose="020B0606030504020204" pitchFamily="34" charset="0"/>
              </a:rPr>
              <a:t>The technology capabilities needed to run and establish an online banking so</a:t>
            </a:r>
            <a:r>
              <a:rPr lang="en-AU" sz="1200" i="1" dirty="0">
                <a:latin typeface="Open Sans" panose="020B0606030504020204" pitchFamily="34" charset="0"/>
                <a:ea typeface="Open Sans" panose="020B0606030504020204" pitchFamily="34" charset="0"/>
                <a:cs typeface="Open Sans" panose="020B0606030504020204" pitchFamily="34" charset="0"/>
              </a:rPr>
              <a:t>lution:</a:t>
            </a:r>
          </a:p>
          <a:p>
            <a:pPr lvl="3"/>
            <a:r>
              <a:rPr lang="en-AU" sz="1200" b="1" i="1" dirty="0">
                <a:latin typeface="Open Sans" panose="020B0606030504020204" pitchFamily="34" charset="0"/>
                <a:ea typeface="Open Sans" panose="020B0606030504020204" pitchFamily="34" charset="0"/>
                <a:cs typeface="Open Sans" panose="020B0606030504020204" pitchFamily="34" charset="0"/>
              </a:rPr>
              <a:t>Software</a:t>
            </a:r>
            <a:r>
              <a:rPr lang="en-AU" sz="1200" i="1" dirty="0">
                <a:latin typeface="Open Sans" panose="020B0606030504020204" pitchFamily="34" charset="0"/>
                <a:ea typeface="Open Sans" panose="020B0606030504020204" pitchFamily="34" charset="0"/>
                <a:cs typeface="Open Sans" panose="020B0606030504020204" pitchFamily="34" charset="0"/>
              </a:rPr>
              <a:t>: platform, application, OS etc</a:t>
            </a:r>
          </a:p>
          <a:p>
            <a:pPr lvl="3"/>
            <a:r>
              <a:rPr lang="en-AU" sz="1200" b="1" i="1" dirty="0">
                <a:latin typeface="Open Sans" panose="020B0606030504020204" pitchFamily="34" charset="0"/>
                <a:ea typeface="Open Sans" panose="020B0606030504020204" pitchFamily="34" charset="0"/>
                <a:cs typeface="Open Sans" panose="020B0606030504020204" pitchFamily="34" charset="0"/>
              </a:rPr>
              <a:t>Hardware</a:t>
            </a:r>
            <a:r>
              <a:rPr lang="en-AU" sz="1200" i="1" dirty="0">
                <a:latin typeface="Open Sans" panose="020B0606030504020204" pitchFamily="34" charset="0"/>
                <a:ea typeface="Open Sans" panose="020B0606030504020204" pitchFamily="34" charset="0"/>
                <a:cs typeface="Open Sans" panose="020B0606030504020204" pitchFamily="34" charset="0"/>
              </a:rPr>
              <a:t>: database capabilities, hosting server etc</a:t>
            </a:r>
          </a:p>
          <a:p>
            <a:pPr lvl="3"/>
            <a:r>
              <a:rPr lang="en-AU" sz="1200" b="1" i="1" dirty="0">
                <a:latin typeface="Open Sans" panose="020B0606030504020204" pitchFamily="34" charset="0"/>
                <a:ea typeface="Open Sans" panose="020B0606030504020204" pitchFamily="34" charset="0"/>
                <a:cs typeface="Open Sans" panose="020B0606030504020204" pitchFamily="34" charset="0"/>
              </a:rPr>
              <a:t>Support</a:t>
            </a:r>
            <a:r>
              <a:rPr lang="en-AU" sz="1200" i="1" dirty="0">
                <a:latin typeface="Open Sans" panose="020B0606030504020204" pitchFamily="34" charset="0"/>
                <a:ea typeface="Open Sans" panose="020B0606030504020204" pitchFamily="34" charset="0"/>
                <a:cs typeface="Open Sans" panose="020B0606030504020204" pitchFamily="34" charset="0"/>
              </a:rPr>
              <a:t>: training of IT staff and specialist engineer for maintenance</a:t>
            </a:r>
          </a:p>
          <a:p>
            <a:pPr lvl="3"/>
            <a:r>
              <a:rPr lang="en-AU" sz="1200" b="1" i="1" dirty="0">
                <a:latin typeface="Open Sans" panose="020B0606030504020204" pitchFamily="34" charset="0"/>
                <a:ea typeface="Open Sans" panose="020B0606030504020204" pitchFamily="34" charset="0"/>
                <a:cs typeface="Open Sans" panose="020B0606030504020204" pitchFamily="34" charset="0"/>
              </a:rPr>
              <a:t>Security</a:t>
            </a:r>
            <a:r>
              <a:rPr lang="en-AU" sz="1200" i="1" dirty="0">
                <a:latin typeface="Open Sans" panose="020B0606030504020204" pitchFamily="34" charset="0"/>
                <a:ea typeface="Open Sans" panose="020B0606030504020204" pitchFamily="34" charset="0"/>
                <a:cs typeface="Open Sans" panose="020B0606030504020204" pitchFamily="34" charset="0"/>
              </a:rPr>
              <a:t>: secure login device, authorization entry device, encryption of connection</a:t>
            </a:r>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600" dirty="0">
                <a:latin typeface="Open Sans" panose="020B0606030504020204" pitchFamily="34" charset="0"/>
                <a:ea typeface="Open Sans" panose="020B0606030504020204" pitchFamily="34" charset="0"/>
                <a:cs typeface="Open Sans" panose="020B0606030504020204" pitchFamily="34" charset="0"/>
              </a:rPr>
              <a:t>Technology Framework and Compatibility </a:t>
            </a:r>
          </a:p>
          <a:p>
            <a:pPr lvl="2"/>
            <a:r>
              <a:rPr lang="en-AU" sz="1200" dirty="0">
                <a:latin typeface="Open Sans" panose="020B0606030504020204" pitchFamily="34" charset="0"/>
                <a:ea typeface="Open Sans" panose="020B0606030504020204" pitchFamily="34" charset="0"/>
                <a:cs typeface="Open Sans" panose="020B0606030504020204" pitchFamily="34" charset="0"/>
              </a:rPr>
              <a:t>Frameworks and compatibility:</a:t>
            </a:r>
          </a:p>
          <a:p>
            <a:pPr lvl="3"/>
            <a:r>
              <a:rPr lang="en-AU" sz="1200" b="1" i="1" dirty="0">
                <a:latin typeface="Open Sans" panose="020B0606030504020204" pitchFamily="34" charset="0"/>
                <a:ea typeface="Open Sans" panose="020B0606030504020204" pitchFamily="34" charset="0"/>
                <a:cs typeface="Open Sans" panose="020B0606030504020204" pitchFamily="34" charset="0"/>
              </a:rPr>
              <a:t>Device support listed </a:t>
            </a:r>
            <a:r>
              <a:rPr lang="en-AU" sz="1200" i="1" dirty="0">
                <a:latin typeface="Open Sans" panose="020B0606030504020204" pitchFamily="34" charset="0"/>
                <a:ea typeface="Open Sans" panose="020B0606030504020204" pitchFamily="34" charset="0"/>
                <a:cs typeface="Open Sans" panose="020B0606030504020204" pitchFamily="34" charset="0"/>
              </a:rPr>
              <a:t>– mobile, tabs, laptops</a:t>
            </a:r>
          </a:p>
          <a:p>
            <a:pPr lvl="3"/>
            <a:r>
              <a:rPr lang="en-AU" sz="1200" i="1" dirty="0">
                <a:latin typeface="Open Sans" panose="020B0606030504020204" pitchFamily="34" charset="0"/>
                <a:ea typeface="Open Sans" panose="020B0606030504020204" pitchFamily="34" charset="0"/>
                <a:cs typeface="Open Sans" panose="020B0606030504020204" pitchFamily="34" charset="0"/>
              </a:rPr>
              <a:t>Minimum </a:t>
            </a:r>
            <a:r>
              <a:rPr lang="en-AU" sz="1200" b="1" i="1" dirty="0">
                <a:latin typeface="Open Sans" panose="020B0606030504020204" pitchFamily="34" charset="0"/>
                <a:ea typeface="Open Sans" panose="020B0606030504020204" pitchFamily="34" charset="0"/>
                <a:cs typeface="Open Sans" panose="020B0606030504020204" pitchFamily="34" charset="0"/>
              </a:rPr>
              <a:t>Interned connection speed </a:t>
            </a:r>
            <a:r>
              <a:rPr lang="en-AU" sz="1200" i="1" dirty="0">
                <a:latin typeface="Open Sans" panose="020B0606030504020204" pitchFamily="34" charset="0"/>
                <a:ea typeface="Open Sans" panose="020B0606030504020204" pitchFamily="34" charset="0"/>
                <a:cs typeface="Open Sans" panose="020B0606030504020204" pitchFamily="34" charset="0"/>
              </a:rPr>
              <a:t>needs</a:t>
            </a:r>
          </a:p>
          <a:p>
            <a:pPr lvl="3"/>
            <a:r>
              <a:rPr lang="en-AU" sz="1200" b="1" i="1" dirty="0">
                <a:latin typeface="Open Sans" panose="020B0606030504020204" pitchFamily="34" charset="0"/>
                <a:ea typeface="Open Sans" panose="020B0606030504020204" pitchFamily="34" charset="0"/>
                <a:cs typeface="Open Sans" panose="020B0606030504020204" pitchFamily="34" charset="0"/>
              </a:rPr>
              <a:t>Programming language </a:t>
            </a:r>
            <a:r>
              <a:rPr lang="en-AU" sz="1200" i="1" dirty="0">
                <a:latin typeface="Open Sans" panose="020B0606030504020204" pitchFamily="34" charset="0"/>
                <a:ea typeface="Open Sans" panose="020B0606030504020204" pitchFamily="34" charset="0"/>
                <a:cs typeface="Open Sans" panose="020B0606030504020204" pitchFamily="34" charset="0"/>
              </a:rPr>
              <a:t>selection – C, C++, Java</a:t>
            </a:r>
          </a:p>
          <a:p>
            <a:pPr lvl="3"/>
            <a:r>
              <a:rPr lang="en-AU" sz="1200" b="1" i="1" dirty="0">
                <a:latin typeface="Open Sans" panose="020B0606030504020204" pitchFamily="34" charset="0"/>
                <a:ea typeface="Open Sans" panose="020B0606030504020204" pitchFamily="34" charset="0"/>
                <a:cs typeface="Open Sans" panose="020B0606030504020204" pitchFamily="34" charset="0"/>
              </a:rPr>
              <a:t>Platform support </a:t>
            </a:r>
            <a:r>
              <a:rPr lang="en-AU" sz="1200" i="1" dirty="0">
                <a:latin typeface="Open Sans" panose="020B0606030504020204" pitchFamily="34" charset="0"/>
                <a:ea typeface="Open Sans" panose="020B0606030504020204" pitchFamily="34" charset="0"/>
                <a:cs typeface="Open Sans" panose="020B0606030504020204" pitchFamily="34" charset="0"/>
              </a:rPr>
              <a:t>– Android, Apple, MacOS, Windows, Linux</a:t>
            </a:r>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latin typeface="Open Sans" panose="020B0606030504020204" pitchFamily="34" charset="0"/>
                <a:ea typeface="Open Sans" panose="020B0606030504020204" pitchFamily="34" charset="0"/>
                <a:cs typeface="Open Sans" panose="020B0606030504020204" pitchFamily="34" charset="0"/>
              </a:rPr>
              <a:t>Use this slide to outline all the technology considerations you believe </a:t>
            </a:r>
            <a:r>
              <a:rPr lang="en-AU" sz="1100" dirty="0" err="1">
                <a:latin typeface="Open Sans" panose="020B0606030504020204" pitchFamily="34" charset="0"/>
                <a:ea typeface="Open Sans" panose="020B0606030504020204" pitchFamily="34" charset="0"/>
                <a:cs typeface="Open Sans" panose="020B0606030504020204" pitchFamily="34" charset="0"/>
              </a:rPr>
              <a:t>MyBank</a:t>
            </a:r>
            <a:r>
              <a:rPr lang="en-AU" sz="1100" dirty="0">
                <a:latin typeface="Open Sans" panose="020B0606030504020204" pitchFamily="34" charset="0"/>
                <a:ea typeface="Open Sans" panose="020B0606030504020204" pitchFamily="34" charset="0"/>
                <a:cs typeface="Open Sans" panose="020B0606030504020204" pitchFamily="34" charset="0"/>
              </a:rPr>
              <a:t> need to take into account before developing an online banking platform. Sample headings have been provided but please feel free to add anything you believe is relevant. Please take time to format the look and feel of the slide so that it is client ready.  </a:t>
            </a:r>
            <a:endParaRPr lang="en-AU" sz="1100" i="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21428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250</Words>
  <Application>Microsoft Office PowerPoint</Application>
  <PresentationFormat>Widescreen</PresentationFormat>
  <Paragraphs>30</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Chronicle Display Black</vt:lpstr>
      <vt:lpstr>Open Sans</vt:lpstr>
      <vt:lpstr>Segoe UI Semilight</vt:lpstr>
      <vt:lpstr>Verdana</vt:lpstr>
      <vt:lpstr>Office Theme</vt:lpstr>
      <vt:lpstr>PowerPoint Presentation</vt:lpstr>
      <vt:lpstr>Module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yashoratna</dc:creator>
  <cp:lastModifiedBy>Nhật Minh Nguyễn</cp:lastModifiedBy>
  <cp:revision>2</cp:revision>
  <dcterms:created xsi:type="dcterms:W3CDTF">2020-04-26T08:08:09Z</dcterms:created>
  <dcterms:modified xsi:type="dcterms:W3CDTF">2021-01-14T07:18:14Z</dcterms:modified>
</cp:coreProperties>
</file>