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4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8"/>
  </p:normalViewPr>
  <p:slideViewPr>
    <p:cSldViewPr snapToGrid="0" snapToObjects="1">
      <p:cViewPr>
        <p:scale>
          <a:sx n="100" d="100"/>
          <a:sy n="100" d="100"/>
        </p:scale>
        <p:origin x="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612CA-CA5E-7242-A5EA-365FA4F69D61}"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E1732-9BEE-F346-9C5D-2550B47F755D}" type="slidenum">
              <a:rPr lang="en-US" smtClean="0"/>
              <a:t>‹#›</a:t>
            </a:fld>
            <a:endParaRPr lang="en-US"/>
          </a:p>
        </p:txBody>
      </p:sp>
    </p:spTree>
    <p:extLst>
      <p:ext uri="{BB962C8B-B14F-4D97-AF65-F5344CB8AC3E}">
        <p14:creationId xmlns:p14="http://schemas.microsoft.com/office/powerpoint/2010/main" val="89483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59219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4B25-4A94-9448-B5DC-647C9D243B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32F343-7254-A64A-B1A8-06BF9E0EC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6620EE-F770-9B4B-9472-9A08F50885FA}"/>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4361B243-C111-D147-9043-D902ED3CA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B7B11-538B-6644-9B71-B0E27B81BF3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77272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57E0-E117-164B-8952-F24752B8FB6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589DF3-B2FD-0544-949F-8F9435A34E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BA662E-B0E0-A34C-9497-05C492A48637}"/>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6EC553C4-187E-1A44-8183-73562A4EB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02010-4E18-7C48-92FF-7948149B5525}"/>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08183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02A8-5039-A04B-8B78-67E3FA88E8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37917F-830A-374E-96FC-D522FB19D7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B04F9A-5CE5-404B-B2A9-AFED1030AC06}"/>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C70217AD-52F9-824A-8590-ABBF9E1A6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FE87D-F90E-CE4A-AED8-F423A47D612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400745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1080763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324704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23F9-308A-4447-B4F4-9CCC415C9B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4A8D8-351C-3046-BE20-88554B08CB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007BFE-4939-4B4B-9581-051CCCCC322B}"/>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F276C7BC-0F1F-8F44-BC3B-1EFCD5A20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C401E-740F-F04E-AFA2-9C6FFEAA5454}"/>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85777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5E08-7B94-1040-A994-9FF1FAF805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A4CBBB-4651-BD44-8B17-AF38BC42B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043965-5984-F84F-B470-8B858260DF37}"/>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74E05B85-3F5A-E943-8C9F-C87864213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8877E-9358-0041-971A-AFC5B71619CE}"/>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103859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7689-328E-F941-A4D0-E9431D5A7B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B96D6E-3D5B-7D45-A1B2-2726D2CE7C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6A69D4-2DA7-F94B-83EC-434E4C8E62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CCC6BE-93BF-6C48-8B76-DFDC31006E59}"/>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6" name="Footer Placeholder 5">
            <a:extLst>
              <a:ext uri="{FF2B5EF4-FFF2-40B4-BE49-F238E27FC236}">
                <a16:creationId xmlns:a16="http://schemas.microsoft.com/office/drawing/2014/main" id="{ABE64257-B6AC-2F43-A3BF-40FC7C60D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AA04A-D3F9-6D4E-A8D4-7EE3A590BEE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8261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6CD-C3A3-A248-86B5-2852F77357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45C910-EEAB-3945-B5C3-F8CF43FE0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E3AA2F-5628-F249-BEAE-5FB2DEE052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47B8FE-7F4B-6940-83BD-5A01BF84D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1C4C0E-EC2D-E943-9411-836773A0E4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538CCD-FD8C-7D45-8D12-5601A3648CA9}"/>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8" name="Footer Placeholder 7">
            <a:extLst>
              <a:ext uri="{FF2B5EF4-FFF2-40B4-BE49-F238E27FC236}">
                <a16:creationId xmlns:a16="http://schemas.microsoft.com/office/drawing/2014/main" id="{9450FE68-8F73-F54F-A683-B8F74AC30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14B112-D527-3748-9534-0CBD8DF4EE8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4140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E4F1-C434-CE4F-8930-DB68EE270F9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CBA4CC-B002-6F43-B6F1-20BCFF4F35BE}"/>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4" name="Footer Placeholder 3">
            <a:extLst>
              <a:ext uri="{FF2B5EF4-FFF2-40B4-BE49-F238E27FC236}">
                <a16:creationId xmlns:a16="http://schemas.microsoft.com/office/drawing/2014/main" id="{6005A33A-816B-A94B-A7E0-2E5A0A5B4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AAA45-DC25-1B4D-8D88-D148E91BB7D8}"/>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283432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A4D8A-5C09-144E-83F3-6781F6D3D463}"/>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3" name="Footer Placeholder 2">
            <a:extLst>
              <a:ext uri="{FF2B5EF4-FFF2-40B4-BE49-F238E27FC236}">
                <a16:creationId xmlns:a16="http://schemas.microsoft.com/office/drawing/2014/main" id="{CB15934A-BDC4-9A45-9578-FAA51CB28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C3995-E3BA-D048-B05A-67A9FC893576}"/>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7185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602C-98AD-9742-9379-1A7AF8ABEE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035070D-C7E1-F642-8928-23C2906C1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FC1050-1948-E548-9521-CD1D61494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CE23D6-E81C-134B-9343-3A1A6925FE30}"/>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6" name="Footer Placeholder 5">
            <a:extLst>
              <a:ext uri="{FF2B5EF4-FFF2-40B4-BE49-F238E27FC236}">
                <a16:creationId xmlns:a16="http://schemas.microsoft.com/office/drawing/2014/main" id="{ADC0DFA7-FF68-2040-889F-642F0FF45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88C28-A815-0A47-9024-28043B1F8311}"/>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11513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FD6-881D-464C-B3E6-0ED0B68D2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16AF813-2F9E-6D41-8EE9-92202199F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52116D-0AC1-A740-BFE4-F56C2200C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AACD0B-4A7B-6043-88AE-19CDF53D9292}"/>
              </a:ext>
            </a:extLst>
          </p:cNvPr>
          <p:cNvSpPr>
            <a:spLocks noGrp="1"/>
          </p:cNvSpPr>
          <p:nvPr>
            <p:ph type="dt" sz="half" idx="10"/>
          </p:nvPr>
        </p:nvSpPr>
        <p:spPr/>
        <p:txBody>
          <a:bodyPr/>
          <a:lstStyle/>
          <a:p>
            <a:fld id="{02B2736C-5776-A544-A573-BB1061F83D33}" type="datetimeFigureOut">
              <a:rPr lang="en-US" smtClean="0"/>
              <a:t>1/14/2021</a:t>
            </a:fld>
            <a:endParaRPr lang="en-US"/>
          </a:p>
        </p:txBody>
      </p:sp>
      <p:sp>
        <p:nvSpPr>
          <p:cNvPr id="6" name="Footer Placeholder 5">
            <a:extLst>
              <a:ext uri="{FF2B5EF4-FFF2-40B4-BE49-F238E27FC236}">
                <a16:creationId xmlns:a16="http://schemas.microsoft.com/office/drawing/2014/main" id="{F2DF5575-0541-924B-A26A-9A7EDC95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5D207-5F11-084A-8786-7AC32BC74E94}"/>
              </a:ext>
            </a:extLst>
          </p:cNvPr>
          <p:cNvSpPr>
            <a:spLocks noGrp="1"/>
          </p:cNvSpPr>
          <p:nvPr>
            <p:ph type="sldNum" sz="quarter" idx="12"/>
          </p:nvPr>
        </p:nvSpPr>
        <p:spPr/>
        <p:txBody>
          <a:bodyPr/>
          <a:lstStyle/>
          <a:p>
            <a:fld id="{3BCEA73F-3A9A-054B-8E95-4E6E3E21C77A}" type="slidenum">
              <a:rPr lang="en-US" smtClean="0"/>
              <a:t>‹#›</a:t>
            </a:fld>
            <a:endParaRPr lang="en-US"/>
          </a:p>
        </p:txBody>
      </p:sp>
    </p:spTree>
    <p:extLst>
      <p:ext uri="{BB962C8B-B14F-4D97-AF65-F5344CB8AC3E}">
        <p14:creationId xmlns:p14="http://schemas.microsoft.com/office/powerpoint/2010/main" val="325864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7C906-EE26-E448-B6E5-C8FB774BE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732FDA-30EA-AC44-8BCC-07B259F83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D327A6-D271-AA49-A5EC-57A026A5B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2736C-5776-A544-A573-BB1061F83D33}" type="datetimeFigureOut">
              <a:rPr lang="en-US" smtClean="0"/>
              <a:t>1/14/2021</a:t>
            </a:fld>
            <a:endParaRPr lang="en-US"/>
          </a:p>
        </p:txBody>
      </p:sp>
      <p:sp>
        <p:nvSpPr>
          <p:cNvPr id="5" name="Footer Placeholder 4">
            <a:extLst>
              <a:ext uri="{FF2B5EF4-FFF2-40B4-BE49-F238E27FC236}">
                <a16:creationId xmlns:a16="http://schemas.microsoft.com/office/drawing/2014/main" id="{4E69E314-F5AA-FB43-86C2-09E4F4873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79A18-0FC8-544D-A1F9-01B27AE3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EA73F-3A9A-054B-8E95-4E6E3E21C77A}" type="slidenum">
              <a:rPr lang="en-US" smtClean="0"/>
              <a:t>‹#›</a:t>
            </a:fld>
            <a:endParaRPr lang="en-US"/>
          </a:p>
        </p:txBody>
      </p:sp>
    </p:spTree>
    <p:extLst>
      <p:ext uri="{BB962C8B-B14F-4D97-AF65-F5344CB8AC3E}">
        <p14:creationId xmlns:p14="http://schemas.microsoft.com/office/powerpoint/2010/main" val="70850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343147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marL="0" indent="0">
              <a:buNone/>
            </a:pPr>
            <a:r>
              <a:rPr lang="en-AU" sz="1600" b="1" dirty="0">
                <a:latin typeface="Open Sans" panose="020B0606030504020204" pitchFamily="34" charset="0"/>
                <a:ea typeface="Open Sans" panose="020B0606030504020204" pitchFamily="34" charset="0"/>
                <a:cs typeface="Open Sans" panose="020B0606030504020204" pitchFamily="34" charset="0"/>
              </a:rPr>
              <a:t>Value Analysis</a:t>
            </a:r>
          </a:p>
          <a:p>
            <a:pPr lvl="2"/>
            <a:r>
              <a:rPr lang="en-US" sz="1200" noProof="0" dirty="0">
                <a:latin typeface="Open Sans" panose="020B0606030504020204" pitchFamily="34" charset="0"/>
                <a:ea typeface="Open Sans" panose="020B0606030504020204" pitchFamily="34" charset="0"/>
                <a:cs typeface="Open Sans" panose="020B0606030504020204" pitchFamily="34" charset="0"/>
              </a:rPr>
              <a:t>Value analysis of the online banking solution</a:t>
            </a:r>
          </a:p>
          <a:p>
            <a:pPr lvl="3"/>
            <a:r>
              <a:rPr lang="en-US" sz="1200" b="1" i="1" noProof="0" dirty="0">
                <a:latin typeface="Open Sans" panose="020B0606030504020204" pitchFamily="34" charset="0"/>
                <a:ea typeface="Open Sans" panose="020B0606030504020204" pitchFamily="34" charset="0"/>
                <a:cs typeface="Open Sans" panose="020B0606030504020204" pitchFamily="34" charset="0"/>
              </a:rPr>
              <a:t>Scale up </a:t>
            </a:r>
            <a:r>
              <a:rPr lang="en-US" sz="1200" i="1" dirty="0">
                <a:latin typeface="Open Sans" panose="020B0606030504020204" pitchFamily="34" charset="0"/>
                <a:ea typeface="Open Sans" panose="020B0606030504020204" pitchFamily="34" charset="0"/>
                <a:cs typeface="Open Sans" panose="020B0606030504020204" pitchFamily="34" charset="0"/>
              </a:rPr>
              <a:t>capability</a:t>
            </a:r>
          </a:p>
          <a:p>
            <a:pPr lvl="3"/>
            <a:r>
              <a:rPr lang="en-US" sz="1200" b="1" i="1" noProof="0" dirty="0">
                <a:latin typeface="Open Sans" panose="020B0606030504020204" pitchFamily="34" charset="0"/>
                <a:ea typeface="Open Sans" panose="020B0606030504020204" pitchFamily="34" charset="0"/>
                <a:cs typeface="Open Sans" panose="020B0606030504020204" pitchFamily="34" charset="0"/>
              </a:rPr>
              <a:t>Increased</a:t>
            </a:r>
            <a:r>
              <a:rPr lang="en-US" sz="1200" i="1" noProof="0" dirty="0">
                <a:latin typeface="Open Sans" panose="020B0606030504020204" pitchFamily="34" charset="0"/>
                <a:ea typeface="Open Sans" panose="020B0606030504020204" pitchFamily="34" charset="0"/>
                <a:cs typeface="Open Sans" panose="020B0606030504020204" pitchFamily="34" charset="0"/>
              </a:rPr>
              <a:t> </a:t>
            </a:r>
            <a:r>
              <a:rPr lang="en-US" sz="1200" b="1" i="1" noProof="0" dirty="0">
                <a:latin typeface="Open Sans" panose="020B0606030504020204" pitchFamily="34" charset="0"/>
                <a:ea typeface="Open Sans" panose="020B0606030504020204" pitchFamily="34" charset="0"/>
                <a:cs typeface="Open Sans" panose="020B0606030504020204" pitchFamily="34" charset="0"/>
              </a:rPr>
              <a:t>services</a:t>
            </a:r>
            <a:r>
              <a:rPr lang="en-US" sz="1200" i="1" noProof="0" dirty="0">
                <a:latin typeface="Open Sans" panose="020B0606030504020204" pitchFamily="34" charset="0"/>
                <a:ea typeface="Open Sans" panose="020B0606030504020204" pitchFamily="34" charset="0"/>
                <a:cs typeface="Open Sans" panose="020B0606030504020204" pitchFamily="34" charset="0"/>
              </a:rPr>
              <a:t> to customer</a:t>
            </a:r>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Costs</a:t>
            </a:r>
          </a:p>
          <a:p>
            <a:pPr lvl="2"/>
            <a:r>
              <a:rPr lang="en-AU" sz="1200" dirty="0">
                <a:latin typeface="Open Sans" panose="020B0606030504020204" pitchFamily="34" charset="0"/>
                <a:ea typeface="Open Sans" panose="020B0606030504020204" pitchFamily="34" charset="0"/>
                <a:cs typeface="Open Sans" panose="020B0606030504020204" pitchFamily="34" charset="0"/>
              </a:rPr>
              <a:t>Possible costs to be beared when establishing an online banking system:</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Operating</a:t>
            </a:r>
            <a:r>
              <a:rPr lang="en-AU" sz="1200" i="1" dirty="0">
                <a:latin typeface="Open Sans" panose="020B0606030504020204" pitchFamily="34" charset="0"/>
                <a:ea typeface="Open Sans" panose="020B0606030504020204" pitchFamily="34" charset="0"/>
                <a:cs typeface="Open Sans" panose="020B0606030504020204" pitchFamily="34" charset="0"/>
              </a:rPr>
              <a:t> costs</a:t>
            </a:r>
          </a:p>
          <a:p>
            <a:pPr lvl="3"/>
            <a:r>
              <a:rPr lang="en-AU" sz="1200" b="1" i="1" dirty="0" err="1">
                <a:latin typeface="Open Sans" panose="020B0606030504020204" pitchFamily="34" charset="0"/>
                <a:ea typeface="Open Sans" panose="020B0606030504020204" pitchFamily="34" charset="0"/>
                <a:cs typeface="Open Sans" panose="020B0606030504020204" pitchFamily="34" charset="0"/>
              </a:rPr>
              <a:t>Infracstucture</a:t>
            </a:r>
            <a:r>
              <a:rPr lang="en-AU" sz="1200" i="1" dirty="0">
                <a:latin typeface="Open Sans" panose="020B0606030504020204" pitchFamily="34" charset="0"/>
                <a:ea typeface="Open Sans" panose="020B0606030504020204" pitchFamily="34" charset="0"/>
                <a:cs typeface="Open Sans" panose="020B0606030504020204" pitchFamily="34" charset="0"/>
              </a:rPr>
              <a:t> costs</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Staff</a:t>
            </a:r>
            <a:r>
              <a:rPr lang="en-AU" sz="1200" i="1" dirty="0">
                <a:latin typeface="Open Sans" panose="020B0606030504020204" pitchFamily="34" charset="0"/>
                <a:ea typeface="Open Sans" panose="020B0606030504020204" pitchFamily="34" charset="0"/>
                <a:cs typeface="Open Sans" panose="020B0606030504020204" pitchFamily="34" charset="0"/>
              </a:rPr>
              <a:t> costs</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Inventory</a:t>
            </a:r>
            <a:r>
              <a:rPr lang="en-AU" sz="1200" i="1" dirty="0">
                <a:latin typeface="Open Sans" panose="020B0606030504020204" pitchFamily="34" charset="0"/>
                <a:ea typeface="Open Sans" panose="020B0606030504020204" pitchFamily="34" charset="0"/>
                <a:cs typeface="Open Sans" panose="020B0606030504020204" pitchFamily="34" charset="0"/>
              </a:rPr>
              <a:t> needed</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600" dirty="0">
                <a:latin typeface="Open Sans" panose="020B0606030504020204" pitchFamily="34" charset="0"/>
                <a:ea typeface="Open Sans" panose="020B0606030504020204" pitchFamily="34" charset="0"/>
                <a:cs typeface="Open Sans" panose="020B0606030504020204" pitchFamily="34" charset="0"/>
              </a:rPr>
              <a:t>Feasibility</a:t>
            </a:r>
          </a:p>
          <a:p>
            <a:pPr lvl="2"/>
            <a:r>
              <a:rPr lang="en-AU" sz="1200" dirty="0">
                <a:latin typeface="Open Sans" panose="020B0606030504020204" pitchFamily="34" charset="0"/>
                <a:ea typeface="Open Sans" panose="020B0606030504020204" pitchFamily="34" charset="0"/>
                <a:cs typeface="Open Sans" panose="020B0606030504020204" pitchFamily="34" charset="0"/>
              </a:rPr>
              <a:t>Feasibility of the new online banking solution:</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Prior </a:t>
            </a:r>
            <a:r>
              <a:rPr lang="en-AU" sz="1200" b="1" i="1" dirty="0">
                <a:latin typeface="Open Sans" panose="020B0606030504020204" pitchFamily="34" charset="0"/>
                <a:ea typeface="Open Sans" panose="020B0606030504020204" pitchFamily="34" charset="0"/>
                <a:cs typeface="Open Sans" panose="020B0606030504020204" pitchFamily="34" charset="0"/>
              </a:rPr>
              <a:t>study</a:t>
            </a:r>
            <a:r>
              <a:rPr lang="en-AU" sz="1200" i="1" dirty="0">
                <a:latin typeface="Open Sans" panose="020B0606030504020204" pitchFamily="34" charset="0"/>
                <a:ea typeface="Open Sans" panose="020B0606030504020204" pitchFamily="34" charset="0"/>
                <a:cs typeface="Open Sans" panose="020B0606030504020204" pitchFamily="34" charset="0"/>
              </a:rPr>
              <a:t> explains the benefits</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More </a:t>
            </a:r>
            <a:r>
              <a:rPr lang="en-AU" sz="1200" b="1" i="1" dirty="0">
                <a:latin typeface="Open Sans" panose="020B0606030504020204" pitchFamily="34" charset="0"/>
                <a:ea typeface="Open Sans" panose="020B0606030504020204" pitchFamily="34" charset="0"/>
                <a:cs typeface="Open Sans" panose="020B0606030504020204" pitchFamily="34" charset="0"/>
              </a:rPr>
              <a:t>customer</a:t>
            </a:r>
            <a:r>
              <a:rPr lang="en-AU" sz="1200" i="1" dirty="0">
                <a:latin typeface="Open Sans" panose="020B0606030504020204" pitchFamily="34" charset="0"/>
                <a:ea typeface="Open Sans" panose="020B0606030504020204" pitchFamily="34" charset="0"/>
                <a:cs typeface="Open Sans" panose="020B0606030504020204" pitchFamily="34" charset="0"/>
              </a:rPr>
              <a:t> contact points</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More </a:t>
            </a:r>
            <a:r>
              <a:rPr lang="en-AU" sz="1200" b="1" i="1" dirty="0">
                <a:latin typeface="Open Sans" panose="020B0606030504020204" pitchFamily="34" charset="0"/>
                <a:ea typeface="Open Sans" panose="020B0606030504020204" pitchFamily="34" charset="0"/>
                <a:cs typeface="Open Sans" panose="020B0606030504020204" pitchFamily="34" charset="0"/>
              </a:rPr>
              <a:t>working</a:t>
            </a:r>
            <a:r>
              <a:rPr lang="en-AU" sz="1200" i="1" dirty="0">
                <a:latin typeface="Open Sans" panose="020B0606030504020204" pitchFamily="34" charset="0"/>
                <a:ea typeface="Open Sans" panose="020B0606030504020204" pitchFamily="34" charset="0"/>
                <a:cs typeface="Open Sans" panose="020B0606030504020204" pitchFamily="34" charset="0"/>
              </a:rPr>
              <a:t> of </a:t>
            </a:r>
            <a:r>
              <a:rPr lang="en-AU" sz="1200" b="1" i="1" dirty="0">
                <a:latin typeface="Open Sans" panose="020B0606030504020204" pitchFamily="34" charset="0"/>
                <a:ea typeface="Open Sans" panose="020B0606030504020204" pitchFamily="34" charset="0"/>
                <a:cs typeface="Open Sans" panose="020B0606030504020204" pitchFamily="34" charset="0"/>
              </a:rPr>
              <a:t>hours</a:t>
            </a:r>
            <a:r>
              <a:rPr lang="en-AU" sz="1200" i="1" dirty="0">
                <a:latin typeface="Open Sans" panose="020B0606030504020204" pitchFamily="34" charset="0"/>
                <a:ea typeface="Open Sans" panose="020B0606030504020204" pitchFamily="34" charset="0"/>
                <a:cs typeface="Open Sans" panose="020B0606030504020204" pitchFamily="34" charset="0"/>
              </a:rPr>
              <a:t> for bank</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Better </a:t>
            </a:r>
            <a:r>
              <a:rPr lang="en-AU" sz="1200" b="1" i="1" dirty="0">
                <a:latin typeface="Open Sans" panose="020B0606030504020204" pitchFamily="34" charset="0"/>
                <a:ea typeface="Open Sans" panose="020B0606030504020204" pitchFamily="34" charset="0"/>
                <a:cs typeface="Open Sans" panose="020B0606030504020204" pitchFamily="34" charset="0"/>
              </a:rPr>
              <a:t>employee</a:t>
            </a:r>
            <a:r>
              <a:rPr lang="en-AU" sz="1200" i="1" dirty="0">
                <a:latin typeface="Open Sans" panose="020B0606030504020204" pitchFamily="34" charset="0"/>
                <a:ea typeface="Open Sans" panose="020B0606030504020204" pitchFamily="34" charset="0"/>
                <a:cs typeface="Open Sans" panose="020B0606030504020204" pitchFamily="34" charset="0"/>
              </a:rPr>
              <a:t> </a:t>
            </a:r>
            <a:r>
              <a:rPr lang="en-AU" sz="1200" b="1" i="1" dirty="0">
                <a:latin typeface="Open Sans" panose="020B0606030504020204" pitchFamily="34" charset="0"/>
                <a:ea typeface="Open Sans" panose="020B0606030504020204" pitchFamily="34" charset="0"/>
                <a:cs typeface="Open Sans" panose="020B0606030504020204" pitchFamily="34" charset="0"/>
              </a:rPr>
              <a:t>management</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Better </a:t>
            </a:r>
            <a:r>
              <a:rPr lang="en-AU" sz="1200" b="1" i="1" dirty="0">
                <a:latin typeface="Open Sans" panose="020B0606030504020204" pitchFamily="34" charset="0"/>
                <a:ea typeface="Open Sans" panose="020B0606030504020204" pitchFamily="34" charset="0"/>
                <a:cs typeface="Open Sans" panose="020B0606030504020204" pitchFamily="34" charset="0"/>
              </a:rPr>
              <a:t>business</a:t>
            </a:r>
            <a:r>
              <a:rPr lang="en-AU" sz="1200" i="1" dirty="0">
                <a:latin typeface="Open Sans" panose="020B0606030504020204" pitchFamily="34" charset="0"/>
                <a:ea typeface="Open Sans" panose="020B0606030504020204" pitchFamily="34" charset="0"/>
                <a:cs typeface="Open Sans" panose="020B0606030504020204" pitchFamily="34" charset="0"/>
              </a:rPr>
              <a:t> and </a:t>
            </a:r>
            <a:r>
              <a:rPr lang="en-AU" sz="1200" b="1" i="1" dirty="0">
                <a:latin typeface="Open Sans" panose="020B0606030504020204" pitchFamily="34" charset="0"/>
                <a:ea typeface="Open Sans" panose="020B0606030504020204" pitchFamily="34" charset="0"/>
                <a:cs typeface="Open Sans" panose="020B0606030504020204" pitchFamily="34" charset="0"/>
              </a:rPr>
              <a:t>growth</a:t>
            </a:r>
            <a:r>
              <a:rPr lang="en-AU" sz="1200" i="1" dirty="0">
                <a:latin typeface="Open Sans" panose="020B0606030504020204" pitchFamily="34" charset="0"/>
                <a:ea typeface="Open Sans" panose="020B0606030504020204" pitchFamily="34" charset="0"/>
                <a:cs typeface="Open Sans" panose="020B0606030504020204" pitchFamily="34" charset="0"/>
              </a:rPr>
              <a:t> chances</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Benefits</a:t>
            </a:r>
            <a:endParaRPr lang="en-AU" sz="1200" dirty="0">
              <a:latin typeface="Open Sans" panose="020B0606030504020204" pitchFamily="34" charset="0"/>
              <a:ea typeface="Open Sans" panose="020B0606030504020204" pitchFamily="34" charset="0"/>
              <a:cs typeface="Open Sans" panose="020B0606030504020204" pitchFamily="34" charset="0"/>
            </a:endParaRPr>
          </a:p>
          <a:p>
            <a:pPr lvl="2"/>
            <a:r>
              <a:rPr lang="en-AU" sz="1200" dirty="0">
                <a:latin typeface="Open Sans" panose="020B0606030504020204" pitchFamily="34" charset="0"/>
                <a:ea typeface="Open Sans" panose="020B0606030504020204" pitchFamily="34" charset="0"/>
                <a:cs typeface="Open Sans" panose="020B0606030504020204" pitchFamily="34" charset="0"/>
              </a:rPr>
              <a:t>Benefits from online banking solution:</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New</a:t>
            </a:r>
            <a:r>
              <a:rPr lang="en-AU" sz="1200" i="1" dirty="0">
                <a:latin typeface="Open Sans" panose="020B0606030504020204" pitchFamily="34" charset="0"/>
                <a:ea typeface="Open Sans" panose="020B0606030504020204" pitchFamily="34" charset="0"/>
                <a:cs typeface="Open Sans" panose="020B0606030504020204" pitchFamily="34" charset="0"/>
              </a:rPr>
              <a:t> </a:t>
            </a:r>
            <a:r>
              <a:rPr lang="en-AU" sz="1200" b="1" i="1" dirty="0">
                <a:latin typeface="Open Sans" panose="020B0606030504020204" pitchFamily="34" charset="0"/>
                <a:ea typeface="Open Sans" panose="020B0606030504020204" pitchFamily="34" charset="0"/>
                <a:cs typeface="Open Sans" panose="020B0606030504020204" pitchFamily="34" charset="0"/>
              </a:rPr>
              <a:t>customers</a:t>
            </a:r>
            <a:r>
              <a:rPr lang="en-AU" sz="1200" i="1" dirty="0">
                <a:latin typeface="Open Sans" panose="020B0606030504020204" pitchFamily="34" charset="0"/>
                <a:ea typeface="Open Sans" panose="020B0606030504020204" pitchFamily="34" charset="0"/>
                <a:cs typeface="Open Sans" panose="020B0606030504020204" pitchFamily="34" charset="0"/>
              </a:rPr>
              <a:t> will connect</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Better</a:t>
            </a:r>
            <a:r>
              <a:rPr lang="en-AU" sz="1200" i="1" dirty="0">
                <a:latin typeface="Open Sans" panose="020B0606030504020204" pitchFamily="34" charset="0"/>
                <a:ea typeface="Open Sans" panose="020B0606030504020204" pitchFamily="34" charset="0"/>
                <a:cs typeface="Open Sans" panose="020B0606030504020204" pitchFamily="34" charset="0"/>
              </a:rPr>
              <a:t> and </a:t>
            </a:r>
            <a:r>
              <a:rPr lang="en-AU" sz="1200" b="1" i="1" dirty="0">
                <a:latin typeface="Open Sans" panose="020B0606030504020204" pitchFamily="34" charset="0"/>
                <a:ea typeface="Open Sans" panose="020B0606030504020204" pitchFamily="34" charset="0"/>
                <a:cs typeface="Open Sans" panose="020B0606030504020204" pitchFamily="34" charset="0"/>
              </a:rPr>
              <a:t>new</a:t>
            </a:r>
            <a:r>
              <a:rPr lang="en-AU" sz="1200" i="1" dirty="0">
                <a:latin typeface="Open Sans" panose="020B0606030504020204" pitchFamily="34" charset="0"/>
                <a:ea typeface="Open Sans" panose="020B0606030504020204" pitchFamily="34" charset="0"/>
                <a:cs typeface="Open Sans" panose="020B0606030504020204" pitchFamily="34" charset="0"/>
              </a:rPr>
              <a:t> </a:t>
            </a:r>
            <a:r>
              <a:rPr lang="en-AU" sz="1200" b="1" i="1" dirty="0">
                <a:latin typeface="Open Sans" panose="020B0606030504020204" pitchFamily="34" charset="0"/>
                <a:ea typeface="Open Sans" panose="020B0606030504020204" pitchFamily="34" charset="0"/>
                <a:cs typeface="Open Sans" panose="020B0606030504020204" pitchFamily="34" charset="0"/>
              </a:rPr>
              <a:t>services</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Increased </a:t>
            </a:r>
            <a:r>
              <a:rPr lang="en-AU" sz="1200" b="1" i="1" dirty="0">
                <a:latin typeface="Open Sans" panose="020B0606030504020204" pitchFamily="34" charset="0"/>
                <a:ea typeface="Open Sans" panose="020B0606030504020204" pitchFamily="34" charset="0"/>
                <a:cs typeface="Open Sans" panose="020B0606030504020204" pitchFamily="34" charset="0"/>
              </a:rPr>
              <a:t>productivity</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Enhanced </a:t>
            </a:r>
            <a:r>
              <a:rPr lang="en-AU" sz="1200" b="1" i="1" dirty="0">
                <a:latin typeface="Open Sans" panose="020B0606030504020204" pitchFamily="34" charset="0"/>
                <a:ea typeface="Open Sans" panose="020B0606030504020204" pitchFamily="34" charset="0"/>
                <a:cs typeface="Open Sans" panose="020B0606030504020204" pitchFamily="34" charset="0"/>
              </a:rPr>
              <a:t>reporting</a:t>
            </a:r>
            <a:r>
              <a:rPr lang="en-AU" sz="1200" i="1" dirty="0">
                <a:latin typeface="Open Sans" panose="020B0606030504020204" pitchFamily="34" charset="0"/>
                <a:ea typeface="Open Sans" panose="020B0606030504020204" pitchFamily="34" charset="0"/>
                <a:cs typeface="Open Sans" panose="020B0606030504020204" pitchFamily="34" charset="0"/>
              </a:rPr>
              <a:t> and </a:t>
            </a:r>
            <a:r>
              <a:rPr lang="en-AU" sz="1200" b="1" i="1" dirty="0">
                <a:latin typeface="Open Sans" panose="020B0606030504020204" pitchFamily="34" charset="0"/>
                <a:ea typeface="Open Sans" panose="020B0606030504020204" pitchFamily="34" charset="0"/>
                <a:cs typeface="Open Sans" panose="020B0606030504020204" pitchFamily="34" charset="0"/>
              </a:rPr>
              <a:t>error</a:t>
            </a:r>
            <a:r>
              <a:rPr lang="en-AU" sz="1200" i="1" dirty="0">
                <a:latin typeface="Open Sans" panose="020B0606030504020204" pitchFamily="34" charset="0"/>
                <a:ea typeface="Open Sans" panose="020B0606030504020204" pitchFamily="34" charset="0"/>
                <a:cs typeface="Open Sans" panose="020B0606030504020204" pitchFamily="34" charset="0"/>
              </a:rPr>
              <a:t> </a:t>
            </a:r>
            <a:r>
              <a:rPr lang="en-AU" sz="1200" b="1" i="1" dirty="0">
                <a:latin typeface="Open Sans" panose="020B0606030504020204" pitchFamily="34" charset="0"/>
                <a:ea typeface="Open Sans" panose="020B0606030504020204" pitchFamily="34" charset="0"/>
                <a:cs typeface="Open Sans" panose="020B0606030504020204" pitchFamily="34" charset="0"/>
              </a:rPr>
              <a:t>handling</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344795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180</Words>
  <Application>Microsoft Office PowerPoint</Application>
  <PresentationFormat>Widescreen</PresentationFormat>
  <Paragraphs>32</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Chronicle Display Black</vt:lpstr>
      <vt:lpstr>Open Sans</vt:lpstr>
      <vt:lpstr>Segoe UI Semilight</vt:lpstr>
      <vt:lpstr>Verdana</vt:lpstr>
      <vt:lpstr>Office Theme</vt:lpstr>
      <vt:lpstr>PowerPoint Presentation</vt:lpstr>
      <vt:lpstr>Module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Nhật Minh Nguyễn</cp:lastModifiedBy>
  <cp:revision>2</cp:revision>
  <dcterms:created xsi:type="dcterms:W3CDTF">2020-04-26T10:07:45Z</dcterms:created>
  <dcterms:modified xsi:type="dcterms:W3CDTF">2021-01-14T07:21:33Z</dcterms:modified>
</cp:coreProperties>
</file>