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5" r:id="rId4"/>
    <p:sldId id="266" r:id="rId5"/>
    <p:sldId id="267" r:id="rId6"/>
    <p:sldId id="269"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E7D9"/>
    <a:srgbClr val="073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04" autoAdjust="0"/>
  </p:normalViewPr>
  <p:slideViewPr>
    <p:cSldViewPr snapToGrid="0">
      <p:cViewPr varScale="1">
        <p:scale>
          <a:sx n="85" d="100"/>
          <a:sy n="85" d="100"/>
        </p:scale>
        <p:origin x="660" y="3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4c3d8393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4c3d8393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085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Cost: Cloud computing eliminates the capital expense of buying hardware and software and setting up and running on-site datacenters – the racks of servers, the round-the-clock electricity for power and colling, the IT experts for managing the infrastructure. It adds up fast.</a:t>
            </a:r>
          </a:p>
          <a:p>
            <a:r>
              <a:rPr lang="en-US" dirty="0"/>
              <a:t>Speed: Most cloud computing services are provided self-service and on demand, so even vast amounts of computing resources can be provisioned in minutes, typically with just a few mouse clicks, giving businesses a lot of flexibility and taking the pressure off capacity planning.</a:t>
            </a:r>
          </a:p>
          <a:p>
            <a:r>
              <a:rPr lang="en-US" dirty="0"/>
              <a:t>Global Scale: The benefits of cloud computing services include the ability to scale elastically. In could speak, that means delivering the right amount of IT resources – for example, more or less computing power, storage, bandwidth – right when its needed and from the right geographic location.</a:t>
            </a:r>
          </a:p>
          <a:p>
            <a:r>
              <a:rPr lang="en-US" dirty="0"/>
              <a:t>Productivity: on-site datacenters typically require a lot of “racking and stacking” – hardware set up, software patching and other time-consuming IT management chores. Cloud computing removes the need for many of these tasks, so IT teams can spend time on achieving more important business goals.</a:t>
            </a:r>
          </a:p>
          <a:p>
            <a:r>
              <a:rPr lang="en-US" dirty="0"/>
              <a:t>Performance: the biggest cloud computing services run on a worldwide network of secure datacenters, which are regularly upgraded to the latest generation of fast and efficient computing hardware. </a:t>
            </a:r>
            <a:r>
              <a:rPr lang="en-US" dirty="0" err="1"/>
              <a:t>Ths</a:t>
            </a:r>
            <a:r>
              <a:rPr lang="en-US" dirty="0"/>
              <a:t> offers several benefits over a single corporate datacenter, including reduced network latency for applications and greater economies of scale.</a:t>
            </a:r>
          </a:p>
          <a:p>
            <a:r>
              <a:rPr lang="en-US" dirty="0"/>
              <a:t>Reliability: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4174211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c3d8393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c3d8393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3527"/>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B9E7D9"/>
                </a:solidFill>
                <a:latin typeface="+mj-lt"/>
              </a:rPr>
              <a:t>Agenda</a:t>
            </a:r>
            <a:endParaRPr b="1" dirty="0">
              <a:solidFill>
                <a:srgbClr val="B9E7D9"/>
              </a:solidFill>
              <a:latin typeface="+mj-lt"/>
            </a:endParaRPr>
          </a:p>
        </p:txBody>
      </p:sp>
      <p:sp>
        <p:nvSpPr>
          <p:cNvPr id="60" name="Google Shape;60;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sz="2200" b="1" dirty="0">
                <a:solidFill>
                  <a:srgbClr val="B9E7D9"/>
                </a:solidFill>
                <a:latin typeface="+mj-lt"/>
              </a:rPr>
              <a:t>The client has set up an initial meeting with Deloitte and has invited key stakeholders from both IT and the business. The objective of the meeting is to gain a deeper understanding of Cloud and assess if this aligns with their vision and technology portfolio.</a:t>
            </a:r>
            <a:endParaRPr sz="2200" b="1" dirty="0">
              <a:solidFill>
                <a:srgbClr val="B9E7D9"/>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35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57D-8633-43DF-A96C-B9170186F5A9}"/>
              </a:ext>
            </a:extLst>
          </p:cNvPr>
          <p:cNvSpPr>
            <a:spLocks noGrp="1"/>
          </p:cNvSpPr>
          <p:nvPr>
            <p:ph type="title"/>
          </p:nvPr>
        </p:nvSpPr>
        <p:spPr/>
        <p:txBody>
          <a:bodyPr/>
          <a:lstStyle/>
          <a:p>
            <a:pPr algn="ctr"/>
            <a:r>
              <a:rPr lang="en-US" b="1" dirty="0">
                <a:solidFill>
                  <a:srgbClr val="B9E7D9"/>
                </a:solidFill>
                <a:latin typeface="+mj-lt"/>
              </a:rPr>
              <a:t>Cloud Computing Definition</a:t>
            </a:r>
          </a:p>
        </p:txBody>
      </p:sp>
      <p:sp>
        <p:nvSpPr>
          <p:cNvPr id="3" name="Text Placeholder 2">
            <a:extLst>
              <a:ext uri="{FF2B5EF4-FFF2-40B4-BE49-F238E27FC236}">
                <a16:creationId xmlns:a16="http://schemas.microsoft.com/office/drawing/2014/main" id="{ABA95EF3-6757-41CD-B2C3-D83245DFB0E3}"/>
              </a:ext>
            </a:extLst>
          </p:cNvPr>
          <p:cNvSpPr>
            <a:spLocks noGrp="1"/>
          </p:cNvSpPr>
          <p:nvPr>
            <p:ph type="body" idx="1"/>
          </p:nvPr>
        </p:nvSpPr>
        <p:spPr/>
        <p:txBody>
          <a:bodyPr/>
          <a:lstStyle/>
          <a:p>
            <a:r>
              <a:rPr lang="en-US" dirty="0">
                <a:solidFill>
                  <a:srgbClr val="B9E7D9"/>
                </a:solidFill>
                <a:latin typeface="+mj-lt"/>
              </a:rPr>
              <a:t>The process of utilizing the web application over the internet. It allows an online creation, configuration and customization of application</a:t>
            </a:r>
          </a:p>
          <a:p>
            <a:r>
              <a:rPr lang="en-US" dirty="0">
                <a:solidFill>
                  <a:srgbClr val="B9E7D9"/>
                </a:solidFill>
                <a:latin typeface="+mj-lt"/>
              </a:rPr>
              <a:t>By using cloud computing users can access a specific data at any time around the world by using the internet connection. It helps the users in managing the data online.</a:t>
            </a:r>
          </a:p>
          <a:p>
            <a:r>
              <a:rPr lang="en-US" dirty="0">
                <a:solidFill>
                  <a:srgbClr val="B9E7D9"/>
                </a:solidFill>
                <a:latin typeface="+mj-lt"/>
              </a:rPr>
              <a:t>In simple word, we can say it is a tool that use to store our data over the internet. The data can be our images, videos, GIF or any other text files. We can access the data any time from any part of the world by using an internet connection and your mobile or personal computer.</a:t>
            </a:r>
          </a:p>
        </p:txBody>
      </p:sp>
    </p:spTree>
    <p:extLst>
      <p:ext uri="{BB962C8B-B14F-4D97-AF65-F5344CB8AC3E}">
        <p14:creationId xmlns:p14="http://schemas.microsoft.com/office/powerpoint/2010/main" val="258701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735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CC0E-99EE-4F9E-84E2-417FE697CBE6}"/>
              </a:ext>
            </a:extLst>
          </p:cNvPr>
          <p:cNvSpPr>
            <a:spLocks noGrp="1"/>
          </p:cNvSpPr>
          <p:nvPr>
            <p:ph type="title"/>
          </p:nvPr>
        </p:nvSpPr>
        <p:spPr/>
        <p:txBody>
          <a:bodyPr/>
          <a:lstStyle/>
          <a:p>
            <a:pPr algn="ctr"/>
            <a:r>
              <a:rPr lang="en-US" b="1" dirty="0">
                <a:solidFill>
                  <a:srgbClr val="B9E7D9"/>
                </a:solidFill>
                <a:latin typeface="+mj-lt"/>
              </a:rPr>
              <a:t>What does it mean to our client?</a:t>
            </a:r>
          </a:p>
        </p:txBody>
      </p:sp>
      <p:sp>
        <p:nvSpPr>
          <p:cNvPr id="3" name="Text Placeholder 2">
            <a:extLst>
              <a:ext uri="{FF2B5EF4-FFF2-40B4-BE49-F238E27FC236}">
                <a16:creationId xmlns:a16="http://schemas.microsoft.com/office/drawing/2014/main" id="{02288123-A584-490A-AD36-208ECAA355B4}"/>
              </a:ext>
            </a:extLst>
          </p:cNvPr>
          <p:cNvSpPr>
            <a:spLocks noGrp="1"/>
          </p:cNvSpPr>
          <p:nvPr>
            <p:ph type="body" idx="1"/>
          </p:nvPr>
        </p:nvSpPr>
        <p:spPr/>
        <p:txBody>
          <a:bodyPr/>
          <a:lstStyle/>
          <a:p>
            <a:pPr marL="114300" indent="0">
              <a:buNone/>
            </a:pPr>
            <a:endParaRPr lang="en-US" sz="1200" dirty="0">
              <a:solidFill>
                <a:srgbClr val="B9E7D9"/>
              </a:solidFill>
              <a:latin typeface="+mj-lt"/>
            </a:endParaRPr>
          </a:p>
          <a:p>
            <a:pPr marL="114300" indent="0">
              <a:buNone/>
            </a:pPr>
            <a:r>
              <a:rPr lang="en-US" dirty="0">
                <a:solidFill>
                  <a:srgbClr val="B9E7D9"/>
                </a:solidFill>
                <a:latin typeface="+mj-lt"/>
              </a:rPr>
              <a:t>As we see in our daily life, a large companies have its own cloud solution (AWS, Google Cloud, Microsoft Azure). For any business it is important to keep the variable costs in control as per the demand for its products or services.</a:t>
            </a:r>
          </a:p>
          <a:p>
            <a:pPr marL="114300" indent="0">
              <a:buNone/>
            </a:pPr>
            <a:endParaRPr lang="en-US" dirty="0">
              <a:solidFill>
                <a:srgbClr val="B9E7D9"/>
              </a:solidFill>
              <a:latin typeface="+mj-lt"/>
            </a:endParaRPr>
          </a:p>
          <a:p>
            <a:pPr marL="114300" indent="0">
              <a:buNone/>
            </a:pPr>
            <a:r>
              <a:rPr lang="en-US" dirty="0">
                <a:solidFill>
                  <a:srgbClr val="B9E7D9"/>
                </a:solidFill>
                <a:latin typeface="+mj-lt"/>
              </a:rPr>
              <a:t>Example: Netflix is a business that requires IT infrastructure (computers, network, data center, bandwidth, etc.) to show movies to its subscribers. Or the number of subscribers connected to Netflix at a specific time.</a:t>
            </a:r>
          </a:p>
        </p:txBody>
      </p:sp>
    </p:spTree>
    <p:extLst>
      <p:ext uri="{BB962C8B-B14F-4D97-AF65-F5344CB8AC3E}">
        <p14:creationId xmlns:p14="http://schemas.microsoft.com/office/powerpoint/2010/main" val="348237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735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CA2D-F05D-41B8-900A-D514B4337DB8}"/>
              </a:ext>
            </a:extLst>
          </p:cNvPr>
          <p:cNvSpPr>
            <a:spLocks noGrp="1"/>
          </p:cNvSpPr>
          <p:nvPr>
            <p:ph type="title"/>
          </p:nvPr>
        </p:nvSpPr>
        <p:spPr/>
        <p:txBody>
          <a:bodyPr/>
          <a:lstStyle/>
          <a:p>
            <a:pPr algn="ctr"/>
            <a:r>
              <a:rPr lang="en-US" b="1" dirty="0">
                <a:solidFill>
                  <a:srgbClr val="B9E7D9"/>
                </a:solidFill>
                <a:latin typeface="+mj-lt"/>
              </a:rPr>
              <a:t>Key Characteristics of the Cloud</a:t>
            </a:r>
          </a:p>
        </p:txBody>
      </p:sp>
      <p:pic>
        <p:nvPicPr>
          <p:cNvPr id="19" name="Graphic 18">
            <a:extLst>
              <a:ext uri="{FF2B5EF4-FFF2-40B4-BE49-F238E27FC236}">
                <a16:creationId xmlns:a16="http://schemas.microsoft.com/office/drawing/2014/main" id="{5A928F91-43AC-40C0-98AD-6B5E78880B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7963" y="3118370"/>
            <a:ext cx="898861" cy="898861"/>
          </a:xfrm>
          <a:prstGeom prst="rect">
            <a:avLst/>
          </a:prstGeom>
        </p:spPr>
      </p:pic>
      <p:pic>
        <p:nvPicPr>
          <p:cNvPr id="21" name="Graphic 20">
            <a:extLst>
              <a:ext uri="{FF2B5EF4-FFF2-40B4-BE49-F238E27FC236}">
                <a16:creationId xmlns:a16="http://schemas.microsoft.com/office/drawing/2014/main" id="{BDCC522A-6C1D-4273-985C-52A9E99197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2568" y="3116205"/>
            <a:ext cx="898861" cy="898861"/>
          </a:xfrm>
          <a:prstGeom prst="rect">
            <a:avLst/>
          </a:prstGeom>
        </p:spPr>
      </p:pic>
      <p:pic>
        <p:nvPicPr>
          <p:cNvPr id="23" name="Graphic 22">
            <a:extLst>
              <a:ext uri="{FF2B5EF4-FFF2-40B4-BE49-F238E27FC236}">
                <a16:creationId xmlns:a16="http://schemas.microsoft.com/office/drawing/2014/main" id="{FC698288-3CD7-413A-B989-64FA2A443F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50614" y="3116205"/>
            <a:ext cx="898861" cy="898861"/>
          </a:xfrm>
          <a:prstGeom prst="rect">
            <a:avLst/>
          </a:prstGeom>
        </p:spPr>
      </p:pic>
      <p:pic>
        <p:nvPicPr>
          <p:cNvPr id="25" name="Graphic 24">
            <a:extLst>
              <a:ext uri="{FF2B5EF4-FFF2-40B4-BE49-F238E27FC236}">
                <a16:creationId xmlns:a16="http://schemas.microsoft.com/office/drawing/2014/main" id="{21E7E505-F42C-447A-B7BD-2C9B415680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69946" y="1309371"/>
            <a:ext cx="948017" cy="948017"/>
          </a:xfrm>
          <a:prstGeom prst="rect">
            <a:avLst/>
          </a:prstGeom>
        </p:spPr>
      </p:pic>
      <p:pic>
        <p:nvPicPr>
          <p:cNvPr id="27" name="Graphic 26">
            <a:extLst>
              <a:ext uri="{FF2B5EF4-FFF2-40B4-BE49-F238E27FC236}">
                <a16:creationId xmlns:a16="http://schemas.microsoft.com/office/drawing/2014/main" id="{1D39A960-8E1C-40E0-82DE-6E558457663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22569" y="1333950"/>
            <a:ext cx="898861" cy="898861"/>
          </a:xfrm>
          <a:prstGeom prst="rect">
            <a:avLst/>
          </a:prstGeom>
        </p:spPr>
      </p:pic>
      <p:pic>
        <p:nvPicPr>
          <p:cNvPr id="29" name="Graphic 28">
            <a:extLst>
              <a:ext uri="{FF2B5EF4-FFF2-40B4-BE49-F238E27FC236}">
                <a16:creationId xmlns:a16="http://schemas.microsoft.com/office/drawing/2014/main" id="{D8CD88A4-863A-4896-A0E7-8ED925FEE55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626037" y="1309371"/>
            <a:ext cx="948017" cy="948017"/>
          </a:xfrm>
          <a:prstGeom prst="rect">
            <a:avLst/>
          </a:prstGeom>
        </p:spPr>
      </p:pic>
      <p:sp>
        <p:nvSpPr>
          <p:cNvPr id="32" name="TextBox 31">
            <a:extLst>
              <a:ext uri="{FF2B5EF4-FFF2-40B4-BE49-F238E27FC236}">
                <a16:creationId xmlns:a16="http://schemas.microsoft.com/office/drawing/2014/main" id="{0B31C987-162E-40A9-B0D5-C6AAD69DEF5D}"/>
              </a:ext>
            </a:extLst>
          </p:cNvPr>
          <p:cNvSpPr txBox="1"/>
          <p:nvPr/>
        </p:nvSpPr>
        <p:spPr>
          <a:xfrm>
            <a:off x="843144" y="2371695"/>
            <a:ext cx="2401619" cy="400110"/>
          </a:xfrm>
          <a:prstGeom prst="rect">
            <a:avLst/>
          </a:prstGeom>
          <a:noFill/>
        </p:spPr>
        <p:txBody>
          <a:bodyPr wrap="none" rtlCol="0">
            <a:spAutoFit/>
          </a:bodyPr>
          <a:lstStyle/>
          <a:p>
            <a:r>
              <a:rPr lang="en-US" sz="2000" b="1" dirty="0">
                <a:solidFill>
                  <a:srgbClr val="B9E7D9"/>
                </a:solidFill>
                <a:latin typeface="+mj-lt"/>
              </a:rPr>
              <a:t>Cost Effectiveness</a:t>
            </a:r>
          </a:p>
        </p:txBody>
      </p:sp>
      <p:sp>
        <p:nvSpPr>
          <p:cNvPr id="33" name="TextBox 32">
            <a:extLst>
              <a:ext uri="{FF2B5EF4-FFF2-40B4-BE49-F238E27FC236}">
                <a16:creationId xmlns:a16="http://schemas.microsoft.com/office/drawing/2014/main" id="{05CC3C4E-6474-4938-82C8-A6FBEE03B37A}"/>
              </a:ext>
            </a:extLst>
          </p:cNvPr>
          <p:cNvSpPr txBox="1"/>
          <p:nvPr/>
        </p:nvSpPr>
        <p:spPr>
          <a:xfrm>
            <a:off x="4079715" y="2371695"/>
            <a:ext cx="984565" cy="400110"/>
          </a:xfrm>
          <a:prstGeom prst="rect">
            <a:avLst/>
          </a:prstGeom>
          <a:noFill/>
        </p:spPr>
        <p:txBody>
          <a:bodyPr wrap="none" rtlCol="0">
            <a:spAutoFit/>
          </a:bodyPr>
          <a:lstStyle/>
          <a:p>
            <a:pPr algn="ctr"/>
            <a:r>
              <a:rPr lang="en-US" sz="2000" b="1" dirty="0">
                <a:solidFill>
                  <a:srgbClr val="B9E7D9"/>
                </a:solidFill>
                <a:latin typeface="+mj-lt"/>
              </a:rPr>
              <a:t>Speed</a:t>
            </a:r>
          </a:p>
        </p:txBody>
      </p:sp>
      <p:sp>
        <p:nvSpPr>
          <p:cNvPr id="34" name="TextBox 33">
            <a:extLst>
              <a:ext uri="{FF2B5EF4-FFF2-40B4-BE49-F238E27FC236}">
                <a16:creationId xmlns:a16="http://schemas.microsoft.com/office/drawing/2014/main" id="{C012F1F9-B359-426C-B74E-1843E6EE9A9E}"/>
              </a:ext>
            </a:extLst>
          </p:cNvPr>
          <p:cNvSpPr txBox="1"/>
          <p:nvPr/>
        </p:nvSpPr>
        <p:spPr>
          <a:xfrm>
            <a:off x="6206211" y="2371695"/>
            <a:ext cx="1787669" cy="400110"/>
          </a:xfrm>
          <a:prstGeom prst="rect">
            <a:avLst/>
          </a:prstGeom>
          <a:noFill/>
        </p:spPr>
        <p:txBody>
          <a:bodyPr wrap="none" rtlCol="0">
            <a:spAutoFit/>
          </a:bodyPr>
          <a:lstStyle/>
          <a:p>
            <a:pPr algn="ctr"/>
            <a:r>
              <a:rPr lang="en-US" sz="2000" b="1" dirty="0">
                <a:solidFill>
                  <a:srgbClr val="B9E7D9"/>
                </a:solidFill>
                <a:latin typeface="+mj-lt"/>
              </a:rPr>
              <a:t>Global Scale</a:t>
            </a:r>
          </a:p>
        </p:txBody>
      </p:sp>
      <p:sp>
        <p:nvSpPr>
          <p:cNvPr id="35" name="TextBox 34">
            <a:extLst>
              <a:ext uri="{FF2B5EF4-FFF2-40B4-BE49-F238E27FC236}">
                <a16:creationId xmlns:a16="http://schemas.microsoft.com/office/drawing/2014/main" id="{2D2FDBAC-FED4-44E6-820C-7CBDCE71E8AA}"/>
              </a:ext>
            </a:extLst>
          </p:cNvPr>
          <p:cNvSpPr txBox="1"/>
          <p:nvPr/>
        </p:nvSpPr>
        <p:spPr>
          <a:xfrm>
            <a:off x="1228666" y="4125775"/>
            <a:ext cx="1630575" cy="400110"/>
          </a:xfrm>
          <a:prstGeom prst="rect">
            <a:avLst/>
          </a:prstGeom>
          <a:noFill/>
        </p:spPr>
        <p:txBody>
          <a:bodyPr wrap="none" rtlCol="0">
            <a:spAutoFit/>
          </a:bodyPr>
          <a:lstStyle/>
          <a:p>
            <a:pPr algn="ctr"/>
            <a:r>
              <a:rPr lang="en-US" sz="2000" b="1" dirty="0">
                <a:solidFill>
                  <a:srgbClr val="B9E7D9"/>
                </a:solidFill>
                <a:latin typeface="+mj-lt"/>
              </a:rPr>
              <a:t>Productivity</a:t>
            </a:r>
          </a:p>
        </p:txBody>
      </p:sp>
      <p:sp>
        <p:nvSpPr>
          <p:cNvPr id="36" name="TextBox 35">
            <a:extLst>
              <a:ext uri="{FF2B5EF4-FFF2-40B4-BE49-F238E27FC236}">
                <a16:creationId xmlns:a16="http://schemas.microsoft.com/office/drawing/2014/main" id="{3072B803-BD49-4900-B22C-F74922F50D5C}"/>
              </a:ext>
            </a:extLst>
          </p:cNvPr>
          <p:cNvSpPr txBox="1"/>
          <p:nvPr/>
        </p:nvSpPr>
        <p:spPr>
          <a:xfrm>
            <a:off x="3680568" y="4125775"/>
            <a:ext cx="1782860" cy="400110"/>
          </a:xfrm>
          <a:prstGeom prst="rect">
            <a:avLst/>
          </a:prstGeom>
          <a:noFill/>
        </p:spPr>
        <p:txBody>
          <a:bodyPr wrap="none" rtlCol="0">
            <a:spAutoFit/>
          </a:bodyPr>
          <a:lstStyle/>
          <a:p>
            <a:pPr algn="ctr"/>
            <a:r>
              <a:rPr lang="en-US" sz="2000" b="1" dirty="0">
                <a:solidFill>
                  <a:srgbClr val="B9E7D9"/>
                </a:solidFill>
                <a:latin typeface="+mj-lt"/>
              </a:rPr>
              <a:t>Performance</a:t>
            </a:r>
          </a:p>
        </p:txBody>
      </p:sp>
      <p:sp>
        <p:nvSpPr>
          <p:cNvPr id="37" name="TextBox 36">
            <a:extLst>
              <a:ext uri="{FF2B5EF4-FFF2-40B4-BE49-F238E27FC236}">
                <a16:creationId xmlns:a16="http://schemas.microsoft.com/office/drawing/2014/main" id="{5AA4B4B7-56CC-4B31-A284-7AA53995A949}"/>
              </a:ext>
            </a:extLst>
          </p:cNvPr>
          <p:cNvSpPr txBox="1"/>
          <p:nvPr/>
        </p:nvSpPr>
        <p:spPr>
          <a:xfrm>
            <a:off x="6418609" y="4125775"/>
            <a:ext cx="1367683" cy="400110"/>
          </a:xfrm>
          <a:prstGeom prst="rect">
            <a:avLst/>
          </a:prstGeom>
          <a:noFill/>
        </p:spPr>
        <p:txBody>
          <a:bodyPr wrap="none" rtlCol="0">
            <a:spAutoFit/>
          </a:bodyPr>
          <a:lstStyle/>
          <a:p>
            <a:pPr algn="ctr"/>
            <a:r>
              <a:rPr lang="en-US" sz="2000" b="1" dirty="0">
                <a:solidFill>
                  <a:srgbClr val="B9E7D9"/>
                </a:solidFill>
                <a:latin typeface="+mj-lt"/>
              </a:rPr>
              <a:t>Reliability</a:t>
            </a:r>
          </a:p>
        </p:txBody>
      </p:sp>
    </p:spTree>
    <p:extLst>
      <p:ext uri="{BB962C8B-B14F-4D97-AF65-F5344CB8AC3E}">
        <p14:creationId xmlns:p14="http://schemas.microsoft.com/office/powerpoint/2010/main" val="89629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352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F2AA-8AB9-488D-AD5F-3D53989CDF84}"/>
              </a:ext>
            </a:extLst>
          </p:cNvPr>
          <p:cNvSpPr>
            <a:spLocks noGrp="1"/>
          </p:cNvSpPr>
          <p:nvPr>
            <p:ph type="title"/>
          </p:nvPr>
        </p:nvSpPr>
        <p:spPr/>
        <p:txBody>
          <a:bodyPr/>
          <a:lstStyle/>
          <a:p>
            <a:pPr algn="ctr"/>
            <a:r>
              <a:rPr lang="en-US" b="1" dirty="0">
                <a:solidFill>
                  <a:srgbClr val="B9E7D9"/>
                </a:solidFill>
                <a:latin typeface="+mj-lt"/>
              </a:rPr>
              <a:t>Cloud Capabilities</a:t>
            </a:r>
          </a:p>
        </p:txBody>
      </p:sp>
      <p:sp>
        <p:nvSpPr>
          <p:cNvPr id="3" name="Text Placeholder 2">
            <a:extLst>
              <a:ext uri="{FF2B5EF4-FFF2-40B4-BE49-F238E27FC236}">
                <a16:creationId xmlns:a16="http://schemas.microsoft.com/office/drawing/2014/main" id="{09D06AD0-D9C9-4286-AE0E-A7B953963502}"/>
              </a:ext>
            </a:extLst>
          </p:cNvPr>
          <p:cNvSpPr>
            <a:spLocks noGrp="1"/>
          </p:cNvSpPr>
          <p:nvPr>
            <p:ph type="body" idx="1"/>
          </p:nvPr>
        </p:nvSpPr>
        <p:spPr/>
        <p:txBody>
          <a:bodyPr/>
          <a:lstStyle/>
          <a:p>
            <a:pPr marL="114300" indent="0" algn="just">
              <a:buNone/>
            </a:pPr>
            <a:endParaRPr lang="en-US" sz="1200" dirty="0">
              <a:solidFill>
                <a:srgbClr val="B9E7D9"/>
              </a:solidFill>
              <a:latin typeface="+mj-lt"/>
            </a:endParaRPr>
          </a:p>
          <a:p>
            <a:pPr marL="114300" indent="0" algn="just">
              <a:buNone/>
            </a:pPr>
            <a:r>
              <a:rPr lang="en-US" dirty="0">
                <a:solidFill>
                  <a:srgbClr val="B9E7D9"/>
                </a:solidFill>
                <a:latin typeface="+mj-lt"/>
              </a:rPr>
              <a:t>Institutions of higher learning foster a unique culture of collaboration across faulty, students and administrative staff, often in the face geographically-dispersed campuses. Today, nearly 70% of North American institutions of higher education have moved or are in the process of moving their admin systems to the cloud, and about 50% have adopted cloud-based collaboration systems to enhance the sharing of information across campus.</a:t>
            </a:r>
          </a:p>
        </p:txBody>
      </p:sp>
    </p:spTree>
    <p:extLst>
      <p:ext uri="{BB962C8B-B14F-4D97-AF65-F5344CB8AC3E}">
        <p14:creationId xmlns:p14="http://schemas.microsoft.com/office/powerpoint/2010/main" val="102074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3" name="Google Shape;103;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2">
      <a:majorFont>
        <a:latin typeface="Century Gothic"/>
        <a:ea typeface="Helvetica"/>
        <a:cs typeface="Helvetica"/>
      </a:majorFont>
      <a:minorFont>
        <a:latin typeface="Segoe UI Emoji"/>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638</Words>
  <Application>Microsoft Office PowerPoint</Application>
  <PresentationFormat>On-screen Show (16:9)</PresentationFormat>
  <Paragraphs>27</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Simple Light</vt:lpstr>
      <vt:lpstr>PowerPoint Presentation</vt:lpstr>
      <vt:lpstr>Agenda</vt:lpstr>
      <vt:lpstr>Cloud Computing Definition</vt:lpstr>
      <vt:lpstr>What does it mean to our client?</vt:lpstr>
      <vt:lpstr>Key Characteristics of the Cloud</vt:lpstr>
      <vt:lpstr>Cloud Capabilities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Nhật Minh Nguyễn</cp:lastModifiedBy>
  <cp:revision>5</cp:revision>
  <dcterms:modified xsi:type="dcterms:W3CDTF">2021-01-14T06:10:35Z</dcterms:modified>
</cp:coreProperties>
</file>