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256" r:id="rId2"/>
    <p:sldId id="258" r:id="rId3"/>
    <p:sldId id="261"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A44"/>
    <a:srgbClr val="43B02A"/>
    <a:srgbClr val="86BC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63" autoAdjust="0"/>
    <p:restoredTop sz="93554" autoAdjust="0"/>
  </p:normalViewPr>
  <p:slideViewPr>
    <p:cSldViewPr snapToGrid="0">
      <p:cViewPr varScale="1">
        <p:scale>
          <a:sx n="81" d="100"/>
          <a:sy n="81" d="100"/>
        </p:scale>
        <p:origin x="96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C49CED-24A2-4636-9E51-8584C3D6415B}" type="datetimeFigureOut">
              <a:rPr lang="en-US" smtClean="0"/>
              <a:t>1/14/2021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D70C9A-7C7F-4D2B-812B-041F04A57C8C}" type="slidenum">
              <a:rPr lang="en-US" smtClean="0"/>
              <a:t>‹#›</a:t>
            </a:fld>
            <a:endParaRPr lang="en-US"/>
          </a:p>
        </p:txBody>
      </p:sp>
    </p:spTree>
    <p:extLst>
      <p:ext uri="{BB962C8B-B14F-4D97-AF65-F5344CB8AC3E}">
        <p14:creationId xmlns:p14="http://schemas.microsoft.com/office/powerpoint/2010/main" val="1960720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Scalability- As mentioned, the existing IT infrastructure has some systems reach peak during enrolment. Other face a downtime in peak periods. These could be the systems for Academic record creation and class tests. In peak hours they go past their capacity.</a:t>
            </a:r>
          </a:p>
          <a:p>
            <a:r>
              <a:rPr lang="en-US" dirty="0"/>
              <a:t>2. High Availability- Infrastructure will be highly available in the Cloud with fewer outages experienced and less downtime. Applications will exist across a number of disparate Cloud Data </a:t>
            </a:r>
            <a:r>
              <a:rPr lang="en-US" dirty="0" err="1"/>
              <a:t>Centres</a:t>
            </a:r>
            <a:r>
              <a:rPr lang="en-US" dirty="0"/>
              <a:t> and can auto recover or terminate and restart if performance drops enabling continued quality of services.</a:t>
            </a:r>
          </a:p>
          <a:p>
            <a:r>
              <a:rPr lang="en-US" dirty="0"/>
              <a:t>3. Automation and Ease of Management- A lot of the processes can be automated and easily managed. The service limits, access to external SaaS applications, all can be managed.</a:t>
            </a:r>
          </a:p>
          <a:p>
            <a:r>
              <a:rPr lang="en-US" dirty="0"/>
              <a:t>4. Flexibility- The University will have access to the full range of programming models, operating systems, databases and architecture with which they are familiar as well as new services available through the marketplace. The University will not be locked into infrastructure purchases and will have more freedom of choice</a:t>
            </a:r>
          </a:p>
          <a:p>
            <a:r>
              <a:rPr lang="en-US" dirty="0"/>
              <a:t>5. Greater Security Controls- Cloud environments keep track of all changes made through logging and can make use of the latest firewalls and security features to reduce the likelihood and impact of cyber-attacks and internal mistakes.</a:t>
            </a:r>
          </a:p>
        </p:txBody>
      </p:sp>
      <p:sp>
        <p:nvSpPr>
          <p:cNvPr id="4" name="Slide Number Placeholder 3"/>
          <p:cNvSpPr>
            <a:spLocks noGrp="1"/>
          </p:cNvSpPr>
          <p:nvPr>
            <p:ph type="sldNum" sz="quarter" idx="5"/>
          </p:nvPr>
        </p:nvSpPr>
        <p:spPr/>
        <p:txBody>
          <a:bodyPr/>
          <a:lstStyle/>
          <a:p>
            <a:fld id="{02D70C9A-7C7F-4D2B-812B-041F04A57C8C}" type="slidenum">
              <a:rPr lang="en-US" smtClean="0"/>
              <a:t>2</a:t>
            </a:fld>
            <a:endParaRPr lang="en-US"/>
          </a:p>
        </p:txBody>
      </p:sp>
    </p:spTree>
    <p:extLst>
      <p:ext uri="{BB962C8B-B14F-4D97-AF65-F5344CB8AC3E}">
        <p14:creationId xmlns:p14="http://schemas.microsoft.com/office/powerpoint/2010/main" val="969238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General Content">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1652" y="1628781"/>
            <a:ext cx="11162349" cy="4752975"/>
          </a:xfrm>
          <a:prstGeom prst="rect">
            <a:avLst/>
          </a:prstGeom>
        </p:spPr>
        <p:txBody>
          <a:bodyPr>
            <a:noAutofit/>
          </a:bodyPr>
          <a:lstStyle>
            <a:lvl1pPr>
              <a:spcBef>
                <a:spcPts val="1000"/>
              </a:spcBef>
              <a:defRPr sz="1000">
                <a:solidFill>
                  <a:schemeClr val="tx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dirty="0"/>
              <a:t>Edit Master text styles</a:t>
            </a:r>
          </a:p>
        </p:txBody>
      </p:sp>
      <p:sp>
        <p:nvSpPr>
          <p:cNvPr id="7" name="Text Placeholder 8"/>
          <p:cNvSpPr>
            <a:spLocks noGrp="1"/>
          </p:cNvSpPr>
          <p:nvPr>
            <p:ph type="body" sz="quarter" idx="13" hasCustomPrompt="1"/>
          </p:nvPr>
        </p:nvSpPr>
        <p:spPr>
          <a:xfrm>
            <a:off x="426720" y="661126"/>
            <a:ext cx="11340000" cy="279892"/>
          </a:xfrm>
          <a:prstGeom prst="rect">
            <a:avLst/>
          </a:prstGeom>
        </p:spPr>
        <p:txBody>
          <a:bodyPr lIns="0" tIns="0" rIns="0" bIns="0">
            <a:noAutofit/>
          </a:bodyPr>
          <a:lstStyle>
            <a:lvl1pPr marL="0" indent="0">
              <a:buNone/>
              <a:defRPr sz="1400" b="0">
                <a:solidFill>
                  <a:srgbClr val="575757"/>
                </a:solidFill>
              </a:defRPr>
            </a:lvl1pPr>
          </a:lstStyle>
          <a:p>
            <a:pPr lvl="0"/>
            <a:r>
              <a:rPr lang="en-US" noProof="0" dirty="0"/>
              <a:t>Click to add subtitle</a:t>
            </a:r>
          </a:p>
        </p:txBody>
      </p:sp>
      <p:sp>
        <p:nvSpPr>
          <p:cNvPr id="2" name="Title 1"/>
          <p:cNvSpPr>
            <a:spLocks noGrp="1"/>
          </p:cNvSpPr>
          <p:nvPr>
            <p:ph type="title"/>
          </p:nvPr>
        </p:nvSpPr>
        <p:spPr>
          <a:xfrm>
            <a:off x="426542" y="327026"/>
            <a:ext cx="11340000" cy="303187"/>
          </a:xfrm>
        </p:spPr>
        <p:txBody>
          <a:bodyPr/>
          <a:lstStyle/>
          <a:p>
            <a:r>
              <a:rPr lang="en-US" dirty="0"/>
              <a:t>Click to edit Master title style</a:t>
            </a:r>
            <a:endParaRPr lang="en-AU" dirty="0"/>
          </a:p>
        </p:txBody>
      </p:sp>
    </p:spTree>
    <p:extLst>
      <p:ext uri="{BB962C8B-B14F-4D97-AF65-F5344CB8AC3E}">
        <p14:creationId xmlns:p14="http://schemas.microsoft.com/office/powerpoint/2010/main" val="343605138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1" name="Google Shape;11;p2"/>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1745551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
            </p:custDataLst>
          </p:nvPr>
        </p:nvGraphicFramePr>
        <p:xfrm>
          <a:off x="2119" y="1597"/>
          <a:ext cx="2116"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4" name="Object 3" hidden="1"/>
                      <p:cNvPicPr/>
                      <p:nvPr/>
                    </p:nvPicPr>
                    <p:blipFill>
                      <a:blip r:embed="rId6"/>
                      <a:stretch>
                        <a:fillRect/>
                      </a:stretch>
                    </p:blipFill>
                    <p:spPr>
                      <a:xfrm>
                        <a:off x="2119" y="1597"/>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501651" y="317501"/>
            <a:ext cx="11188700" cy="692150"/>
          </a:xfrm>
          <a:prstGeom prst="rect">
            <a:avLst/>
          </a:prstGeom>
        </p:spPr>
        <p:txBody>
          <a:bodyPr vert="horz" lIns="0" tIns="0" rIns="0" bIns="0" rtlCol="0" anchor="t" anchorCtr="0">
            <a:noAutofit/>
          </a:bodyPr>
          <a:lstStyle/>
          <a:p>
            <a:r>
              <a:rPr lang="en-US" noProof="0" dirty="0"/>
              <a:t>Click to edit Master title style</a:t>
            </a:r>
          </a:p>
        </p:txBody>
      </p:sp>
      <p:sp>
        <p:nvSpPr>
          <p:cNvPr id="19" name="Text Placeholder 18"/>
          <p:cNvSpPr>
            <a:spLocks noGrp="1"/>
          </p:cNvSpPr>
          <p:nvPr>
            <p:ph type="body" idx="1"/>
          </p:nvPr>
        </p:nvSpPr>
        <p:spPr>
          <a:xfrm>
            <a:off x="501651" y="1665289"/>
            <a:ext cx="11188700" cy="4716462"/>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cxnSp>
        <p:nvCxnSpPr>
          <p:cNvPr id="9" name="Shape 68"/>
          <p:cNvCxnSpPr/>
          <p:nvPr userDrawn="1"/>
        </p:nvCxnSpPr>
        <p:spPr>
          <a:xfrm>
            <a:off x="426000" y="6475709"/>
            <a:ext cx="11340000" cy="0"/>
          </a:xfrm>
          <a:prstGeom prst="straightConnector1">
            <a:avLst/>
          </a:prstGeom>
          <a:noFill/>
          <a:ln w="12700" cap="flat" cmpd="sng">
            <a:solidFill>
              <a:srgbClr val="53565A"/>
            </a:solidFill>
            <a:prstDash val="solid"/>
            <a:round/>
            <a:headEnd type="none" w="lg" len="lg"/>
            <a:tailEnd type="none" w="lg" len="lg"/>
          </a:ln>
        </p:spPr>
      </p:cxnSp>
      <p:pic>
        <p:nvPicPr>
          <p:cNvPr id="10" name="Picture 9"/>
          <p:cNvPicPr>
            <a:picLocks noChangeAspect="1"/>
          </p:cNvPicPr>
          <p:nvPr userDrawn="1"/>
        </p:nvPicPr>
        <p:blipFill rotWithShape="1">
          <a:blip r:embed="rId7" cstate="print">
            <a:extLst>
              <a:ext uri="{28A0092B-C50C-407E-A947-70E740481C1C}">
                <a14:useLocalDpi xmlns:a14="http://schemas.microsoft.com/office/drawing/2010/main" val="0"/>
              </a:ext>
            </a:extLst>
          </a:blip>
          <a:srcRect l="8765" t="24297" r="8992" b="20741"/>
          <a:stretch/>
        </p:blipFill>
        <p:spPr>
          <a:xfrm>
            <a:off x="10625287" y="6509735"/>
            <a:ext cx="1140713" cy="310040"/>
          </a:xfrm>
          <a:prstGeom prst="rect">
            <a:avLst/>
          </a:prstGeom>
        </p:spPr>
      </p:pic>
      <p:sp>
        <p:nvSpPr>
          <p:cNvPr id="11" name="Rectangle 2"/>
          <p:cNvSpPr>
            <a:spLocks/>
          </p:cNvSpPr>
          <p:nvPr userDrawn="1"/>
        </p:nvSpPr>
        <p:spPr bwMode="auto">
          <a:xfrm>
            <a:off x="426000" y="6603200"/>
            <a:ext cx="1566134" cy="123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58DF478-B544-4ED8-9ED4-6A2648E2D233}" type="slidenum">
              <a:rPr kumimoji="0" lang="en-US" sz="800" b="0" i="0" u="none" strike="noStrike" kern="1200" cap="none" spc="0" normalizeH="0" baseline="0" noProof="0" smtClean="0">
                <a:ln>
                  <a:noFill/>
                </a:ln>
                <a:solidFill>
                  <a:srgbClr val="787878">
                    <a:lumMod val="60000"/>
                    <a:lumOff val="40000"/>
                  </a:srgbClr>
                </a:solidFill>
                <a:effectLst/>
                <a:uLnTx/>
                <a:uFillTx/>
                <a:latin typeface="Open Sans" charset="0"/>
                <a:ea typeface="Open Sans" charset="0"/>
                <a:cs typeface="Open Sans" charset="0"/>
              </a:rPr>
              <a:pPr marL="0" marR="0" lvl="0" indent="0" algn="l" defTabSz="914400" rtl="0" eaLnBrk="1" fontAlgn="auto" latinLnBrk="0" hangingPunct="1">
                <a:lnSpc>
                  <a:spcPct val="100000"/>
                </a:lnSpc>
                <a:spcBef>
                  <a:spcPts val="0"/>
                </a:spcBef>
                <a:spcAft>
                  <a:spcPts val="0"/>
                </a:spcAft>
                <a:buClrTx/>
                <a:buSzTx/>
                <a:buFontTx/>
                <a:buNone/>
                <a:tabLst/>
                <a:defRPr/>
              </a:pPr>
              <a:t>‹#›</a:t>
            </a:fld>
            <a:r>
              <a:rPr kumimoji="0" lang="en-US" sz="800" b="0" i="0" u="none" strike="noStrike" kern="1200" cap="none" spc="0" normalizeH="0" baseline="0" noProof="0" dirty="0">
                <a:ln>
                  <a:noFill/>
                </a:ln>
                <a:solidFill>
                  <a:srgbClr val="787878">
                    <a:lumMod val="60000"/>
                    <a:lumOff val="40000"/>
                  </a:srgbClr>
                </a:solidFill>
                <a:effectLst/>
                <a:uLnTx/>
                <a:uFillTx/>
                <a:latin typeface="Open Sans" charset="0"/>
                <a:ea typeface="Open Sans" charset="0"/>
                <a:cs typeface="Open Sans" charset="0"/>
                <a:sym typeface="Frutiger Next Pro Light" charset="0"/>
              </a:rPr>
              <a:t> |  Deloitte Consulting | Cloud</a:t>
            </a:r>
          </a:p>
        </p:txBody>
      </p:sp>
      <p:cxnSp>
        <p:nvCxnSpPr>
          <p:cNvPr id="15" name="Straight Connector 14"/>
          <p:cNvCxnSpPr/>
          <p:nvPr userDrawn="1"/>
        </p:nvCxnSpPr>
        <p:spPr>
          <a:xfrm flipV="1">
            <a:off x="426000" y="940281"/>
            <a:ext cx="11340000" cy="25879"/>
          </a:xfrm>
          <a:prstGeom prst="line">
            <a:avLst/>
          </a:prstGeom>
          <a:ln w="28575">
            <a:solidFill>
              <a:srgbClr val="86BC25"/>
            </a:solidFill>
          </a:ln>
        </p:spPr>
        <p:style>
          <a:lnRef idx="1">
            <a:schemeClr val="accent1"/>
          </a:lnRef>
          <a:fillRef idx="0">
            <a:schemeClr val="accent1"/>
          </a:fillRef>
          <a:effectRef idx="0">
            <a:schemeClr val="accent1"/>
          </a:effectRef>
          <a:fontRef idx="minor">
            <a:schemeClr val="tx1"/>
          </a:fontRef>
        </p:style>
      </p:cxnSp>
      <p:sp>
        <p:nvSpPr>
          <p:cNvPr id="17" name="Rectangle 16"/>
          <p:cNvSpPr/>
          <p:nvPr userDrawn="1"/>
        </p:nvSpPr>
        <p:spPr>
          <a:xfrm>
            <a:off x="5353809" y="6527336"/>
            <a:ext cx="1484382" cy="271869"/>
          </a:xfrm>
          <a:prstGeom prst="rect">
            <a:avLst/>
          </a:prstGeom>
          <a:noFill/>
          <a:ln>
            <a:noFill/>
          </a:ln>
        </p:spPr>
        <p:txBody>
          <a:bodyPr wrap="none" lIns="0" tIns="0" rIns="0" bIns="0">
            <a:spAutoFit/>
          </a:body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AU" sz="800" b="1" i="0" u="none" strike="noStrike" kern="1200" cap="none" spc="0" normalizeH="0" baseline="0" noProof="0" dirty="0">
                <a:ln>
                  <a:noFill/>
                </a:ln>
                <a:solidFill>
                  <a:srgbClr val="787878">
                    <a:lumMod val="60000"/>
                    <a:lumOff val="40000"/>
                  </a:srgbClr>
                </a:solidFill>
                <a:effectLst/>
                <a:uLnTx/>
                <a:uFillTx/>
                <a:latin typeface="Open Sans" charset="0"/>
                <a:ea typeface="Open Sans" charset="0"/>
                <a:cs typeface="Open Sans" charset="0"/>
              </a:rPr>
              <a:t>Deloitte &amp; Inside Sherpa </a:t>
            </a:r>
          </a:p>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AU" sz="800" b="0" i="0" u="none" strike="noStrike" kern="1200" cap="none" spc="0" normalizeH="0" baseline="0" noProof="0" dirty="0">
                <a:ln>
                  <a:noFill/>
                </a:ln>
                <a:solidFill>
                  <a:srgbClr val="787878">
                    <a:lumMod val="60000"/>
                    <a:lumOff val="40000"/>
                  </a:srgbClr>
                </a:solidFill>
                <a:effectLst/>
                <a:uLnTx/>
                <a:uFillTx/>
                <a:latin typeface="Open Sans" charset="0"/>
                <a:ea typeface="Open Sans" charset="0"/>
                <a:cs typeface="Open Sans" charset="0"/>
              </a:rPr>
              <a:t>TS&amp;A Cloud – Digital Internship</a:t>
            </a:r>
          </a:p>
        </p:txBody>
      </p:sp>
    </p:spTree>
    <p:extLst>
      <p:ext uri="{BB962C8B-B14F-4D97-AF65-F5344CB8AC3E}">
        <p14:creationId xmlns:p14="http://schemas.microsoft.com/office/powerpoint/2010/main" val="3434592201"/>
      </p:ext>
    </p:extLst>
  </p:cSld>
  <p:clrMap bg1="lt1" tx1="dk1" bg2="lt2" tx2="dk2" accent1="accent1" accent2="accent2" accent3="accent3" accent4="accent4" accent5="accent5" accent6="accent6" hlink="hlink" folHlink="folHlink"/>
  <p:sldLayoutIdLst>
    <p:sldLayoutId id="2147483661" r:id="rId1"/>
    <p:sldLayoutId id="2147483662" r:id="rId2"/>
  </p:sldLayoutIdLst>
  <p:transition>
    <p:fade/>
  </p:transition>
  <p:hf hdr="0" dt="0"/>
  <p:txStyles>
    <p:titleStyle>
      <a:lvl1pPr algn="l" defTabSz="914400" rtl="0" eaLnBrk="1" latinLnBrk="0" hangingPunct="1">
        <a:spcBef>
          <a:spcPct val="0"/>
        </a:spcBef>
        <a:buNone/>
        <a:defRPr sz="2000" kern="1200">
          <a:solidFill>
            <a:schemeClr val="tx1"/>
          </a:solidFill>
          <a:latin typeface="+mj-lt"/>
          <a:ea typeface="+mj-ea"/>
          <a:cs typeface="+mj-cs"/>
        </a:defRPr>
      </a:lvl1pPr>
    </p:titleStyle>
    <p:bodyStyle>
      <a:lvl1pPr marL="0" indent="0" algn="l" defTabSz="914400" rtl="0" eaLnBrk="1" latinLnBrk="0" hangingPunct="1">
        <a:spcBef>
          <a:spcPts val="0"/>
        </a:spcBef>
        <a:spcAft>
          <a:spcPts val="1000"/>
        </a:spcAft>
        <a:buSzPct val="100000"/>
        <a:buFont typeface="Arial" panose="020B0604020202020204" pitchFamily="34" charset="0"/>
        <a:buNone/>
        <a:defRPr sz="10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0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0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0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0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p15:clr>
            <a:srgbClr val="F26B43"/>
          </p15:clr>
        </p15:guide>
        <p15:guide id="2" orient="horz" pos="2160">
          <p15:clr>
            <a:srgbClr val="F26B43"/>
          </p15:clr>
        </p15:guide>
        <p15:guide id="3" orient="horz" pos="4020">
          <p15:clr>
            <a:srgbClr val="F26B43"/>
          </p15:clr>
        </p15:guide>
        <p15:guide id="4" pos="316">
          <p15:clr>
            <a:srgbClr val="F26B43"/>
          </p15:clr>
        </p15:guide>
        <p15:guide id="5" pos="7364">
          <p15:clr>
            <a:srgbClr val="F26B43"/>
          </p15:clr>
        </p15:guide>
        <p15:guide id="6" orient="horz" pos="1071">
          <p15:clr>
            <a:srgbClr val="F26B43"/>
          </p15:clr>
        </p15:guide>
        <p15:guide id="7" orient="horz" pos="200">
          <p15:clr>
            <a:srgbClr val="F26B43"/>
          </p15:clr>
        </p15:guide>
        <p15:guide id="8" orient="horz" pos="4080">
          <p15:clr>
            <a:srgbClr val="F26B43"/>
          </p15:clr>
        </p15:guide>
        <p15:guide id="10" pos="4961">
          <p15:clr>
            <a:srgbClr val="F26B43"/>
          </p15:clr>
        </p15:guide>
        <p15:guide id="11" orient="horz" pos="236">
          <p15:clr>
            <a:srgbClr val="F26B43"/>
          </p15:clr>
        </p15:guide>
        <p15:guide id="12" pos="1363">
          <p15:clr>
            <a:srgbClr val="F26B43"/>
          </p15:clr>
        </p15:guide>
        <p15:guide id="13" pos="1516">
          <p15:clr>
            <a:srgbClr val="F26B43"/>
          </p15:clr>
        </p15:guide>
        <p15:guide id="14" pos="2560">
          <p15:clr>
            <a:srgbClr val="F26B43"/>
          </p15:clr>
        </p15:guide>
        <p15:guide id="15" pos="2711">
          <p15:clr>
            <a:srgbClr val="F26B43"/>
          </p15:clr>
        </p15:guide>
        <p15:guide id="16" pos="6160">
          <p15:clr>
            <a:srgbClr val="F26B43"/>
          </p15:clr>
        </p15:guide>
        <p15:guide id="17" pos="3764">
          <p15:clr>
            <a:srgbClr val="F26B43"/>
          </p15:clr>
        </p15:guide>
        <p15:guide id="18" pos="3916">
          <p15:clr>
            <a:srgbClr val="F26B43"/>
          </p15:clr>
        </p15:guide>
        <p15:guide id="19" pos="3840">
          <p15:clr>
            <a:srgbClr val="F26B43"/>
          </p15:clr>
        </p15:guide>
        <p15:guide id="20" pos="6312">
          <p15:clr>
            <a:srgbClr val="F26B43"/>
          </p15:clr>
        </p15:guide>
        <p15:guide id="21" orient="horz" pos="1049">
          <p15:clr>
            <a:srgbClr val="F26B43"/>
          </p15:clr>
        </p15:guide>
        <p15:guide id="22" orient="horz" pos="6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12192000" cy="6858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AU" dirty="0"/>
              <a:t>Task 2</a:t>
            </a:r>
          </a:p>
        </p:txBody>
      </p:sp>
      <p:sp>
        <p:nvSpPr>
          <p:cNvPr id="4" name="Title 3"/>
          <p:cNvSpPr>
            <a:spLocks noGrp="1"/>
          </p:cNvSpPr>
          <p:nvPr>
            <p:ph type="title"/>
          </p:nvPr>
        </p:nvSpPr>
        <p:spPr>
          <a:xfrm>
            <a:off x="426542" y="327026"/>
            <a:ext cx="11340000" cy="303187"/>
          </a:xfrm>
        </p:spPr>
        <p:txBody>
          <a:bodyPr/>
          <a:lstStyle/>
          <a:p>
            <a:r>
              <a:rPr lang="en-AU" b="1" dirty="0"/>
              <a:t>Cloud Feasibility Assessment </a:t>
            </a:r>
          </a:p>
        </p:txBody>
      </p:sp>
      <p:sp>
        <p:nvSpPr>
          <p:cNvPr id="43" name="Text Placeholder 3"/>
          <p:cNvSpPr txBox="1">
            <a:spLocks/>
          </p:cNvSpPr>
          <p:nvPr/>
        </p:nvSpPr>
        <p:spPr>
          <a:xfrm>
            <a:off x="426542" y="976169"/>
            <a:ext cx="11340000" cy="564101"/>
          </a:xfrm>
          <a:prstGeom prst="rect">
            <a:avLst/>
          </a:prstGeom>
        </p:spPr>
        <p:txBody>
          <a:bodyPr lIns="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spcBef>
                <a:spcPts val="0"/>
              </a:spcBef>
              <a:spcAft>
                <a:spcPts val="400"/>
              </a:spcAft>
              <a:buFont typeface="Arial" panose="020B0604020202020204" pitchFamily="34" charset="0"/>
              <a:buNone/>
              <a:defRPr/>
            </a:pPr>
            <a:r>
              <a:rPr lang="en-US" sz="2000" b="1" dirty="0">
                <a:solidFill>
                  <a:srgbClr val="86BC25"/>
                </a:solidFill>
                <a:ea typeface="Chronicle Display Black" charset="0"/>
                <a:cs typeface="Segoe UI Semilight" panose="020B0402040204020203" pitchFamily="34" charset="0"/>
              </a:rPr>
              <a:t>Benefits</a:t>
            </a:r>
          </a:p>
        </p:txBody>
      </p:sp>
      <p:pic>
        <p:nvPicPr>
          <p:cNvPr id="5" name="Graphic 4">
            <a:extLst>
              <a:ext uri="{FF2B5EF4-FFF2-40B4-BE49-F238E27FC236}">
                <a16:creationId xmlns:a16="http://schemas.microsoft.com/office/drawing/2014/main" id="{8CE97F17-B9F6-43BB-9EFA-36339E26F6A6}"/>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64220" y="1806683"/>
            <a:ext cx="1080000" cy="1080000"/>
          </a:xfrm>
          <a:prstGeom prst="rect">
            <a:avLst/>
          </a:prstGeom>
        </p:spPr>
      </p:pic>
      <p:pic>
        <p:nvPicPr>
          <p:cNvPr id="9" name="Graphic 8">
            <a:extLst>
              <a:ext uri="{FF2B5EF4-FFF2-40B4-BE49-F238E27FC236}">
                <a16:creationId xmlns:a16="http://schemas.microsoft.com/office/drawing/2014/main" id="{A0704507-A526-426F-BF16-3601EB533A42}"/>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036139" y="4243694"/>
            <a:ext cx="924168" cy="924168"/>
          </a:xfrm>
          <a:prstGeom prst="rect">
            <a:avLst/>
          </a:prstGeom>
        </p:spPr>
      </p:pic>
      <p:pic>
        <p:nvPicPr>
          <p:cNvPr id="11" name="Graphic 10">
            <a:extLst>
              <a:ext uri="{FF2B5EF4-FFF2-40B4-BE49-F238E27FC236}">
                <a16:creationId xmlns:a16="http://schemas.microsoft.com/office/drawing/2014/main" id="{F780C592-58AB-4E73-A243-4BB05557A221}"/>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153778" y="4165778"/>
            <a:ext cx="1080000" cy="1080000"/>
          </a:xfrm>
          <a:prstGeom prst="rect">
            <a:avLst/>
          </a:prstGeom>
        </p:spPr>
      </p:pic>
      <p:pic>
        <p:nvPicPr>
          <p:cNvPr id="13" name="Graphic 12">
            <a:extLst>
              <a:ext uri="{FF2B5EF4-FFF2-40B4-BE49-F238E27FC236}">
                <a16:creationId xmlns:a16="http://schemas.microsoft.com/office/drawing/2014/main" id="{DBCD318F-414E-42C1-BFC6-2B9C803524F8}"/>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476368" y="1935271"/>
            <a:ext cx="822824" cy="822824"/>
          </a:xfrm>
          <a:prstGeom prst="rect">
            <a:avLst/>
          </a:prstGeom>
        </p:spPr>
      </p:pic>
      <p:pic>
        <p:nvPicPr>
          <p:cNvPr id="15" name="Graphic 14">
            <a:extLst>
              <a:ext uri="{FF2B5EF4-FFF2-40B4-BE49-F238E27FC236}">
                <a16:creationId xmlns:a16="http://schemas.microsoft.com/office/drawing/2014/main" id="{265DC1DB-66F7-462A-AFBD-ED86C188B9C4}"/>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56000" y="1740416"/>
            <a:ext cx="1080000" cy="1080000"/>
          </a:xfrm>
          <a:prstGeom prst="rect">
            <a:avLst/>
          </a:prstGeom>
        </p:spPr>
      </p:pic>
      <p:sp>
        <p:nvSpPr>
          <p:cNvPr id="16" name="TextBox 15">
            <a:extLst>
              <a:ext uri="{FF2B5EF4-FFF2-40B4-BE49-F238E27FC236}">
                <a16:creationId xmlns:a16="http://schemas.microsoft.com/office/drawing/2014/main" id="{C47105EA-1483-4A86-849C-BF515118E8ED}"/>
              </a:ext>
            </a:extLst>
          </p:cNvPr>
          <p:cNvSpPr txBox="1"/>
          <p:nvPr/>
        </p:nvSpPr>
        <p:spPr>
          <a:xfrm>
            <a:off x="2022959" y="3213556"/>
            <a:ext cx="1729641" cy="430887"/>
          </a:xfrm>
          <a:prstGeom prst="rect">
            <a:avLst/>
          </a:prstGeom>
          <a:noFill/>
        </p:spPr>
        <p:txBody>
          <a:bodyPr wrap="none" lIns="0" tIns="0" rIns="0" bIns="0" rtlCol="0">
            <a:spAutoFit/>
          </a:bodyPr>
          <a:lstStyle/>
          <a:p>
            <a:pPr algn="ctr">
              <a:spcBef>
                <a:spcPts val="600"/>
              </a:spcBef>
              <a:buSzPct val="100000"/>
            </a:pPr>
            <a:r>
              <a:rPr lang="en-AU" sz="2800" b="1" dirty="0">
                <a:solidFill>
                  <a:srgbClr val="313131"/>
                </a:solidFill>
              </a:rPr>
              <a:t>Scalability</a:t>
            </a:r>
            <a:endParaRPr lang="en-US" sz="2800" b="1" dirty="0">
              <a:solidFill>
                <a:srgbClr val="313131"/>
              </a:solidFill>
            </a:endParaRPr>
          </a:p>
        </p:txBody>
      </p:sp>
      <p:sp>
        <p:nvSpPr>
          <p:cNvPr id="18" name="TextBox 17">
            <a:extLst>
              <a:ext uri="{FF2B5EF4-FFF2-40B4-BE49-F238E27FC236}">
                <a16:creationId xmlns:a16="http://schemas.microsoft.com/office/drawing/2014/main" id="{FAEA5CC0-E2C3-4C8D-AB0E-CC75FA239617}"/>
              </a:ext>
            </a:extLst>
          </p:cNvPr>
          <p:cNvSpPr txBox="1"/>
          <p:nvPr/>
        </p:nvSpPr>
        <p:spPr>
          <a:xfrm>
            <a:off x="4692025" y="3213555"/>
            <a:ext cx="2807949" cy="430887"/>
          </a:xfrm>
          <a:prstGeom prst="rect">
            <a:avLst/>
          </a:prstGeom>
          <a:noFill/>
        </p:spPr>
        <p:txBody>
          <a:bodyPr wrap="none" lIns="0" tIns="0" rIns="0" bIns="0" rtlCol="0">
            <a:spAutoFit/>
          </a:bodyPr>
          <a:lstStyle/>
          <a:p>
            <a:pPr algn="ctr">
              <a:spcBef>
                <a:spcPts val="600"/>
              </a:spcBef>
              <a:buSzPct val="100000"/>
            </a:pPr>
            <a:r>
              <a:rPr lang="en-AU" sz="2800" b="1" dirty="0">
                <a:solidFill>
                  <a:srgbClr val="313131"/>
                </a:solidFill>
              </a:rPr>
              <a:t>High Availability</a:t>
            </a:r>
            <a:endParaRPr lang="en-US" sz="2800" b="1" dirty="0">
              <a:solidFill>
                <a:srgbClr val="313131"/>
              </a:solidFill>
            </a:endParaRPr>
          </a:p>
        </p:txBody>
      </p:sp>
      <p:sp>
        <p:nvSpPr>
          <p:cNvPr id="19" name="TextBox 18">
            <a:extLst>
              <a:ext uri="{FF2B5EF4-FFF2-40B4-BE49-F238E27FC236}">
                <a16:creationId xmlns:a16="http://schemas.microsoft.com/office/drawing/2014/main" id="{5FFF35FE-2D41-4521-AD36-6AF0F2518D53}"/>
              </a:ext>
            </a:extLst>
          </p:cNvPr>
          <p:cNvSpPr txBox="1"/>
          <p:nvPr/>
        </p:nvSpPr>
        <p:spPr>
          <a:xfrm>
            <a:off x="8288622" y="3213555"/>
            <a:ext cx="2031197" cy="430887"/>
          </a:xfrm>
          <a:prstGeom prst="rect">
            <a:avLst/>
          </a:prstGeom>
          <a:noFill/>
        </p:spPr>
        <p:txBody>
          <a:bodyPr wrap="none" lIns="0" tIns="0" rIns="0" bIns="0" rtlCol="0">
            <a:spAutoFit/>
          </a:bodyPr>
          <a:lstStyle/>
          <a:p>
            <a:pPr algn="ctr">
              <a:spcBef>
                <a:spcPts val="600"/>
              </a:spcBef>
              <a:buSzPct val="100000"/>
            </a:pPr>
            <a:r>
              <a:rPr lang="en-AU" sz="2800" b="1" dirty="0">
                <a:solidFill>
                  <a:srgbClr val="313131"/>
                </a:solidFill>
              </a:rPr>
              <a:t>Automation</a:t>
            </a:r>
            <a:endParaRPr lang="en-US" sz="2800" b="1" dirty="0">
              <a:solidFill>
                <a:srgbClr val="313131"/>
              </a:solidFill>
            </a:endParaRPr>
          </a:p>
        </p:txBody>
      </p:sp>
      <p:sp>
        <p:nvSpPr>
          <p:cNvPr id="20" name="TextBox 19">
            <a:extLst>
              <a:ext uri="{FF2B5EF4-FFF2-40B4-BE49-F238E27FC236}">
                <a16:creationId xmlns:a16="http://schemas.microsoft.com/office/drawing/2014/main" id="{CFB893C1-190A-4C2F-8F3F-8C2138A946C3}"/>
              </a:ext>
            </a:extLst>
          </p:cNvPr>
          <p:cNvSpPr txBox="1"/>
          <p:nvPr/>
        </p:nvSpPr>
        <p:spPr>
          <a:xfrm>
            <a:off x="3674279" y="5510840"/>
            <a:ext cx="1647887" cy="430887"/>
          </a:xfrm>
          <a:prstGeom prst="rect">
            <a:avLst/>
          </a:prstGeom>
          <a:noFill/>
        </p:spPr>
        <p:txBody>
          <a:bodyPr wrap="none" lIns="0" tIns="0" rIns="0" bIns="0" rtlCol="0">
            <a:spAutoFit/>
          </a:bodyPr>
          <a:lstStyle/>
          <a:p>
            <a:pPr algn="ctr">
              <a:spcBef>
                <a:spcPts val="600"/>
              </a:spcBef>
              <a:buSzPct val="100000"/>
            </a:pPr>
            <a:r>
              <a:rPr lang="en-AU" sz="2800" b="1" dirty="0">
                <a:solidFill>
                  <a:srgbClr val="313131"/>
                </a:solidFill>
              </a:rPr>
              <a:t>Flexibility</a:t>
            </a:r>
            <a:endParaRPr lang="en-US" sz="2800" b="1" dirty="0">
              <a:solidFill>
                <a:srgbClr val="313131"/>
              </a:solidFill>
            </a:endParaRPr>
          </a:p>
        </p:txBody>
      </p:sp>
      <p:sp>
        <p:nvSpPr>
          <p:cNvPr id="21" name="TextBox 20">
            <a:extLst>
              <a:ext uri="{FF2B5EF4-FFF2-40B4-BE49-F238E27FC236}">
                <a16:creationId xmlns:a16="http://schemas.microsoft.com/office/drawing/2014/main" id="{D946E12A-F585-4740-9579-4488485FCA0C}"/>
              </a:ext>
            </a:extLst>
          </p:cNvPr>
          <p:cNvSpPr txBox="1"/>
          <p:nvPr/>
        </p:nvSpPr>
        <p:spPr>
          <a:xfrm>
            <a:off x="6248670" y="5510840"/>
            <a:ext cx="2890215" cy="430887"/>
          </a:xfrm>
          <a:prstGeom prst="rect">
            <a:avLst/>
          </a:prstGeom>
          <a:noFill/>
        </p:spPr>
        <p:txBody>
          <a:bodyPr wrap="none" lIns="0" tIns="0" rIns="0" bIns="0" rtlCol="0">
            <a:spAutoFit/>
          </a:bodyPr>
          <a:lstStyle/>
          <a:p>
            <a:pPr algn="ctr">
              <a:spcBef>
                <a:spcPts val="600"/>
              </a:spcBef>
              <a:buSzPct val="100000"/>
            </a:pPr>
            <a:r>
              <a:rPr lang="en-AU" sz="2800" b="1" dirty="0">
                <a:solidFill>
                  <a:srgbClr val="313131"/>
                </a:solidFill>
              </a:rPr>
              <a:t>Security Controls</a:t>
            </a:r>
            <a:endParaRPr lang="en-US" sz="2800" b="1" dirty="0">
              <a:solidFill>
                <a:srgbClr val="313131"/>
              </a:solidFill>
            </a:endParaRPr>
          </a:p>
        </p:txBody>
      </p:sp>
    </p:spTree>
    <p:extLst>
      <p:ext uri="{BB962C8B-B14F-4D97-AF65-F5344CB8AC3E}">
        <p14:creationId xmlns:p14="http://schemas.microsoft.com/office/powerpoint/2010/main" val="8885968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AU" dirty="0"/>
              <a:t>Task 2</a:t>
            </a:r>
          </a:p>
        </p:txBody>
      </p:sp>
      <p:sp>
        <p:nvSpPr>
          <p:cNvPr id="4" name="Title 3"/>
          <p:cNvSpPr>
            <a:spLocks noGrp="1"/>
          </p:cNvSpPr>
          <p:nvPr>
            <p:ph type="title"/>
          </p:nvPr>
        </p:nvSpPr>
        <p:spPr>
          <a:xfrm>
            <a:off x="426542" y="327026"/>
            <a:ext cx="11340000" cy="303187"/>
          </a:xfrm>
        </p:spPr>
        <p:txBody>
          <a:bodyPr/>
          <a:lstStyle/>
          <a:p>
            <a:r>
              <a:rPr lang="en-US" sz="2000" b="1" dirty="0">
                <a:ea typeface="Chronicle Display Black" charset="0"/>
                <a:cs typeface="Segoe UI Semilight" panose="020B0402040204020203" pitchFamily="34" charset="0"/>
              </a:rPr>
              <a:t>Risks &amp; Considerations</a:t>
            </a:r>
            <a:endParaRPr lang="en-AU" dirty="0"/>
          </a:p>
        </p:txBody>
      </p:sp>
      <p:sp>
        <p:nvSpPr>
          <p:cNvPr id="43" name="Text Placeholder 3"/>
          <p:cNvSpPr txBox="1">
            <a:spLocks/>
          </p:cNvSpPr>
          <p:nvPr/>
        </p:nvSpPr>
        <p:spPr>
          <a:xfrm>
            <a:off x="425458" y="1032535"/>
            <a:ext cx="5517058" cy="5358837"/>
          </a:xfrm>
          <a:prstGeom prst="rect">
            <a:avLst/>
          </a:prstGeom>
        </p:spPr>
        <p:txBody>
          <a:bodyPr lIns="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spcBef>
                <a:spcPts val="0"/>
              </a:spcBef>
              <a:spcAft>
                <a:spcPts val="400"/>
              </a:spcAft>
              <a:buFont typeface="Arial" panose="020B0604020202020204" pitchFamily="34" charset="0"/>
              <a:buNone/>
              <a:defRPr/>
            </a:pPr>
            <a:r>
              <a:rPr lang="en-US" sz="1600" b="1" dirty="0">
                <a:solidFill>
                  <a:srgbClr val="86BC25"/>
                </a:solidFill>
                <a:ea typeface="Chronicle Display Black" charset="0"/>
                <a:cs typeface="Segoe UI Semilight" panose="020B0402040204020203" pitchFamily="34" charset="0"/>
              </a:rPr>
              <a:t>Risks</a:t>
            </a:r>
            <a:endParaRPr lang="en-US" sz="1000" b="1" dirty="0">
              <a:solidFill>
                <a:srgbClr val="000000"/>
              </a:solidFill>
              <a:ea typeface="Chronicle Display Black" charset="0"/>
              <a:cs typeface="Segoe UI Semilight" panose="020B0402040204020203" pitchFamily="34" charset="0"/>
            </a:endParaRPr>
          </a:p>
          <a:p>
            <a:pPr marL="0" indent="0">
              <a:lnSpc>
                <a:spcPct val="150000"/>
              </a:lnSpc>
              <a:spcBef>
                <a:spcPts val="0"/>
              </a:spcBef>
              <a:spcAft>
                <a:spcPts val="400"/>
              </a:spcAft>
              <a:buFont typeface="Arial" panose="020B0604020202020204" pitchFamily="34" charset="0"/>
              <a:buNone/>
              <a:defRPr/>
            </a:pPr>
            <a:r>
              <a:rPr lang="en-US" sz="1200" b="1" dirty="0">
                <a:solidFill>
                  <a:srgbClr val="000000"/>
                </a:solidFill>
                <a:ea typeface="Chronicle Display Black" charset="0"/>
                <a:cs typeface="Segoe UI Semilight" panose="020B0402040204020203" pitchFamily="34" charset="0"/>
              </a:rPr>
              <a:t>Skill</a:t>
            </a:r>
            <a:endParaRPr lang="en-US" sz="1400" b="1" dirty="0">
              <a:solidFill>
                <a:srgbClr val="000000"/>
              </a:solidFill>
              <a:ea typeface="Chronicle Display Black" charset="0"/>
              <a:cs typeface="Segoe UI Semilight" panose="020B0402040204020203" pitchFamily="34" charset="0"/>
            </a:endParaRPr>
          </a:p>
          <a:p>
            <a:pPr marL="0" indent="0">
              <a:lnSpc>
                <a:spcPct val="150000"/>
              </a:lnSpc>
              <a:spcBef>
                <a:spcPts val="0"/>
              </a:spcBef>
              <a:spcAft>
                <a:spcPts val="400"/>
              </a:spcAft>
              <a:buFont typeface="Arial" panose="020B0604020202020204" pitchFamily="34" charset="0"/>
              <a:buNone/>
              <a:defRPr/>
            </a:pPr>
            <a:r>
              <a:rPr lang="en-US" sz="1100" dirty="0">
                <a:solidFill>
                  <a:srgbClr val="000000"/>
                </a:solidFill>
                <a:ea typeface="Chronicle Display Black" charset="0"/>
                <a:cs typeface="Segoe UI Semilight" panose="020B0402040204020203" pitchFamily="34" charset="0"/>
              </a:rPr>
              <a:t>The IT Team is not equipped with the skills to manage the transition to the Cloud Platform. </a:t>
            </a:r>
          </a:p>
          <a:p>
            <a:pPr marL="0" indent="0">
              <a:lnSpc>
                <a:spcPct val="150000"/>
              </a:lnSpc>
              <a:spcBef>
                <a:spcPts val="0"/>
              </a:spcBef>
              <a:spcAft>
                <a:spcPts val="400"/>
              </a:spcAft>
              <a:buFont typeface="Arial" panose="020B0604020202020204" pitchFamily="34" charset="0"/>
              <a:buNone/>
              <a:defRPr/>
            </a:pPr>
            <a:r>
              <a:rPr lang="en-US" sz="1200" b="1" dirty="0">
                <a:solidFill>
                  <a:srgbClr val="000000"/>
                </a:solidFill>
                <a:ea typeface="Chronicle Display Black" charset="0"/>
                <a:cs typeface="Segoe UI Semilight" panose="020B0402040204020203" pitchFamily="34" charset="0"/>
              </a:rPr>
              <a:t>Capability</a:t>
            </a:r>
            <a:endParaRPr lang="en-US" sz="1400" b="1" dirty="0">
              <a:solidFill>
                <a:srgbClr val="000000"/>
              </a:solidFill>
              <a:ea typeface="Chronicle Display Black" charset="0"/>
              <a:cs typeface="Segoe UI Semilight" panose="020B0402040204020203" pitchFamily="34" charset="0"/>
            </a:endParaRPr>
          </a:p>
          <a:p>
            <a:pPr marL="0" indent="0">
              <a:lnSpc>
                <a:spcPct val="150000"/>
              </a:lnSpc>
              <a:spcBef>
                <a:spcPts val="0"/>
              </a:spcBef>
              <a:spcAft>
                <a:spcPts val="400"/>
              </a:spcAft>
              <a:buFont typeface="Arial" panose="020B0604020202020204" pitchFamily="34" charset="0"/>
              <a:buNone/>
              <a:defRPr/>
            </a:pPr>
            <a:r>
              <a:rPr lang="en-US" sz="1100" dirty="0">
                <a:ea typeface="Chronicle Display Black" charset="0"/>
                <a:cs typeface="Segoe UI Semilight" panose="020B0402040204020203" pitchFamily="34" charset="0"/>
              </a:rPr>
              <a:t>Unable to develop new capability quickly in line with platform migration </a:t>
            </a:r>
          </a:p>
          <a:p>
            <a:pPr marL="0" indent="0">
              <a:lnSpc>
                <a:spcPct val="150000"/>
              </a:lnSpc>
              <a:spcBef>
                <a:spcPts val="0"/>
              </a:spcBef>
              <a:spcAft>
                <a:spcPts val="400"/>
              </a:spcAft>
              <a:buFont typeface="Arial" panose="020B0604020202020204" pitchFamily="34" charset="0"/>
              <a:buNone/>
              <a:defRPr/>
            </a:pPr>
            <a:r>
              <a:rPr lang="en-US" sz="1200" b="1" dirty="0">
                <a:ea typeface="Chronicle Display Black" charset="0"/>
                <a:cs typeface="Segoe UI Semilight" panose="020B0402040204020203" pitchFamily="34" charset="0"/>
              </a:rPr>
              <a:t>Manual Work Increase</a:t>
            </a:r>
          </a:p>
          <a:p>
            <a:pPr marL="0" indent="0">
              <a:lnSpc>
                <a:spcPct val="150000"/>
              </a:lnSpc>
              <a:spcBef>
                <a:spcPts val="0"/>
              </a:spcBef>
              <a:spcAft>
                <a:spcPts val="400"/>
              </a:spcAft>
              <a:buFont typeface="Arial" panose="020B0604020202020204" pitchFamily="34" charset="0"/>
              <a:buNone/>
              <a:defRPr/>
            </a:pPr>
            <a:r>
              <a:rPr lang="en-US" sz="1100" dirty="0">
                <a:ea typeface="Chronicle Display Black" charset="0"/>
                <a:cs typeface="Segoe UI Semilight" panose="020B0402040204020203" pitchFamily="34" charset="0"/>
              </a:rPr>
              <a:t>Early migration activities may initially delay current IT processes and increase manual workloads. </a:t>
            </a:r>
          </a:p>
          <a:p>
            <a:pPr marL="0" indent="0">
              <a:lnSpc>
                <a:spcPct val="150000"/>
              </a:lnSpc>
              <a:spcBef>
                <a:spcPts val="0"/>
              </a:spcBef>
              <a:spcAft>
                <a:spcPts val="400"/>
              </a:spcAft>
              <a:buFont typeface="Arial" panose="020B0604020202020204" pitchFamily="34" charset="0"/>
              <a:buNone/>
              <a:defRPr/>
            </a:pPr>
            <a:r>
              <a:rPr lang="en-US" sz="1200" b="1" dirty="0">
                <a:ea typeface="Chronicle Display Black" charset="0"/>
                <a:cs typeface="Segoe UI Semilight" panose="020B0402040204020203" pitchFamily="34" charset="0"/>
              </a:rPr>
              <a:t>Security Breach </a:t>
            </a:r>
          </a:p>
          <a:p>
            <a:pPr marL="0" indent="0">
              <a:lnSpc>
                <a:spcPct val="150000"/>
              </a:lnSpc>
              <a:spcBef>
                <a:spcPts val="0"/>
              </a:spcBef>
              <a:spcAft>
                <a:spcPts val="400"/>
              </a:spcAft>
              <a:buFont typeface="Arial" panose="020B0604020202020204" pitchFamily="34" charset="0"/>
              <a:buNone/>
              <a:defRPr/>
            </a:pPr>
            <a:r>
              <a:rPr lang="en-US" sz="1100" dirty="0">
                <a:ea typeface="Chronicle Display Black" charset="0"/>
                <a:cs typeface="Segoe UI Semilight" panose="020B0402040204020203" pitchFamily="34" charset="0"/>
              </a:rPr>
              <a:t>Security policies may not be enforced leading to data compromise.</a:t>
            </a:r>
          </a:p>
          <a:p>
            <a:pPr marL="0" indent="0">
              <a:lnSpc>
                <a:spcPct val="150000"/>
              </a:lnSpc>
              <a:spcBef>
                <a:spcPts val="0"/>
              </a:spcBef>
              <a:spcAft>
                <a:spcPts val="400"/>
              </a:spcAft>
              <a:buFont typeface="Arial" panose="020B0604020202020204" pitchFamily="34" charset="0"/>
              <a:buNone/>
              <a:defRPr/>
            </a:pPr>
            <a:endParaRPr lang="en-US" sz="900" dirty="0">
              <a:ea typeface="Chronicle Display Black" charset="0"/>
              <a:cs typeface="Segoe UI Semilight" panose="020B0402040204020203" pitchFamily="34" charset="0"/>
            </a:endParaRPr>
          </a:p>
          <a:p>
            <a:pPr marL="0" indent="0">
              <a:lnSpc>
                <a:spcPct val="150000"/>
              </a:lnSpc>
              <a:spcBef>
                <a:spcPts val="0"/>
              </a:spcBef>
              <a:spcAft>
                <a:spcPts val="400"/>
              </a:spcAft>
              <a:buFont typeface="Arial" panose="020B0604020202020204" pitchFamily="34" charset="0"/>
              <a:buNone/>
              <a:defRPr/>
            </a:pPr>
            <a:r>
              <a:rPr lang="en-US" sz="1200" b="1" dirty="0">
                <a:ea typeface="Chronicle Display Black" charset="0"/>
                <a:cs typeface="Segoe UI Semilight" panose="020B0402040204020203" pitchFamily="34" charset="0"/>
              </a:rPr>
              <a:t>Risk Averse Culture</a:t>
            </a:r>
          </a:p>
          <a:p>
            <a:pPr marL="0" indent="0">
              <a:lnSpc>
                <a:spcPct val="150000"/>
              </a:lnSpc>
              <a:spcBef>
                <a:spcPts val="0"/>
              </a:spcBef>
              <a:spcAft>
                <a:spcPts val="400"/>
              </a:spcAft>
              <a:buFont typeface="Arial" panose="020B0604020202020204" pitchFamily="34" charset="0"/>
              <a:buNone/>
              <a:defRPr/>
            </a:pPr>
            <a:r>
              <a:rPr lang="en-US" sz="1100" dirty="0">
                <a:ea typeface="Chronicle Display Black" charset="0"/>
                <a:cs typeface="Segoe UI Semilight" panose="020B0402040204020203" pitchFamily="34" charset="0"/>
              </a:rPr>
              <a:t>The IT team is averse to the change from the current ways of working. </a:t>
            </a:r>
          </a:p>
          <a:p>
            <a:pPr marL="0" indent="0">
              <a:lnSpc>
                <a:spcPct val="150000"/>
              </a:lnSpc>
              <a:spcBef>
                <a:spcPts val="0"/>
              </a:spcBef>
              <a:spcAft>
                <a:spcPts val="400"/>
              </a:spcAft>
              <a:buFont typeface="Arial" panose="020B0604020202020204" pitchFamily="34" charset="0"/>
              <a:buNone/>
              <a:defRPr/>
            </a:pPr>
            <a:endParaRPr lang="en-US" sz="800" dirty="0">
              <a:ea typeface="Chronicle Display Black" charset="0"/>
              <a:cs typeface="Segoe UI Semilight" panose="020B0402040204020203" pitchFamily="34" charset="0"/>
            </a:endParaRPr>
          </a:p>
          <a:p>
            <a:pPr marL="0" indent="0">
              <a:lnSpc>
                <a:spcPct val="150000"/>
              </a:lnSpc>
              <a:spcBef>
                <a:spcPts val="0"/>
              </a:spcBef>
              <a:spcAft>
                <a:spcPts val="400"/>
              </a:spcAft>
              <a:buFont typeface="Arial" panose="020B0604020202020204" pitchFamily="34" charset="0"/>
              <a:buNone/>
              <a:defRPr/>
            </a:pPr>
            <a:r>
              <a:rPr lang="en-US" sz="1200" b="1" dirty="0">
                <a:ea typeface="Chronicle Display Black" charset="0"/>
                <a:cs typeface="Segoe UI Semilight" panose="020B0402040204020203" pitchFamily="34" charset="0"/>
              </a:rPr>
              <a:t>Changes to Cloud Costs </a:t>
            </a:r>
          </a:p>
          <a:p>
            <a:pPr marL="0" indent="0">
              <a:lnSpc>
                <a:spcPct val="150000"/>
              </a:lnSpc>
              <a:spcBef>
                <a:spcPts val="0"/>
              </a:spcBef>
              <a:spcAft>
                <a:spcPts val="400"/>
              </a:spcAft>
              <a:buFont typeface="Arial" panose="020B0604020202020204" pitchFamily="34" charset="0"/>
              <a:buNone/>
              <a:defRPr/>
            </a:pPr>
            <a:r>
              <a:rPr lang="en-US" sz="1100" dirty="0">
                <a:ea typeface="Chronicle Display Black" charset="0"/>
                <a:cs typeface="Segoe UI Semilight" panose="020B0402040204020203" pitchFamily="34" charset="0"/>
              </a:rPr>
              <a:t>Risk that costs of Cloud services will increase, straining the IT Budget. </a:t>
            </a:r>
          </a:p>
        </p:txBody>
      </p:sp>
      <p:sp>
        <p:nvSpPr>
          <p:cNvPr id="5" name="Text Placeholder 3"/>
          <p:cNvSpPr txBox="1">
            <a:spLocks/>
          </p:cNvSpPr>
          <p:nvPr/>
        </p:nvSpPr>
        <p:spPr>
          <a:xfrm>
            <a:off x="6249484" y="1032536"/>
            <a:ext cx="5517058" cy="4933924"/>
          </a:xfrm>
          <a:prstGeom prst="rect">
            <a:avLst/>
          </a:prstGeom>
        </p:spPr>
        <p:txBody>
          <a:bodyPr lIns="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spcBef>
                <a:spcPts val="0"/>
              </a:spcBef>
              <a:spcAft>
                <a:spcPts val="400"/>
              </a:spcAft>
              <a:buFont typeface="Arial" panose="020B0604020202020204" pitchFamily="34" charset="0"/>
              <a:buNone/>
              <a:defRPr/>
            </a:pPr>
            <a:r>
              <a:rPr lang="en-US" sz="1600" b="1" dirty="0">
                <a:solidFill>
                  <a:srgbClr val="86BC25"/>
                </a:solidFill>
                <a:ea typeface="Chronicle Display Black" charset="0"/>
                <a:cs typeface="Segoe UI Semilight" panose="020B0402040204020203" pitchFamily="34" charset="0"/>
              </a:rPr>
              <a:t>Considerations</a:t>
            </a:r>
            <a:endParaRPr lang="en-US" sz="2000" b="1" dirty="0">
              <a:solidFill>
                <a:srgbClr val="86BC25"/>
              </a:solidFill>
              <a:ea typeface="Chronicle Display Black" charset="0"/>
              <a:cs typeface="Segoe UI Semilight" panose="020B0402040204020203" pitchFamily="34" charset="0"/>
            </a:endParaRPr>
          </a:p>
          <a:p>
            <a:pPr marL="0" marR="0" lvl="0" indent="0" algn="l" defTabSz="914400" rtl="0" eaLnBrk="1" fontAlgn="auto" latinLnBrk="0" hangingPunct="1">
              <a:lnSpc>
                <a:spcPct val="150000"/>
              </a:lnSpc>
              <a:spcBef>
                <a:spcPts val="0"/>
              </a:spcBef>
              <a:spcAft>
                <a:spcPts val="40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000000"/>
                </a:solidFill>
                <a:effectLst/>
                <a:uLnTx/>
                <a:uFillTx/>
                <a:latin typeface="Open Sans"/>
                <a:ea typeface="Chronicle Display Black" charset="0"/>
                <a:cs typeface="Segoe UI Semilight" panose="020B0402040204020203" pitchFamily="34" charset="0"/>
              </a:rPr>
              <a:t> </a:t>
            </a:r>
          </a:p>
          <a:p>
            <a:pPr marL="0" marR="0" lvl="0" indent="0" algn="l" defTabSz="914400" rtl="0" eaLnBrk="1" fontAlgn="auto" latinLnBrk="0" hangingPunct="1">
              <a:lnSpc>
                <a:spcPct val="150000"/>
              </a:lnSpc>
              <a:spcBef>
                <a:spcPts val="0"/>
              </a:spcBef>
              <a:spcAft>
                <a:spcPts val="400"/>
              </a:spcAft>
              <a:buClrTx/>
              <a:buSzTx/>
              <a:buFont typeface="Arial" panose="020B0604020202020204" pitchFamily="34" charset="0"/>
              <a:buNone/>
              <a:tabLst/>
              <a:defRPr/>
            </a:pPr>
            <a:r>
              <a:rPr kumimoji="0" lang="en-US" sz="1100" b="0" i="0" u="none" strike="noStrike" kern="1200" cap="none" spc="0" normalizeH="0" baseline="0" noProof="0" dirty="0">
                <a:ln>
                  <a:noFill/>
                </a:ln>
                <a:solidFill>
                  <a:srgbClr val="000000"/>
                </a:solidFill>
                <a:effectLst/>
                <a:uLnTx/>
                <a:uFillTx/>
                <a:latin typeface="Open Sans"/>
                <a:ea typeface="Chronicle Display Black" charset="0"/>
                <a:cs typeface="Segoe UI Semilight" panose="020B0402040204020203" pitchFamily="34" charset="0"/>
              </a:rPr>
              <a:t>Establish Cloud Function and training program to teach them about the operation.</a:t>
            </a:r>
          </a:p>
          <a:p>
            <a:pPr marL="0" marR="0" lvl="0" indent="0" algn="l" defTabSz="914400" rtl="0" eaLnBrk="1" fontAlgn="auto" latinLnBrk="0" hangingPunct="1">
              <a:lnSpc>
                <a:spcPct val="150000"/>
              </a:lnSpc>
              <a:spcBef>
                <a:spcPts val="0"/>
              </a:spcBef>
              <a:spcAft>
                <a:spcPts val="400"/>
              </a:spcAft>
              <a:buClrTx/>
              <a:buSzTx/>
              <a:buFont typeface="Arial" panose="020B0604020202020204" pitchFamily="34" charset="0"/>
              <a:buNone/>
              <a:tabLst/>
              <a:defRPr/>
            </a:pPr>
            <a:r>
              <a:rPr lang="en-US" sz="1200" dirty="0">
                <a:solidFill>
                  <a:srgbClr val="000000"/>
                </a:solidFill>
                <a:latin typeface="Open Sans"/>
                <a:ea typeface="Chronicle Display Black" charset="0"/>
                <a:cs typeface="Segoe UI Semilight" panose="020B0402040204020203" pitchFamily="34" charset="0"/>
              </a:rPr>
              <a:t> </a:t>
            </a:r>
          </a:p>
          <a:p>
            <a:pPr marL="0" marR="0" lvl="0" indent="0" algn="l" defTabSz="914400" rtl="0" eaLnBrk="1" fontAlgn="auto" latinLnBrk="0" hangingPunct="1">
              <a:lnSpc>
                <a:spcPct val="150000"/>
              </a:lnSpc>
              <a:spcBef>
                <a:spcPts val="0"/>
              </a:spcBef>
              <a:spcAft>
                <a:spcPts val="400"/>
              </a:spcAft>
              <a:buClrTx/>
              <a:buSzTx/>
              <a:buFont typeface="Arial" panose="020B0604020202020204" pitchFamily="34" charset="0"/>
              <a:buNone/>
              <a:tabLst/>
              <a:defRPr/>
            </a:pPr>
            <a:r>
              <a:rPr kumimoji="0" lang="en-US" sz="1100" b="0" i="0" u="none" strike="noStrike" kern="1200" cap="none" spc="0" normalizeH="0" baseline="0" noProof="0" dirty="0">
                <a:ln>
                  <a:noFill/>
                </a:ln>
                <a:solidFill>
                  <a:srgbClr val="000000"/>
                </a:solidFill>
                <a:effectLst/>
                <a:uLnTx/>
                <a:uFillTx/>
                <a:latin typeface="Open Sans"/>
                <a:ea typeface="Chronicle Display Black" charset="0"/>
                <a:cs typeface="Segoe UI Semilight" panose="020B0402040204020203" pitchFamily="34" charset="0"/>
              </a:rPr>
              <a:t>Develop standards and build patterns to be used for application deployments in the Cloud.  </a:t>
            </a:r>
          </a:p>
          <a:p>
            <a:pPr marL="0" marR="0" lvl="0" indent="0" algn="l" defTabSz="914400" rtl="0" eaLnBrk="1" fontAlgn="auto" latinLnBrk="0" hangingPunct="1">
              <a:lnSpc>
                <a:spcPct val="150000"/>
              </a:lnSpc>
              <a:spcBef>
                <a:spcPts val="0"/>
              </a:spcBef>
              <a:spcAft>
                <a:spcPts val="40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86BC25"/>
                </a:solidFill>
                <a:effectLst/>
                <a:uLnTx/>
                <a:uFillTx/>
                <a:latin typeface="Open Sans"/>
                <a:ea typeface="Chronicle Display Black" charset="0"/>
                <a:cs typeface="Segoe UI Semilight" panose="020B0402040204020203" pitchFamily="34" charset="0"/>
              </a:rPr>
              <a:t> </a:t>
            </a:r>
          </a:p>
          <a:p>
            <a:pPr marL="0" marR="0" lvl="0" indent="0" algn="l" defTabSz="914400" rtl="0" eaLnBrk="1" fontAlgn="auto" latinLnBrk="0" hangingPunct="1">
              <a:lnSpc>
                <a:spcPct val="150000"/>
              </a:lnSpc>
              <a:spcBef>
                <a:spcPts val="0"/>
              </a:spcBef>
              <a:spcAft>
                <a:spcPts val="400"/>
              </a:spcAft>
              <a:buClrTx/>
              <a:buSzTx/>
              <a:buFont typeface="Arial" panose="020B0604020202020204" pitchFamily="34" charset="0"/>
              <a:buNone/>
              <a:tabLst/>
              <a:defRPr/>
            </a:pPr>
            <a:r>
              <a:rPr kumimoji="0" lang="en-US" sz="1100" b="0" i="0" u="none" strike="noStrike" kern="1200" cap="none" spc="0" normalizeH="0" baseline="0" noProof="0" dirty="0">
                <a:ln>
                  <a:noFill/>
                </a:ln>
                <a:effectLst/>
                <a:uLnTx/>
                <a:uFillTx/>
                <a:latin typeface="Open Sans"/>
                <a:ea typeface="Chronicle Display Black" charset="0"/>
                <a:cs typeface="Segoe UI Semilight" panose="020B0402040204020203" pitchFamily="34" charset="0"/>
              </a:rPr>
              <a:t>Optimize Cloud environments for automation by developing decision criteria that is independent of human intervention. </a:t>
            </a:r>
          </a:p>
          <a:p>
            <a:pPr marL="0" marR="0" lvl="0" indent="0" algn="l" defTabSz="914400" rtl="0" eaLnBrk="1" fontAlgn="auto" latinLnBrk="0" hangingPunct="1">
              <a:lnSpc>
                <a:spcPct val="150000"/>
              </a:lnSpc>
              <a:spcBef>
                <a:spcPts val="0"/>
              </a:spcBef>
              <a:spcAft>
                <a:spcPts val="400"/>
              </a:spcAft>
              <a:buClrTx/>
              <a:buSzTx/>
              <a:buFont typeface="Arial" panose="020B0604020202020204" pitchFamily="34" charset="0"/>
              <a:buNone/>
              <a:tabLst/>
              <a:defRPr/>
            </a:pPr>
            <a:r>
              <a:rPr lang="en-US" sz="1200" dirty="0">
                <a:latin typeface="Open Sans"/>
                <a:ea typeface="Chronicle Display Black" charset="0"/>
                <a:cs typeface="Segoe UI Semilight" panose="020B0402040204020203" pitchFamily="34" charset="0"/>
              </a:rPr>
              <a:t> </a:t>
            </a:r>
          </a:p>
          <a:p>
            <a:pPr marL="0" marR="0" lvl="0" indent="0" algn="l" defTabSz="914400" rtl="0" eaLnBrk="1" fontAlgn="auto" latinLnBrk="0" hangingPunct="1">
              <a:lnSpc>
                <a:spcPct val="150000"/>
              </a:lnSpc>
              <a:spcBef>
                <a:spcPts val="0"/>
              </a:spcBef>
              <a:spcAft>
                <a:spcPts val="400"/>
              </a:spcAft>
              <a:buClrTx/>
              <a:buSzTx/>
              <a:buFont typeface="Arial" panose="020B0604020202020204" pitchFamily="34" charset="0"/>
              <a:buNone/>
              <a:tabLst/>
              <a:defRPr/>
            </a:pPr>
            <a:r>
              <a:rPr kumimoji="0" lang="en-US" sz="1100" b="0" i="0" u="none" strike="noStrike" kern="1200" cap="none" spc="0" normalizeH="0" baseline="0" noProof="0" dirty="0">
                <a:ln>
                  <a:noFill/>
                </a:ln>
                <a:effectLst/>
                <a:uLnTx/>
                <a:uFillTx/>
                <a:latin typeface="Open Sans"/>
                <a:ea typeface="Chronicle Display Black" charset="0"/>
                <a:cs typeface="Segoe UI Semilight" panose="020B0402040204020203" pitchFamily="34" charset="0"/>
              </a:rPr>
              <a:t>Define and run regular security audits and penetration testing to ensure Cloud security is maintained across the network. </a:t>
            </a:r>
          </a:p>
          <a:p>
            <a:pPr marL="0" marR="0" lvl="0" indent="0" algn="l" defTabSz="914400" rtl="0" eaLnBrk="1" fontAlgn="auto" latinLnBrk="0" hangingPunct="1">
              <a:lnSpc>
                <a:spcPct val="150000"/>
              </a:lnSpc>
              <a:spcBef>
                <a:spcPts val="0"/>
              </a:spcBef>
              <a:spcAft>
                <a:spcPts val="400"/>
              </a:spcAft>
              <a:buClrTx/>
              <a:buSzTx/>
              <a:buFont typeface="Arial" panose="020B0604020202020204" pitchFamily="34" charset="0"/>
              <a:buNone/>
              <a:tabLst/>
              <a:defRPr/>
            </a:pPr>
            <a:r>
              <a:rPr lang="en-US" sz="1200" dirty="0">
                <a:latin typeface="Open Sans"/>
                <a:ea typeface="Chronicle Display Black" charset="0"/>
                <a:cs typeface="Segoe UI Semilight" panose="020B0402040204020203" pitchFamily="34" charset="0"/>
              </a:rPr>
              <a:t> </a:t>
            </a:r>
          </a:p>
          <a:p>
            <a:pPr marL="0" marR="0" lvl="0" indent="0" algn="l" defTabSz="914400" rtl="0" eaLnBrk="1" fontAlgn="auto" latinLnBrk="0" hangingPunct="1">
              <a:lnSpc>
                <a:spcPct val="150000"/>
              </a:lnSpc>
              <a:spcBef>
                <a:spcPts val="0"/>
              </a:spcBef>
              <a:spcAft>
                <a:spcPts val="400"/>
              </a:spcAft>
              <a:buClrTx/>
              <a:buSzTx/>
              <a:buFont typeface="Arial" panose="020B0604020202020204" pitchFamily="34" charset="0"/>
              <a:buNone/>
              <a:tabLst/>
              <a:defRPr/>
            </a:pPr>
            <a:r>
              <a:rPr kumimoji="0" lang="en-US" sz="1100" b="0" i="0" u="none" strike="noStrike" kern="1200" cap="none" spc="0" normalizeH="0" baseline="0" noProof="0" dirty="0">
                <a:ln>
                  <a:noFill/>
                </a:ln>
                <a:effectLst/>
                <a:uLnTx/>
                <a:uFillTx/>
                <a:latin typeface="Open Sans"/>
                <a:ea typeface="Chronicle Display Black" charset="0"/>
                <a:cs typeface="Segoe UI Semilight" panose="020B0402040204020203" pitchFamily="34" charset="0"/>
              </a:rPr>
              <a:t>Run sessions with Senior Leadership and have managers lead the change. Run a town hall with all IT staff. </a:t>
            </a:r>
          </a:p>
          <a:p>
            <a:pPr marL="0" marR="0" lvl="0" indent="0" algn="l" defTabSz="914400" rtl="0" eaLnBrk="1" fontAlgn="auto" latinLnBrk="0" hangingPunct="1">
              <a:lnSpc>
                <a:spcPct val="150000"/>
              </a:lnSpc>
              <a:spcBef>
                <a:spcPts val="0"/>
              </a:spcBef>
              <a:spcAft>
                <a:spcPts val="400"/>
              </a:spcAft>
              <a:buClrTx/>
              <a:buSzTx/>
              <a:buFont typeface="Arial" panose="020B0604020202020204" pitchFamily="34" charset="0"/>
              <a:buNone/>
              <a:tabLst/>
              <a:defRPr/>
            </a:pPr>
            <a:endParaRPr lang="en-US" sz="1100" dirty="0">
              <a:latin typeface="Open Sans"/>
              <a:ea typeface="Chronicle Display Black" charset="0"/>
              <a:cs typeface="Segoe UI Semilight" panose="020B0402040204020203" pitchFamily="34" charset="0"/>
            </a:endParaRPr>
          </a:p>
          <a:p>
            <a:pPr marL="0" marR="0" lvl="0" indent="0" algn="l" defTabSz="914400" rtl="0" eaLnBrk="1" fontAlgn="auto" latinLnBrk="0" hangingPunct="1">
              <a:lnSpc>
                <a:spcPct val="150000"/>
              </a:lnSpc>
              <a:spcBef>
                <a:spcPts val="0"/>
              </a:spcBef>
              <a:spcAft>
                <a:spcPts val="400"/>
              </a:spcAft>
              <a:buClrTx/>
              <a:buSzTx/>
              <a:buFont typeface="Arial" panose="020B0604020202020204" pitchFamily="34" charset="0"/>
              <a:buNone/>
              <a:tabLst/>
              <a:defRPr/>
            </a:pPr>
            <a:r>
              <a:rPr kumimoji="0" lang="en-US" sz="1100" b="0" i="0" u="none" strike="noStrike" kern="1200" cap="none" spc="0" normalizeH="0" baseline="0" noProof="0" dirty="0">
                <a:ln>
                  <a:noFill/>
                </a:ln>
                <a:effectLst/>
                <a:uLnTx/>
                <a:uFillTx/>
                <a:latin typeface="Open Sans"/>
                <a:ea typeface="Chronicle Display Black" charset="0"/>
                <a:cs typeface="Segoe UI Semilight" panose="020B0402040204020203" pitchFamily="34" charset="0"/>
              </a:rPr>
              <a:t>Negotiate price-protection with Cloud providers during procurement process and optimize the environment against cost. </a:t>
            </a:r>
          </a:p>
        </p:txBody>
      </p:sp>
    </p:spTree>
    <p:extLst>
      <p:ext uri="{BB962C8B-B14F-4D97-AF65-F5344CB8AC3E}">
        <p14:creationId xmlns:p14="http://schemas.microsoft.com/office/powerpoint/2010/main" val="5238431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_4_3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Open Sans">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 - Network and Security Solutions - Wide.potx" id="{BBB8FC03-DEC5-4C7E-971D-ABE7AE675190}" vid="{44E1F9DE-26A1-427E-A0A8-34CC89E4AC2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TotalTime>
  <Words>443</Words>
  <Application>Microsoft Office PowerPoint</Application>
  <PresentationFormat>Widescreen</PresentationFormat>
  <Paragraphs>44</Paragraphs>
  <Slides>3</Slides>
  <Notes>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vt:i4>
      </vt:variant>
    </vt:vector>
  </HeadingPairs>
  <TitlesOfParts>
    <vt:vector size="9" baseType="lpstr">
      <vt:lpstr>Arial</vt:lpstr>
      <vt:lpstr>Calibri</vt:lpstr>
      <vt:lpstr>Open Sans</vt:lpstr>
      <vt:lpstr>Verdana</vt:lpstr>
      <vt:lpstr>Deloitte_4_3_Onscreen</vt:lpstr>
      <vt:lpstr>think-cell Slide</vt:lpstr>
      <vt:lpstr>PowerPoint Presentation</vt:lpstr>
      <vt:lpstr>Cloud Feasibility Assessment </vt:lpstr>
      <vt:lpstr>Risks &amp; Considerations</vt:lpstr>
    </vt:vector>
  </TitlesOfParts>
  <Company>Deloitte Touche Tohmatsu Services,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Transformation Journey – The Deloitte Approach</dc:title>
  <dc:creator>lunguroiu@deloitte.com.au;hal-khudairy@deloitte.com.au;matgeorge@deloitte.com.au;dkissane@deloitte.com.au</dc:creator>
  <cp:lastModifiedBy>Nhật Minh Nguyễn</cp:lastModifiedBy>
  <cp:revision>22</cp:revision>
  <dcterms:created xsi:type="dcterms:W3CDTF">2019-03-31T19:26:34Z</dcterms:created>
  <dcterms:modified xsi:type="dcterms:W3CDTF">2021-01-14T06:43:15Z</dcterms:modified>
</cp:coreProperties>
</file>