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8" r:id="rId2"/>
    <p:sldId id="259" r:id="rId3"/>
    <p:sldId id="260"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5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62" y="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A2B2-BA57-419A-B55B-1E4A1931E686}"/>
              </a:ext>
            </a:extLst>
          </p:cNvPr>
          <p:cNvSpPr>
            <a:spLocks noGrp="1"/>
          </p:cNvSpPr>
          <p:nvPr>
            <p:ph type="title"/>
          </p:nvPr>
        </p:nvSpPr>
        <p:spPr>
          <a:xfrm>
            <a:off x="311700" y="329825"/>
            <a:ext cx="8520600" cy="572700"/>
          </a:xfrm>
        </p:spPr>
        <p:txBody>
          <a:bodyPr/>
          <a:lstStyle/>
          <a:p>
            <a:r>
              <a:rPr lang="en-AU" dirty="0">
                <a:latin typeface="Open Sans" panose="020B0606030504020204" pitchFamily="34" charset="0"/>
                <a:ea typeface="Open Sans" panose="020B0606030504020204" pitchFamily="34" charset="0"/>
                <a:cs typeface="Open Sans" panose="020B0606030504020204" pitchFamily="34" charset="0"/>
              </a:rPr>
              <a:t>Cloud Readiness Assessment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6" name="Table 6">
            <a:extLst>
              <a:ext uri="{FF2B5EF4-FFF2-40B4-BE49-F238E27FC236}">
                <a16:creationId xmlns:a16="http://schemas.microsoft.com/office/drawing/2014/main" id="{C60BD00A-1089-4A10-B83D-515381B3FC58}"/>
              </a:ext>
            </a:extLst>
          </p:cNvPr>
          <p:cNvGraphicFramePr>
            <a:graphicFrameLocks noGrp="1"/>
          </p:cNvGraphicFramePr>
          <p:nvPr>
            <p:extLst>
              <p:ext uri="{D42A27DB-BD31-4B8C-83A1-F6EECF244321}">
                <p14:modId xmlns:p14="http://schemas.microsoft.com/office/powerpoint/2010/main" val="992457637"/>
              </p:ext>
            </p:extLst>
          </p:nvPr>
        </p:nvGraphicFramePr>
        <p:xfrm>
          <a:off x="441613" y="1215895"/>
          <a:ext cx="8260774" cy="3302000"/>
        </p:xfrm>
        <a:graphic>
          <a:graphicData uri="http://schemas.openxmlformats.org/drawingml/2006/table">
            <a:tbl>
              <a:tblPr firstRow="1" bandRow="1">
                <a:tableStyleId>{7DF18680-E054-41AD-8BC1-D1AEF772440D}</a:tableStyleId>
              </a:tblPr>
              <a:tblGrid>
                <a:gridCol w="2542310">
                  <a:extLst>
                    <a:ext uri="{9D8B030D-6E8A-4147-A177-3AD203B41FA5}">
                      <a16:colId xmlns:a16="http://schemas.microsoft.com/office/drawing/2014/main" val="1791653480"/>
                    </a:ext>
                  </a:extLst>
                </a:gridCol>
                <a:gridCol w="5718464">
                  <a:extLst>
                    <a:ext uri="{9D8B030D-6E8A-4147-A177-3AD203B41FA5}">
                      <a16:colId xmlns:a16="http://schemas.microsoft.com/office/drawing/2014/main" val="209488470"/>
                    </a:ext>
                  </a:extLst>
                </a:gridCol>
              </a:tblGrid>
              <a:tr h="370840">
                <a:tc gridSpan="2">
                  <a:txBody>
                    <a:bodyPr/>
                    <a:lstStyle/>
                    <a:p>
                      <a:pPr algn="ctr"/>
                      <a:r>
                        <a:rPr lang="en-AU" dirty="0">
                          <a:latin typeface="Open Sans" panose="020B0606030504020204" pitchFamily="34" charset="0"/>
                          <a:ea typeface="Open Sans" panose="020B0606030504020204" pitchFamily="34" charset="0"/>
                          <a:cs typeface="Open Sans" panose="020B0606030504020204" pitchFamily="34" charset="0"/>
                        </a:rPr>
                        <a:t>Criteria that makes an application suitable for Cloud</a:t>
                      </a:r>
                      <a:endParaRPr lang="en-US"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73527"/>
                    </a:solidFill>
                  </a:tcPr>
                </a:tc>
                <a:tc hMerge="1">
                  <a:txBody>
                    <a:bodyPr/>
                    <a:lstStyle/>
                    <a:p>
                      <a:endParaRPr lang="en-US" dirty="0"/>
                    </a:p>
                  </a:txBody>
                  <a:tcPr/>
                </a:tc>
                <a:extLst>
                  <a:ext uri="{0D108BD9-81ED-4DB2-BD59-A6C34878D82A}">
                    <a16:rowId xmlns:a16="http://schemas.microsoft.com/office/drawing/2014/main" val="4131345620"/>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Highly Volatile or Unpredictable Usage Patterns</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As we have seen, the applications of the University have erratic usage patterns. Migrating to the Cloud is the better option.</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793859589"/>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Overprovisioned Applications</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Applications using 40% or less compute power allotted to them are over provisioned. They can run on lower needs and if needs increase in future, scaling can be done.</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74782519"/>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Test Environments</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Environments having test requirements have be migrated to the cloud</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762766876"/>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High Compute Power Requirements</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Applications having high compute power requirements can be migrated to the cloud. AI Applications having high compute power requirements can be migrated to the cloud. AI Applications having requirements for GPU can run comfortably on the cloud</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350647646"/>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High Support Requirements</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Applications having high support requirements can be migrated to the cloud. The cloud provider often provides support, which might help solve problems in times of need</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320008092"/>
                  </a:ext>
                </a:extLst>
              </a:tr>
            </a:tbl>
          </a:graphicData>
        </a:graphic>
      </p:graphicFrame>
    </p:spTree>
    <p:extLst>
      <p:ext uri="{BB962C8B-B14F-4D97-AF65-F5344CB8AC3E}">
        <p14:creationId xmlns:p14="http://schemas.microsoft.com/office/powerpoint/2010/main" val="359914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A2B2-BA57-419A-B55B-1E4A1931E686}"/>
              </a:ext>
            </a:extLst>
          </p:cNvPr>
          <p:cNvSpPr>
            <a:spLocks noGrp="1"/>
          </p:cNvSpPr>
          <p:nvPr>
            <p:ph type="title"/>
          </p:nvPr>
        </p:nvSpPr>
        <p:spPr>
          <a:xfrm>
            <a:off x="311700" y="329825"/>
            <a:ext cx="8520600" cy="572700"/>
          </a:xfrm>
        </p:spPr>
        <p:txBody>
          <a:bodyPr/>
          <a:lstStyle/>
          <a:p>
            <a:r>
              <a:rPr lang="en-AU" dirty="0">
                <a:latin typeface="Open Sans" panose="020B0606030504020204" pitchFamily="34" charset="0"/>
                <a:ea typeface="Open Sans" panose="020B0606030504020204" pitchFamily="34" charset="0"/>
                <a:cs typeface="Open Sans" panose="020B0606030504020204" pitchFamily="34" charset="0"/>
              </a:rPr>
              <a:t>Prioritised list of Applications</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6" name="Table 6">
            <a:extLst>
              <a:ext uri="{FF2B5EF4-FFF2-40B4-BE49-F238E27FC236}">
                <a16:creationId xmlns:a16="http://schemas.microsoft.com/office/drawing/2014/main" id="{C60BD00A-1089-4A10-B83D-515381B3FC58}"/>
              </a:ext>
            </a:extLst>
          </p:cNvPr>
          <p:cNvGraphicFramePr>
            <a:graphicFrameLocks noGrp="1"/>
          </p:cNvGraphicFramePr>
          <p:nvPr>
            <p:extLst>
              <p:ext uri="{D42A27DB-BD31-4B8C-83A1-F6EECF244321}">
                <p14:modId xmlns:p14="http://schemas.microsoft.com/office/powerpoint/2010/main" val="4075661821"/>
              </p:ext>
            </p:extLst>
          </p:nvPr>
        </p:nvGraphicFramePr>
        <p:xfrm>
          <a:off x="441613" y="1427123"/>
          <a:ext cx="8260774" cy="2839720"/>
        </p:xfrm>
        <a:graphic>
          <a:graphicData uri="http://schemas.openxmlformats.org/drawingml/2006/table">
            <a:tbl>
              <a:tblPr firstRow="1" bandRow="1">
                <a:tableStyleId>{7DF18680-E054-41AD-8BC1-D1AEF772440D}</a:tableStyleId>
              </a:tblPr>
              <a:tblGrid>
                <a:gridCol w="2542310">
                  <a:extLst>
                    <a:ext uri="{9D8B030D-6E8A-4147-A177-3AD203B41FA5}">
                      <a16:colId xmlns:a16="http://schemas.microsoft.com/office/drawing/2014/main" val="1791653480"/>
                    </a:ext>
                  </a:extLst>
                </a:gridCol>
                <a:gridCol w="5718464">
                  <a:extLst>
                    <a:ext uri="{9D8B030D-6E8A-4147-A177-3AD203B41FA5}">
                      <a16:colId xmlns:a16="http://schemas.microsoft.com/office/drawing/2014/main" val="209488470"/>
                    </a:ext>
                  </a:extLst>
                </a:gridCol>
              </a:tblGrid>
              <a:tr h="370840">
                <a:tc>
                  <a:txBody>
                    <a:bodyPr/>
                    <a:lstStyle/>
                    <a:p>
                      <a:pPr algn="ct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73527"/>
                    </a:solidFill>
                  </a:tcPr>
                </a:tc>
                <a:tc>
                  <a:txBody>
                    <a:bodyPr/>
                    <a:lstStyle/>
                    <a:p>
                      <a:r>
                        <a:rPr lang="en-AU" sz="1400" dirty="0">
                          <a:latin typeface="Open Sans" panose="020B0606030504020204" pitchFamily="34" charset="0"/>
                          <a:ea typeface="Open Sans" panose="020B0606030504020204" pitchFamily="34" charset="0"/>
                          <a:cs typeface="Open Sans" panose="020B0606030504020204" pitchFamily="34" charset="0"/>
                        </a:rPr>
                        <a:t>Reason for Application Usage</a:t>
                      </a:r>
                      <a:endParaRPr lang="en-US" sz="1400" dirty="0">
                        <a:latin typeface="Open Sans" panose="020B0606030504020204" pitchFamily="34" charset="0"/>
                        <a:ea typeface="Open Sans" panose="020B0606030504020204" pitchFamily="34" charset="0"/>
                        <a:cs typeface="Open Sans" panose="020B0606030504020204" pitchFamily="34" charset="0"/>
                      </a:endParaRPr>
                    </a:p>
                  </a:txBody>
                  <a:tcPr anchor="ctr">
                    <a:solidFill>
                      <a:srgbClr val="073527"/>
                    </a:solidFill>
                  </a:tcPr>
                </a:tc>
                <a:extLst>
                  <a:ext uri="{0D108BD9-81ED-4DB2-BD59-A6C34878D82A}">
                    <a16:rowId xmlns:a16="http://schemas.microsoft.com/office/drawing/2014/main" val="4131345620"/>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Enrolments Plus</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The enrolments application would be highly volatile in its usage, with a long list of activities at the start of a term, followed by minimal use.</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2793859589"/>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Echo360</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Echo360 is used to stream video and audio content from lectures to students. It has highly volatile use which is well suited to the scalability and elasticity of the Cloud infrastructure.</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074782519"/>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SharePoint</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SharePoint has existing SaaS offerings which would accelerate its transition to cloud.</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762766876"/>
                  </a:ext>
                </a:extLst>
              </a:tr>
              <a:tr h="443268">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Confluence</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It is typically used for document storage, which would make it simple to transfer file not have any sensitive data or an immense volume of it.</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1350647646"/>
                  </a:ext>
                </a:extLst>
              </a:tr>
              <a:tr h="370840">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Student Feedback Survey</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r>
                        <a:rPr lang="en-AU" sz="1200" dirty="0">
                          <a:latin typeface="Open Sans" panose="020B0606030504020204" pitchFamily="34" charset="0"/>
                          <a:ea typeface="Open Sans" panose="020B0606030504020204" pitchFamily="34" charset="0"/>
                          <a:cs typeface="Open Sans" panose="020B0606030504020204" pitchFamily="34" charset="0"/>
                        </a:rPr>
                        <a:t>The Student Feedback Survey is a much simpler application with a low degree of integration, relational data structured and only moderate customisation.</a:t>
                      </a: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tc>
                <a:extLst>
                  <a:ext uri="{0D108BD9-81ED-4DB2-BD59-A6C34878D82A}">
                    <a16:rowId xmlns:a16="http://schemas.microsoft.com/office/drawing/2014/main" val="3320008092"/>
                  </a:ext>
                </a:extLst>
              </a:tr>
            </a:tbl>
          </a:graphicData>
        </a:graphic>
      </p:graphicFrame>
    </p:spTree>
    <p:extLst>
      <p:ext uri="{BB962C8B-B14F-4D97-AF65-F5344CB8AC3E}">
        <p14:creationId xmlns:p14="http://schemas.microsoft.com/office/powerpoint/2010/main" val="31252458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305</Words>
  <Application>Microsoft Office PowerPoint</Application>
  <PresentationFormat>On-screen Show (16:9)</PresentationFormat>
  <Paragraphs>24</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Open Sans</vt:lpstr>
      <vt:lpstr>Simple Light</vt:lpstr>
      <vt:lpstr>PowerPoint Presentation</vt:lpstr>
      <vt:lpstr>Cloud Readiness Assessment</vt:lpstr>
      <vt:lpstr>Prioritised list of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Nhật Minh Nguyễn</cp:lastModifiedBy>
  <cp:revision>3</cp:revision>
  <dcterms:modified xsi:type="dcterms:W3CDTF">2021-01-14T07:03:02Z</dcterms:modified>
</cp:coreProperties>
</file>