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87" d="100"/>
          <a:sy n="87" d="100"/>
        </p:scale>
        <p:origin x="490"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901E-4870-8C09-4A7F733C537E}"/>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901E-4870-8C09-4A7F733C537E}"/>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2-901E-4870-8C09-4A7F733C537E}"/>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14/01/2021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5" imgW="12700" imgH="12700" progId="TCLayout.ActiveDocument.1">
                  <p:embed/>
                </p:oleObj>
              </mc:Choice>
              <mc:Fallback>
                <p:oleObj name="think-cell Slide" r:id="rId45" imgW="12700" imgH="12700" progId="TCLayout.ActiveDocument.1">
                  <p:embed/>
                  <p:pic>
                    <p:nvPicPr>
                      <p:cNvPr id="0"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4"/>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anose="05020102010507070707"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14/01/2021</a:t>
            </a:fld>
            <a:r>
              <a:rPr lang="en-AU"/>
              <a:t>19/02/2019</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9200" rtl="0" eaLnBrk="1" latinLnBrk="0" hangingPunct="1">
        <a:spcBef>
          <a:spcPct val="0"/>
        </a:spcBef>
        <a:buNone/>
        <a:defRPr sz="2000" kern="1200">
          <a:solidFill>
            <a:schemeClr val="tx1"/>
          </a:solidFill>
          <a:latin typeface="+mj-lt"/>
          <a:ea typeface="+mj-ea"/>
          <a:cs typeface="+mj-cs"/>
        </a:defRPr>
      </a:lvl1pPr>
    </p:titleStyle>
    <p:bodyStyle>
      <a:lvl1pPr marL="0" indent="0" algn="l" defTabSz="1219200"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200"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9200"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920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89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9200"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chart" Target="../charts/char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slideLayout" Target="../slideLayouts/slideLayout33.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image" Target="../media/image8.emf"/><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mn-lt"/>
                        <a:ea typeface="+mn-ea"/>
                        <a:cs typeface="+mn-cs"/>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299"/>
          <a:ext cx="8391528" cy="5440698"/>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GB"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845774"/>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1"/>
                    </a:ext>
                  </a:extLst>
                </a:gridCol>
                <a:gridCol w="2083423">
                  <a:extLst>
                    <a:ext uri="{9D8B030D-6E8A-4147-A177-3AD203B41FA5}">
                      <a16:colId xmlns:a16="http://schemas.microsoft.com/office/drawing/2014/main" val="20002"/>
                    </a:ext>
                  </a:extLst>
                </a:gridCol>
                <a:gridCol w="2083423">
                  <a:extLst>
                    <a:ext uri="{9D8B030D-6E8A-4147-A177-3AD203B41FA5}">
                      <a16:colId xmlns:a16="http://schemas.microsoft.com/office/drawing/2014/main" val="20003"/>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1000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10003"/>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000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10005"/>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10007"/>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10008"/>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10009"/>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1001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11"/>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195"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nvGraphicFramePr>
        <p:xfrm>
          <a:off x="1805354" y="891606"/>
          <a:ext cx="8073802" cy="3988626"/>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1"/>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Oracle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$89,780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$294,059</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7" y="5542166"/>
            <a:ext cx="8547327" cy="889407"/>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4043369826"/>
              </p:ext>
            </p:extLst>
          </p:nvPr>
        </p:nvGraphicFramePr>
        <p:xfrm>
          <a:off x="1821683" y="688331"/>
          <a:ext cx="8073802" cy="5730558"/>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1"/>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no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371200"/>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IN" altLang="en-AU" sz="1000" b="1" dirty="0">
                          <a:solidFill>
                            <a:schemeClr val="tx2"/>
                          </a:solidFill>
                          <a:latin typeface="+mn-lt"/>
                          <a:ea typeface="Open Sans" panose="020B0606030504020204" pitchFamily="34" charset="0"/>
                          <a:cs typeface="Open Sans" panose="020B0606030504020204" pitchFamily="34" charset="0"/>
                        </a:rPr>
                        <a:t>Financial Force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 </a:t>
                      </a:r>
                      <a:r>
                        <a:rPr lang="en-IN" altLang="en-AU" sz="800" dirty="0">
                          <a:ea typeface="Open Sans" panose="020B0606030504020204" pitchFamily="34" charset="0"/>
                          <a:cs typeface="Open Sans" panose="020B0606030504020204" pitchFamily="34" charset="0"/>
                          <a:sym typeface="+mn-ea"/>
                        </a:rPr>
                        <a:t>A</a:t>
                      </a:r>
                      <a:r>
                        <a:rPr lang="en-AU" sz="800" dirty="0">
                          <a:ea typeface="Open Sans" panose="020B0606030504020204" pitchFamily="34" charset="0"/>
                          <a:cs typeface="Open Sans" panose="020B0606030504020204" pitchFamily="34" charset="0"/>
                          <a:sym typeface="+mn-ea"/>
                        </a:rPr>
                        <a:t> cloud computing platform from salesforce.com.</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AU" sz="1000" b="1" kern="1200" dirty="0">
                          <a:solidFill>
                            <a:schemeClr val="tx2"/>
                          </a:solidFill>
                          <a:latin typeface="+mn-lt"/>
                          <a:ea typeface="Open Sans" panose="020B0606030504020204" pitchFamily="34" charset="0"/>
                          <a:cs typeface="Open Sans" panose="020B0606030504020204" pitchFamily="34" charset="0"/>
                        </a:rPr>
                        <a:t>Netsuite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 </a:t>
                      </a:r>
                      <a:r>
                        <a:rPr lang="en-AU" sz="800" dirty="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605138">
                <a:tc>
                  <a:txBody>
                    <a:bodyPr/>
                    <a:lstStyle/>
                    <a:p>
                      <a:pPr algn="ctr"/>
                      <a:r>
                        <a:rPr lang="en-IN" altLang="en-AU" sz="1000" b="1" kern="1200" dirty="0">
                          <a:solidFill>
                            <a:schemeClr val="tx2"/>
                          </a:solidFill>
                          <a:latin typeface="+mn-lt"/>
                          <a:ea typeface="Open Sans" panose="020B0606030504020204" pitchFamily="34" charset="0"/>
                          <a:cs typeface="Open Sans" panose="020B0606030504020204" pitchFamily="34" charset="0"/>
                        </a:rPr>
                        <a:t>Microsoft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r>
                        <a:rPr lang="en-AU" sz="800" dirty="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325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PUBLIC</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715" imgH="5715" progId="TCLayout.ActiveDocument.1">
                  <p:embed/>
                </p:oleObj>
              </mc:Choice>
              <mc:Fallback>
                <p:oleObj name="think-cell Slide" r:id="rId5" imgW="5715" imgH="5715" progId="TCLayout.ActiveDocument.1">
                  <p:embed/>
                  <p:pic>
                    <p:nvPicPr>
                      <p:cNvPr id="0"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algn="ctr" defTabSz="1219200">
              <a:spcBef>
                <a:spcPct val="0"/>
              </a:spcBef>
              <a:spcAft>
                <a:spcPct val="0"/>
              </a:spcAft>
              <a:buFont typeface="Wingdings 2" panose="05020102010507070707"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14" name="Table 13"/>
          <p:cNvGraphicFramePr>
            <a:graphicFrameLocks noGrp="1"/>
          </p:cNvGraphicFramePr>
          <p:nvPr/>
        </p:nvGraphicFramePr>
        <p:xfrm>
          <a:off x="1921335" y="1170146"/>
          <a:ext cx="4174667" cy="4050766"/>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1"/>
                    </a:ext>
                  </a:extLst>
                </a:gridCol>
                <a:gridCol w="968052">
                  <a:extLst>
                    <a:ext uri="{9D8B030D-6E8A-4147-A177-3AD203B41FA5}">
                      <a16:colId xmlns:a16="http://schemas.microsoft.com/office/drawing/2014/main" val="20002"/>
                    </a:ext>
                  </a:extLst>
                </a:gridCol>
                <a:gridCol w="968052">
                  <a:extLst>
                    <a:ext uri="{9D8B030D-6E8A-4147-A177-3AD203B41FA5}">
                      <a16:colId xmlns:a16="http://schemas.microsoft.com/office/drawing/2014/main" val="20003"/>
                    </a:ext>
                  </a:extLst>
                </a:gridCol>
              </a:tblGrid>
              <a:tr h="2981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Financial Force</a:t>
                      </a:r>
                      <a:r>
                        <a:rPr lang="en-AU" sz="1100" b="0" i="0" u="none" strike="noStrike" dirty="0">
                          <a:ln>
                            <a:solidFill>
                              <a:sysClr val="windowText" lastClr="000000"/>
                            </a:solidFill>
                          </a:ln>
                          <a:solidFill>
                            <a:schemeClr val="tx1"/>
                          </a:solidFill>
                          <a:effectLst/>
                          <a:latin typeface="+mn-lt"/>
                        </a:rPr>
                        <a:t>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Microsoft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Implementation</a:t>
                      </a:r>
                    </a:p>
                  </a:txBody>
                  <a:tcPr marL="45720" marR="45720" anchor="ct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$25000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1"/>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Travel</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2"/>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$40000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extLst>
                  <a:ext uri="{0D108BD9-81ED-4DB2-BD59-A6C34878D82A}">
                    <a16:rowId xmlns:a16="http://schemas.microsoft.com/office/drawing/2014/main" val="10003"/>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Licencing costs</a:t>
                      </a:r>
                      <a:r>
                        <a:rPr lang="en-AU" sz="900" b="0" i="0" u="none" strike="noStrike" baseline="0" dirty="0">
                          <a:solidFill>
                            <a:schemeClr val="tx1"/>
                          </a:solidFill>
                          <a:effectLst/>
                          <a:latin typeface="+mn-lt"/>
                        </a:rPr>
                        <a:t> of core finance modules</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4"/>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8 x</a:t>
                      </a:r>
                      <a:r>
                        <a:rPr lang="en-AU" sz="900" b="0" i="0" u="none" strike="noStrike" kern="1200" baseline="0" dirty="0">
                          <a:solidFill>
                            <a:schemeClr val="tx1"/>
                          </a:solidFill>
                          <a:effectLst/>
                          <a:latin typeface="+mn-lt"/>
                          <a:ea typeface="+mn-ea"/>
                          <a:cs typeface="+mn-cs"/>
                        </a:rPr>
                        <a:t> </a:t>
                      </a:r>
                      <a:r>
                        <a:rPr lang="en-AU" sz="900" b="0" i="0" u="none" strike="noStrike" kern="1200" dirty="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$30000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extLst>
                  <a:ext uri="{0D108BD9-81ED-4DB2-BD59-A6C34878D82A}">
                    <a16:rowId xmlns:a16="http://schemas.microsoft.com/office/drawing/2014/main" val="10005"/>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extLst>
                  <a:ext uri="{0D108BD9-81ED-4DB2-BD59-A6C34878D82A}">
                    <a16:rowId xmlns:a16="http://schemas.microsoft.com/office/drawing/2014/main" val="10006"/>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Support</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$5000</a:t>
                      </a: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$15000</a:t>
                      </a:r>
                    </a:p>
                  </a:txBody>
                  <a:tcPr marL="45720" marR="45720" anchor="ctr">
                    <a:solidFill>
                      <a:schemeClr val="bg1"/>
                    </a:solidFill>
                  </a:tcPr>
                </a:tc>
                <a:extLst>
                  <a:ext uri="{0D108BD9-81ED-4DB2-BD59-A6C34878D82A}">
                    <a16:rowId xmlns:a16="http://schemas.microsoft.com/office/drawing/2014/main" val="10007"/>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Sand Box</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45720" marR="4572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45720" marR="45720" anchor="ctr">
                    <a:solidFill>
                      <a:schemeClr val="bg1"/>
                    </a:solidFill>
                  </a:tcPr>
                </a:tc>
                <a:extLst>
                  <a:ext uri="{0D108BD9-81ED-4DB2-BD59-A6C34878D82A}">
                    <a16:rowId xmlns:a16="http://schemas.microsoft.com/office/drawing/2014/main" val="10008"/>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a:solidFill>
                            <a:schemeClr val="tx1"/>
                          </a:solidFill>
                          <a:effectLst/>
                          <a:latin typeface="+mn-lt"/>
                        </a:rPr>
                        <a:t>Sub - Total</a:t>
                      </a:r>
                      <a:r>
                        <a:rPr lang="en-IN" altLang="en-AU" sz="900" b="1" i="1" u="none" strike="noStrike" dirty="0">
                          <a:solidFill>
                            <a:schemeClr val="tx1"/>
                          </a:solidFill>
                          <a:effectLst/>
                          <a:latin typeface="+mn-lt"/>
                        </a:rPr>
                        <a:t>$</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IN" altLang="en-AU" sz="900" b="1" i="1" u="none" strike="noStrike" kern="1200" dirty="0">
                          <a:solidFill>
                            <a:srgbClr val="000000"/>
                          </a:solidFill>
                          <a:effectLst/>
                          <a:latin typeface="Verdana" panose="020B0604030504040204" pitchFamily="34" charset="0"/>
                          <a:ea typeface="+mn-ea"/>
                          <a:cs typeface="+mn-cs"/>
                        </a:rPr>
                        <a:t>$100000</a:t>
                      </a:r>
                    </a:p>
                  </a:txBody>
                  <a:tcPr marL="68580" marR="68580" marT="0" marB="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$70000</a:t>
                      </a:r>
                    </a:p>
                  </a:txBody>
                  <a:tcPr marL="45720" marR="4572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$80000</a:t>
                      </a:r>
                    </a:p>
                  </a:txBody>
                  <a:tcPr marL="45720" marR="45720" anchor="ctr">
                    <a:solidFill>
                      <a:schemeClr val="bg1">
                        <a:lumMod val="95000"/>
                      </a:schemeClr>
                    </a:solidFill>
                  </a:tcPr>
                </a:tc>
                <a:extLst>
                  <a:ext uri="{0D108BD9-81ED-4DB2-BD59-A6C34878D82A}">
                    <a16:rowId xmlns:a16="http://schemas.microsoft.com/office/drawing/2014/main" val="10009"/>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dirty="0">
                          <a:solidFill>
                            <a:schemeClr val="tx1"/>
                          </a:solidFill>
                          <a:effectLst/>
                          <a:latin typeface="+mn-lt"/>
                          <a:ea typeface="+mn-ea"/>
                          <a:cs typeface="+mn-cs"/>
                        </a:rPr>
                        <a:t>$120000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$110000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$100000</a:t>
                      </a:r>
                    </a:p>
                  </a:txBody>
                  <a:tcPr marL="6350" marR="6350" marT="6350" marB="0" anchor="ctr">
                    <a:solidFill>
                      <a:schemeClr val="bg2"/>
                    </a:solidFill>
                  </a:tcPr>
                </a:tc>
                <a:extLst>
                  <a:ext uri="{0D108BD9-81ED-4DB2-BD59-A6C34878D82A}">
                    <a16:rowId xmlns:a16="http://schemas.microsoft.com/office/drawing/2014/main" val="10010"/>
                  </a:ext>
                </a:extLst>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7"/>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p>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FinancialForce and other functions such as Payroll, Expense Management System etc. </a:t>
            </a:r>
          </a:p>
        </p:txBody>
      </p:sp>
      <p:sp>
        <p:nvSpPr>
          <p:cNvPr id="10" name="Text Placeholder 24"/>
          <p:cNvSpPr txBox="1"/>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r>
              <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rPr>
              <a:t>Findings …</a:t>
            </a:r>
            <a:r>
              <a:rPr kumimoji="0" lang="en-AU" sz="1200" b="0" i="0" u="none" strike="noStrike" kern="1200" cap="none" spc="0" normalizeH="0" baseline="0" noProof="0" dirty="0" err="1">
                <a:ln>
                  <a:noFill/>
                </a:ln>
                <a:solidFill>
                  <a:srgbClr val="575757"/>
                </a:solidFill>
                <a:effectLst/>
                <a:uLnTx/>
                <a:uFillTx/>
                <a:latin typeface="Verdana" panose="020B0604030504040204"/>
                <a:ea typeface="+mn-ea"/>
                <a:cs typeface="+mn-cs"/>
              </a:rPr>
              <a:t>xxxx</a:t>
            </a:r>
            <a:r>
              <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5715" imgH="5715" progId="TCLayout.ActiveDocument.1">
                  <p:embed/>
                </p:oleObj>
              </mc:Choice>
              <mc:Fallback>
                <p:oleObj name="think-cell Slide" r:id="rId22" imgW="5715" imgH="5715" progId="TCLayout.ActiveDocument.1">
                  <p:embed/>
                  <p:pic>
                    <p:nvPicPr>
                      <p:cNvPr id="0" name="Picture 5126"/>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2"/>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3"/>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4"/>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3</a:t>
            </a:r>
          </a:p>
        </p:txBody>
      </p:sp>
      <p:sp>
        <p:nvSpPr>
          <p:cNvPr id="18" name="Diamond 17"/>
          <p:cNvSpPr/>
          <p:nvPr>
            <p:custDataLst>
              <p:tags r:id="rId5"/>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6"/>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7"/>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8"/>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9"/>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0"/>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1"/>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2"/>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3"/>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4"/>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5"/>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6"/>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7"/>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8"/>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9"/>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rgbClr val="53565A"/>
                </a:solidFill>
              </a:rPr>
              <a:t>Phase</a:t>
            </a:r>
          </a:p>
        </p:txBody>
      </p:sp>
      <p:sp>
        <p:nvSpPr>
          <p:cNvPr id="68" name="Text Placeholder 4"/>
          <p:cNvSpPr>
            <a:spLocks noGrp="1"/>
          </p:cNvSpPr>
          <p:nvPr>
            <p:ph type="body" sz="quarter" idx="4294967295"/>
          </p:nvPr>
        </p:nvSpPr>
        <p:spPr>
          <a:xfrm>
            <a:off x="460866" y="1937499"/>
            <a:ext cx="10563508" cy="2615925"/>
          </a:xfrm>
        </p:spPr>
        <p:txBody>
          <a:bodyPr/>
          <a:lstStyle/>
          <a:p>
            <a:r>
              <a:rPr lang="en-IN" altLang="en-AU" b="0" dirty="0"/>
              <a:t>Implementa																																.	&gt;&gt;&gt;&gt;&gt;&gt;&gt;&gt;&gt;&gt;&gt;&gt;&gt;&gt;&gt;&gt;&gt;&gt;&gt;&gt;&gt;&gt;&gt;&gt;&gt;&gt;&gt;&gt;&gt;&gt;&gt;&gt;&gt;&gt;					&gt;&gt;&gt;&gt;&gt;&gt;&gt;&gt;&gt;&gt;&gt;&gt;&gt;&gt;&gt;&gt;&gt;&gt;&gt;&gt;&gt;&gt;&gt;&gt;&gt;&gt;&gt;&gt;&gt;&gt;&gt;&gt;&gt;&gt;&gt;&gt;&gt;&gt;&gt;&gt;&gt;&gt;&gt;</a:t>
            </a:r>
          </a:p>
          <a:p>
            <a:r>
              <a:rPr lang="en-IN" altLang="en-AU" b="0" dirty="0"/>
              <a:t>                       &gt;&gt;&gt;&gt;&gt;&gt;&gt;&gt;&gt;&gt;&gt;&gt;&gt;&gt;&gt;&gt;&gt;&gt;&gt;&gt;&gt;&gt;&gt;&gt;&gt;&gt;&gt;&gt;&gt;&gt;&gt;&gt;&gt;&gt;&gt;&gt;&gt;&gt;&gt;&gt;&gt;&gt;&gt;&gt;&gt;&gt;&gt;&gt;&gt;&gt;&gt;&gt;&gt;&gt;</a:t>
            </a:r>
          </a:p>
          <a:p>
            <a:r>
              <a:rPr lang="en-IN" altLang="en-AU" b="0" dirty="0"/>
              <a:t>	&gt;&gt;&gt;&gt;&gt;&gt;&gt;&gt;&gt;&gt;&gt;&gt;&gt;&gt;&gt;&gt;&gt;&gt;&gt;&gt;&gt;&gt;&gt;&gt;&gt;&gt;&gt;&gt;&gt;&gt;&gt;&gt;&gt;&gt;&gt;&gt;&gt;&gt;&gt;&gt;&gt;&gt;&gt;&gt;&gt;&gt;&gt;&gt;&gt;&gt;&gt;&gt;&gt;&gt;&gt;&gt;&gt;&gt;&gt;&gt;&gt;&gt;&gt;&gt;&gt;&gt;					</a:t>
            </a:r>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0"/>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200"/>
              <a:r>
                <a:rPr kumimoji="0" lang="en-AU" sz="1000" b="1" i="0" u="none" strike="noStrike" kern="1200" cap="none" spc="0" normalizeH="0" baseline="0" noProof="0" dirty="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a:t>
              </a:r>
              <a:r>
                <a:rPr kumimoji="0" lang="en-AU" sz="1000" b="1" i="0" u="none" strike="noStrike" kern="1200" cap="none" spc="0" normalizeH="0" noProof="0" dirty="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200" rtl="0" eaLnBrk="1" fontAlgn="auto" latinLnBrk="0" hangingPunct="1">
                <a:lnSpc>
                  <a:spcPct val="100000"/>
                </a:lnSpc>
                <a:spcBef>
                  <a:spcPts val="0"/>
                </a:spcBef>
                <a:spcAft>
                  <a:spcPts val="600"/>
                </a:spcAft>
                <a:buClrTx/>
                <a:buSzTx/>
                <a:buFontTx/>
                <a:buNone/>
                <a:defRPr/>
              </a:pPr>
              <a:r>
                <a:rPr lang="en-AU" sz="1000" b="1" dirty="0">
                  <a:solidFill>
                    <a:srgbClr val="86BC25">
                      <a:lumMod val="75000"/>
                    </a:srgbClr>
                  </a:solidFill>
                  <a:latin typeface="Verdana" panose="020B0604030504040204"/>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8"/>
          </p:nvPr>
        </p:nvSpPr>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1"/>
                    </a:ext>
                  </a:extLst>
                </a:gridCol>
                <a:gridCol w="1461520">
                  <a:extLst>
                    <a:ext uri="{9D8B030D-6E8A-4147-A177-3AD203B41FA5}">
                      <a16:colId xmlns:a16="http://schemas.microsoft.com/office/drawing/2014/main" val="20002"/>
                    </a:ext>
                  </a:extLst>
                </a:gridCol>
                <a:gridCol w="1420472">
                  <a:extLst>
                    <a:ext uri="{9D8B030D-6E8A-4147-A177-3AD203B41FA5}">
                      <a16:colId xmlns:a16="http://schemas.microsoft.com/office/drawing/2014/main" val="20003"/>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5923280" y="1954530"/>
            <a:ext cx="1193800" cy="392430"/>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1"/>
                    </a:ext>
                  </a:extLst>
                </a:gridCol>
                <a:gridCol w="1379424">
                  <a:extLst>
                    <a:ext uri="{9D8B030D-6E8A-4147-A177-3AD203B41FA5}">
                      <a16:colId xmlns:a16="http://schemas.microsoft.com/office/drawing/2014/main" val="20002"/>
                    </a:ext>
                  </a:extLst>
                </a:gridCol>
                <a:gridCol w="1461520">
                  <a:extLst>
                    <a:ext uri="{9D8B030D-6E8A-4147-A177-3AD203B41FA5}">
                      <a16:colId xmlns:a16="http://schemas.microsoft.com/office/drawing/2014/main" val="20003"/>
                    </a:ext>
                  </a:extLst>
                </a:gridCol>
                <a:gridCol w="1420472">
                  <a:extLst>
                    <a:ext uri="{9D8B030D-6E8A-4147-A177-3AD203B41FA5}">
                      <a16:colId xmlns:a16="http://schemas.microsoft.com/office/drawing/2014/main" val="20004"/>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2"/>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6"/>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7"/>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8"/>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9"/>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10"/>
                  </a:ext>
                </a:extLst>
              </a:tr>
            </a:tbl>
          </a:graphicData>
        </a:graphic>
      </p:graphicFrame>
      <p:pic>
        <p:nvPicPr>
          <p:cNvPr id="22"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050"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29" name="Picture 8" descr="https://upload.wikimedia.org/wikipedia/commons/thumb/9/96/Microsoft_logo_%282012%29.svg/1280px-Microsoft_logo_%282012%29.svg.png"/>
          <p:cNvPicPr>
            <a:picLocks noGrp="1" noChangeAspect="1" noChangeArrowheads="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7324725" y="2020570"/>
            <a:ext cx="1221105" cy="260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www.financialforce.com/wp-content/uploads/2017/06/FF-logo-2016-large.jpg"/>
          <p:cNvPicPr>
            <a:picLocks noGrp="1" noChangeAspect="1" noChangeArrowheads="1"/>
          </p:cNvPicPr>
          <p:nvPr>
            <p:ph type="pic" sz="quarter" idx="13"/>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465" y="3112770"/>
            <a:ext cx="1163955" cy="215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upload.wikimedia.org/wikipedia/commons/thumb/9/96/Microsoft_logo_%282012%29.svg/1280px-Microsoft_logo_%282012%29.svg.png"/>
          <p:cNvPicPr>
            <a:picLocks noGrp="1" noChangeAspect="1" noChangeArrowheads="1"/>
          </p:cNvPicPr>
          <p:nvPr>
            <p:ph idx="16"/>
          </p:nvPr>
        </p:nvPicPr>
        <p:blipFill>
          <a:blip r:embed="rId8" cstate="print">
            <a:extLst>
              <a:ext uri="{28A0092B-C50C-407E-A947-70E740481C1C}">
                <a14:useLocalDpi xmlns:a14="http://schemas.microsoft.com/office/drawing/2010/main" val="0"/>
              </a:ext>
            </a:extLst>
          </a:blip>
          <a:srcRect/>
          <a:stretch>
            <a:fillRect/>
          </a:stretch>
        </p:blipFill>
        <p:spPr bwMode="auto">
          <a:xfrm>
            <a:off x="7392035" y="3094355"/>
            <a:ext cx="1086485" cy="234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929164"/>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1"/>
                    </a:ext>
                  </a:extLst>
                </a:gridCol>
                <a:gridCol w="1379424">
                  <a:extLst>
                    <a:ext uri="{9D8B030D-6E8A-4147-A177-3AD203B41FA5}">
                      <a16:colId xmlns:a16="http://schemas.microsoft.com/office/drawing/2014/main" val="20002"/>
                    </a:ext>
                  </a:extLst>
                </a:gridCol>
                <a:gridCol w="1461520">
                  <a:extLst>
                    <a:ext uri="{9D8B030D-6E8A-4147-A177-3AD203B41FA5}">
                      <a16:colId xmlns:a16="http://schemas.microsoft.com/office/drawing/2014/main" val="20003"/>
                    </a:ext>
                  </a:extLst>
                </a:gridCol>
                <a:gridCol w="1420472">
                  <a:extLst>
                    <a:ext uri="{9D8B030D-6E8A-4147-A177-3AD203B41FA5}">
                      <a16:colId xmlns:a16="http://schemas.microsoft.com/office/drawing/2014/main" val="20004"/>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US"/>
                    </a:p>
                  </a:txBody>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MICROSOFT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FINANCIAL </a:t>
                      </a:r>
                    </a:p>
                    <a:p>
                      <a:pPr algn="ctr" fontAlgn="b"/>
                      <a:r>
                        <a:rPr lang="en-IN" altLang="en-AU" sz="1100" b="0" i="0" u="none" strike="noStrike" dirty="0">
                          <a:ln>
                            <a:solidFill>
                              <a:sysClr val="windowText" lastClr="000000"/>
                            </a:solidFill>
                          </a:ln>
                          <a:solidFill>
                            <a:schemeClr val="tx1"/>
                          </a:solidFill>
                          <a:effectLst/>
                          <a:latin typeface="+mn-lt"/>
                        </a:rPr>
                        <a:t>FORCE</a:t>
                      </a: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US"/>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MICROSOFT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FINANCIAL FORCE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32993" y="1850325"/>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4826</Words>
  <Application>Microsoft Office PowerPoint</Application>
  <PresentationFormat>Widescreen</PresentationFormat>
  <Paragraphs>708</Paragraphs>
  <Slides>21</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Open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Nhật Minh Nguyễn</cp:lastModifiedBy>
  <cp:revision>20</cp:revision>
  <dcterms:created xsi:type="dcterms:W3CDTF">2019-03-28T23:50:00Z</dcterms:created>
  <dcterms:modified xsi:type="dcterms:W3CDTF">2021-01-14T08:06:27Z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