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5"/>
  </p:notesMasterIdLst>
  <p:sldIdLst>
    <p:sldId id="256" r:id="rId2"/>
    <p:sldId id="257" r:id="rId3"/>
    <p:sldId id="258" r:id="rId4"/>
    <p:sldId id="259" r:id="rId5"/>
    <p:sldId id="260" r:id="rId6"/>
    <p:sldId id="292" r:id="rId7"/>
    <p:sldId id="291" r:id="rId8"/>
    <p:sldId id="261" r:id="rId9"/>
    <p:sldId id="290" r:id="rId10"/>
    <p:sldId id="293" r:id="rId11"/>
    <p:sldId id="294" r:id="rId12"/>
    <p:sldId id="263" r:id="rId13"/>
    <p:sldId id="295" r:id="rId14"/>
    <p:sldId id="296" r:id="rId15"/>
    <p:sldId id="297" r:id="rId16"/>
    <p:sldId id="298" r:id="rId17"/>
    <p:sldId id="299" r:id="rId18"/>
    <p:sldId id="264" r:id="rId19"/>
    <p:sldId id="300" r:id="rId20"/>
    <p:sldId id="301" r:id="rId21"/>
    <p:sldId id="266" r:id="rId22"/>
    <p:sldId id="276" r:id="rId23"/>
    <p:sldId id="283" r:id="rId24"/>
  </p:sldIdLst>
  <p:sldSz cx="9144000" cy="5143500" type="screen16x9"/>
  <p:notesSz cx="6858000" cy="9144000"/>
  <p:embeddedFontLst>
    <p:embeddedFont>
      <p:font typeface="Arial Black" panose="020B0A04020102020204" pitchFamily="34" charset="0"/>
      <p:regular r:id="rId26"/>
      <p:bold r:id="rId27"/>
    </p:embeddedFont>
    <p:embeddedFont>
      <p:font typeface="Calibri" panose="020F0502020204030204" pitchFamily="34" charset="0"/>
      <p:regular r:id="rId28"/>
      <p:bold r:id="rId29"/>
      <p:italic r:id="rId30"/>
      <p:boldItalic r:id="rId31"/>
    </p:embeddedFont>
    <p:embeddedFont>
      <p:font typeface="Muli" panose="020B0604020202020204" charset="0"/>
      <p:regular r:id="rId32"/>
      <p:bold r:id="rId33"/>
      <p:italic r:id="rId34"/>
      <p:boldItalic r:id="rId35"/>
    </p:embeddedFont>
    <p:embeddedFont>
      <p:font typeface="UTM Facebook K&amp;T" panose="02040603050506020204" pitchFamily="18" charset="0"/>
      <p:regular r:id="rId36"/>
      <p:bold r:id="rId37"/>
      <p:italic r:id="rId38"/>
      <p:boldItalic r:id="rId39"/>
    </p:embeddedFont>
    <p:embeddedFont>
      <p:font typeface="UTM Futura Extra" panose="02040603050506020204" pitchFamily="18"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45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17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26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99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675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6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4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505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839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594458500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594458500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6dc4b734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6dc4b734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5764128aa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5764128aa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18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15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2">
  <p:cSld name="BLANK_1_2">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24"/>
          <p:cNvSpPr/>
          <p:nvPr/>
        </p:nvSpPr>
        <p:spPr>
          <a:xfrm>
            <a:off x="4537225" y="0"/>
            <a:ext cx="46068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4"/>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5E85B9"/>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8" name="Google Shape;168;p24"/>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69" r:id="rId18"/>
    <p:sldLayoutId id="2147483670"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4398428" y="1061077"/>
            <a:ext cx="3864543" cy="133360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a:latin typeface="Arial Black"/>
                <a:ea typeface="Arial Black"/>
                <a:cs typeface="Arial Black"/>
                <a:sym typeface="Arial Black"/>
              </a:rPr>
              <a:t>DATA</a:t>
            </a:r>
            <a:r>
              <a:rPr lang="en" sz="3200" dirty="0">
                <a:solidFill>
                  <a:srgbClr val="5E85B9"/>
                </a:solidFill>
                <a:latin typeface="Arial Black"/>
                <a:ea typeface="Arial Black"/>
                <a:cs typeface="Arial Black"/>
                <a:sym typeface="Arial Black"/>
              </a:rPr>
              <a:t>MINING</a:t>
            </a:r>
            <a:r>
              <a:rPr lang="en" sz="3200" dirty="0"/>
              <a:t> </a:t>
            </a:r>
            <a:br>
              <a:rPr lang="en" sz="3200" dirty="0"/>
            </a:br>
            <a:r>
              <a:rPr lang="en" sz="3200" dirty="0"/>
              <a:t>Presentation</a:t>
            </a:r>
            <a:endParaRPr sz="3200" dirty="0"/>
          </a:p>
        </p:txBody>
      </p:sp>
      <p:sp>
        <p:nvSpPr>
          <p:cNvPr id="287" name="Google Shape;287;p42"/>
          <p:cNvSpPr txBox="1">
            <a:spLocks noGrp="1"/>
          </p:cNvSpPr>
          <p:nvPr>
            <p:ph type="subTitle" idx="1"/>
          </p:nvPr>
        </p:nvSpPr>
        <p:spPr>
          <a:xfrm>
            <a:off x="6614381" y="3702257"/>
            <a:ext cx="1648590" cy="629843"/>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2800" b="1" dirty="0"/>
              <a:t>Team 4</a:t>
            </a:r>
            <a:endParaRPr sz="2800" b="1" dirty="0"/>
          </a:p>
        </p:txBody>
      </p:sp>
      <p:sp>
        <p:nvSpPr>
          <p:cNvPr id="288" name="Google Shape;288;p42"/>
          <p:cNvSpPr txBox="1">
            <a:spLocks noGrp="1"/>
          </p:cNvSpPr>
          <p:nvPr>
            <p:ph type="subTitle" idx="2"/>
          </p:nvPr>
        </p:nvSpPr>
        <p:spPr>
          <a:xfrm>
            <a:off x="5739858" y="4332100"/>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JUNE, 21, 2021 </a:t>
            </a:r>
            <a:endParaRPr dirty="0"/>
          </a:p>
        </p:txBody>
      </p:sp>
      <p:sp>
        <p:nvSpPr>
          <p:cNvPr id="294" name="Google Shape;294;p42"/>
          <p:cNvSpPr txBox="1"/>
          <p:nvPr/>
        </p:nvSpPr>
        <p:spPr>
          <a:xfrm>
            <a:off x="3534060" y="535700"/>
            <a:ext cx="4748934" cy="551400"/>
          </a:xfrm>
          <a:prstGeom prst="rect">
            <a:avLst/>
          </a:prstGeom>
          <a:noFill/>
          <a:ln>
            <a:noFill/>
          </a:ln>
        </p:spPr>
        <p:txBody>
          <a:bodyPr spcFirstLastPara="1" wrap="square" lIns="91425" tIns="91425" rIns="91425" bIns="91425" anchor="t" anchorCtr="0">
            <a:noAutofit/>
          </a:bodyPr>
          <a:lstStyle/>
          <a:p>
            <a:r>
              <a:rPr lang="en-US" b="1" strike="noStrike" dirty="0">
                <a:solidFill>
                  <a:schemeClr val="bg1"/>
                </a:solidFill>
                <a:effectLst/>
                <a:latin typeface="Arial Black" panose="020B0A04020102020204" pitchFamily="34" charset="0"/>
              </a:rPr>
              <a:t>HCMC University of Technology and Education</a:t>
            </a:r>
            <a:endParaRPr lang="en-US" b="1" dirty="0">
              <a:solidFill>
                <a:schemeClr val="bg1"/>
              </a:solidFill>
              <a:effectLst/>
              <a:latin typeface="Arial Black" panose="020B0A04020102020204" pitchFamily="34" charset="0"/>
            </a:endParaRPr>
          </a:p>
          <a:p>
            <a:pPr marL="0" lvl="0" indent="0" algn="l" rtl="0">
              <a:spcBef>
                <a:spcPts val="0"/>
              </a:spcBef>
              <a:spcAft>
                <a:spcPts val="0"/>
              </a:spcAft>
              <a:buNone/>
            </a:pPr>
            <a:r>
              <a:rPr lang="en-US" dirty="0">
                <a:solidFill>
                  <a:schemeClr val="bg1"/>
                </a:solidFill>
                <a:latin typeface="Arial Black" panose="020B0A04020102020204" pitchFamily="34" charset="0"/>
                <a:ea typeface="Arial Black"/>
                <a:cs typeface="Arial Black"/>
                <a:sym typeface="Arial Black"/>
              </a:rPr>
              <a:t> </a:t>
            </a:r>
          </a:p>
        </p:txBody>
      </p:sp>
      <p:pic>
        <p:nvPicPr>
          <p:cNvPr id="3" name="Picture 2">
            <a:extLst>
              <a:ext uri="{FF2B5EF4-FFF2-40B4-BE49-F238E27FC236}">
                <a16:creationId xmlns:a16="http://schemas.microsoft.com/office/drawing/2014/main" id="{4CF3FA5A-DBCF-4C62-9A9C-4C0558CA2C20}"/>
              </a:ext>
            </a:extLst>
          </p:cNvPr>
          <p:cNvPicPr>
            <a:picLocks noChangeAspect="1"/>
          </p:cNvPicPr>
          <p:nvPr/>
        </p:nvPicPr>
        <p:blipFill>
          <a:blip r:embed="rId3"/>
          <a:stretch>
            <a:fillRect/>
          </a:stretch>
        </p:blipFill>
        <p:spPr>
          <a:xfrm>
            <a:off x="2210704" y="318342"/>
            <a:ext cx="1926573" cy="839277"/>
          </a:xfrm>
          <a:prstGeom prst="rect">
            <a:avLst/>
          </a:prstGeom>
        </p:spPr>
      </p:pic>
      <p:sp>
        <p:nvSpPr>
          <p:cNvPr id="4" name="TextBox 3">
            <a:extLst>
              <a:ext uri="{FF2B5EF4-FFF2-40B4-BE49-F238E27FC236}">
                <a16:creationId xmlns:a16="http://schemas.microsoft.com/office/drawing/2014/main" id="{99A6EA69-B53B-4BCD-946A-7B6FBC561BFC}"/>
              </a:ext>
            </a:extLst>
          </p:cNvPr>
          <p:cNvSpPr txBox="1"/>
          <p:nvPr/>
        </p:nvSpPr>
        <p:spPr>
          <a:xfrm>
            <a:off x="2776572" y="2586802"/>
            <a:ext cx="4605372" cy="461665"/>
          </a:xfrm>
          <a:prstGeom prst="rect">
            <a:avLst/>
          </a:prstGeom>
          <a:noFill/>
        </p:spPr>
        <p:txBody>
          <a:bodyPr wrap="square" rtlCol="0">
            <a:spAutoFit/>
          </a:bodyPr>
          <a:lstStyle/>
          <a:p>
            <a:r>
              <a:rPr lang="en-US" sz="2400" b="1" dirty="0">
                <a:solidFill>
                  <a:schemeClr val="accent1">
                    <a:lumMod val="40000"/>
                    <a:lumOff val="60000"/>
                  </a:schemeClr>
                </a:solidFill>
              </a:rPr>
              <a:t>HEALTHCARE CASE STUDY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5122" name="Picture 2">
            <a:extLst>
              <a:ext uri="{FF2B5EF4-FFF2-40B4-BE49-F238E27FC236}">
                <a16:creationId xmlns:a16="http://schemas.microsoft.com/office/drawing/2014/main" id="{AEAEA871-5367-4DAF-B48B-639F3BB7A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914" y="1017725"/>
            <a:ext cx="5600682" cy="34380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8D2FD3-6B45-4451-8580-91EC246B1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058" y="1017725"/>
            <a:ext cx="6584947" cy="404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0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5124"/>
                                        </p:tgtEl>
                                      </p:cBhvr>
                                    </p:animEffect>
                                    <p:set>
                                      <p:cBhvr>
                                        <p:cTn id="7" dur="1" fill="hold">
                                          <p:stCondLst>
                                            <p:cond delay="19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74AF056C-BDDD-446F-96EE-0CC8ABC1AD29}"/>
              </a:ext>
            </a:extLst>
          </p:cNvPr>
          <p:cNvPicPr>
            <a:picLocks noChangeAspect="1"/>
          </p:cNvPicPr>
          <p:nvPr/>
        </p:nvPicPr>
        <p:blipFill>
          <a:blip r:embed="rId3"/>
          <a:stretch>
            <a:fillRect/>
          </a:stretch>
        </p:blipFill>
        <p:spPr>
          <a:xfrm>
            <a:off x="258227" y="1198415"/>
            <a:ext cx="3848637" cy="1438476"/>
          </a:xfrm>
          <a:prstGeom prst="rect">
            <a:avLst/>
          </a:prstGeom>
        </p:spPr>
      </p:pic>
      <p:pic>
        <p:nvPicPr>
          <p:cNvPr id="5" name="Picture 4">
            <a:extLst>
              <a:ext uri="{FF2B5EF4-FFF2-40B4-BE49-F238E27FC236}">
                <a16:creationId xmlns:a16="http://schemas.microsoft.com/office/drawing/2014/main" id="{8C64FC5C-C27C-4384-B130-A12605EEF3A0}"/>
              </a:ext>
            </a:extLst>
          </p:cNvPr>
          <p:cNvPicPr>
            <a:picLocks noChangeAspect="1"/>
          </p:cNvPicPr>
          <p:nvPr/>
        </p:nvPicPr>
        <p:blipFill>
          <a:blip r:embed="rId4"/>
          <a:stretch>
            <a:fillRect/>
          </a:stretch>
        </p:blipFill>
        <p:spPr>
          <a:xfrm>
            <a:off x="4910323" y="1198415"/>
            <a:ext cx="2808399" cy="1226001"/>
          </a:xfrm>
          <a:prstGeom prst="rect">
            <a:avLst/>
          </a:prstGeom>
        </p:spPr>
      </p:pic>
      <p:pic>
        <p:nvPicPr>
          <p:cNvPr id="7" name="Picture 6">
            <a:extLst>
              <a:ext uri="{FF2B5EF4-FFF2-40B4-BE49-F238E27FC236}">
                <a16:creationId xmlns:a16="http://schemas.microsoft.com/office/drawing/2014/main" id="{34E86A00-AEAC-4DC4-BE12-792BFAFF5940}"/>
              </a:ext>
            </a:extLst>
          </p:cNvPr>
          <p:cNvPicPr>
            <a:picLocks noChangeAspect="1"/>
          </p:cNvPicPr>
          <p:nvPr/>
        </p:nvPicPr>
        <p:blipFill>
          <a:blip r:embed="rId5"/>
          <a:stretch>
            <a:fillRect/>
          </a:stretch>
        </p:blipFill>
        <p:spPr>
          <a:xfrm>
            <a:off x="320147" y="3210067"/>
            <a:ext cx="3724795" cy="952633"/>
          </a:xfrm>
          <a:prstGeom prst="rect">
            <a:avLst/>
          </a:prstGeom>
        </p:spPr>
      </p:pic>
      <p:pic>
        <p:nvPicPr>
          <p:cNvPr id="9" name="Picture 8">
            <a:extLst>
              <a:ext uri="{FF2B5EF4-FFF2-40B4-BE49-F238E27FC236}">
                <a16:creationId xmlns:a16="http://schemas.microsoft.com/office/drawing/2014/main" id="{1548AF73-AF46-42F9-9F57-35DF4F0DF0E7}"/>
              </a:ext>
            </a:extLst>
          </p:cNvPr>
          <p:cNvPicPr>
            <a:picLocks noChangeAspect="1"/>
          </p:cNvPicPr>
          <p:nvPr/>
        </p:nvPicPr>
        <p:blipFill>
          <a:blip r:embed="rId6"/>
          <a:stretch>
            <a:fillRect/>
          </a:stretch>
        </p:blipFill>
        <p:spPr>
          <a:xfrm>
            <a:off x="4910323" y="2571750"/>
            <a:ext cx="2705478" cy="2438740"/>
          </a:xfrm>
          <a:prstGeom prst="rect">
            <a:avLst/>
          </a:prstGeom>
        </p:spPr>
      </p:pic>
      <p:pic>
        <p:nvPicPr>
          <p:cNvPr id="11" name="Picture 10">
            <a:extLst>
              <a:ext uri="{FF2B5EF4-FFF2-40B4-BE49-F238E27FC236}">
                <a16:creationId xmlns:a16="http://schemas.microsoft.com/office/drawing/2014/main" id="{72E813BA-A538-4323-9C10-ABDBB52559A6}"/>
              </a:ext>
            </a:extLst>
          </p:cNvPr>
          <p:cNvPicPr>
            <a:picLocks noChangeAspect="1"/>
          </p:cNvPicPr>
          <p:nvPr/>
        </p:nvPicPr>
        <p:blipFill>
          <a:blip r:embed="rId7"/>
          <a:stretch>
            <a:fillRect/>
          </a:stretch>
        </p:blipFill>
        <p:spPr>
          <a:xfrm>
            <a:off x="4600483" y="338971"/>
            <a:ext cx="3172268" cy="4686954"/>
          </a:xfrm>
          <a:prstGeom prst="rect">
            <a:avLst/>
          </a:prstGeom>
        </p:spPr>
      </p:pic>
    </p:spTree>
    <p:extLst>
      <p:ext uri="{BB962C8B-B14F-4D97-AF65-F5344CB8AC3E}">
        <p14:creationId xmlns:p14="http://schemas.microsoft.com/office/powerpoint/2010/main" val="400683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Descision</a:t>
            </a:r>
            <a:r>
              <a:rPr lang="en-US" dirty="0"/>
              <a:t> Tree</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3" name="Google Shape;393;p49"/>
          <p:cNvSpPr txBox="1">
            <a:spLocks noGrp="1"/>
          </p:cNvSpPr>
          <p:nvPr>
            <p:ph type="body" idx="3"/>
          </p:nvPr>
        </p:nvSpPr>
        <p:spPr>
          <a:xfrm>
            <a:off x="435625" y="1247171"/>
            <a:ext cx="3415534" cy="3044502"/>
          </a:xfrm>
          <a:prstGeom prst="rect">
            <a:avLst/>
          </a:prstGeom>
        </p:spPr>
        <p:txBody>
          <a:bodyPr spcFirstLastPara="1" wrap="square" lIns="91425" tIns="91425" rIns="91425" bIns="91425" anchor="t" anchorCtr="0">
            <a:noAutofit/>
          </a:bodyPr>
          <a:lstStyle/>
          <a:p>
            <a:pPr marL="0" lvl="0" indent="0">
              <a:buClr>
                <a:schemeClr val="dk1"/>
              </a:buClr>
              <a:buSzPts val="1100"/>
            </a:pPr>
            <a:r>
              <a:rPr lang="vi-VN" dirty="0"/>
              <a:t>Cây quyết định là một thuật toán được sử dụng để thể hiện trực quan việc ra quyết định</a:t>
            </a:r>
            <a:r>
              <a:rPr lang="en-US" dirty="0"/>
              <a:t>. Ở </a:t>
            </a:r>
            <a:r>
              <a:rPr lang="en-US" dirty="0" err="1"/>
              <a:t>đó</a:t>
            </a:r>
            <a:r>
              <a:rPr lang="en-US" dirty="0"/>
              <a:t>, </a:t>
            </a:r>
            <a:r>
              <a:rPr lang="en-US" dirty="0" err="1"/>
              <a:t>mỗi</a:t>
            </a:r>
            <a:r>
              <a:rPr lang="en-US" dirty="0"/>
              <a:t> Node </a:t>
            </a:r>
            <a:r>
              <a:rPr lang="en-US" dirty="0" err="1"/>
              <a:t>của</a:t>
            </a:r>
            <a:r>
              <a:rPr lang="en-US" dirty="0"/>
              <a:t> </a:t>
            </a:r>
            <a:r>
              <a:rPr lang="en-US" dirty="0" err="1"/>
              <a:t>cây</a:t>
            </a:r>
            <a:r>
              <a:rPr lang="en-US" dirty="0"/>
              <a:t> </a:t>
            </a:r>
            <a:r>
              <a:rPr lang="en-US" dirty="0" err="1"/>
              <a:t>sẽ</a:t>
            </a:r>
            <a:r>
              <a:rPr lang="en-US" dirty="0"/>
              <a:t> </a:t>
            </a:r>
            <a:r>
              <a:rPr lang="en-US" dirty="0" err="1"/>
              <a:t>là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các</a:t>
            </a:r>
            <a:r>
              <a:rPr lang="en-US" dirty="0"/>
              <a:t> </a:t>
            </a:r>
            <a:r>
              <a:rPr lang="en-US" dirty="0" err="1"/>
              <a:t>nhánh</a:t>
            </a:r>
            <a:r>
              <a:rPr lang="en-US" dirty="0"/>
              <a:t> </a:t>
            </a:r>
            <a:r>
              <a:rPr lang="en-US" dirty="0" err="1"/>
              <a:t>là</a:t>
            </a:r>
            <a:r>
              <a:rPr lang="en-US" dirty="0"/>
              <a:t> </a:t>
            </a:r>
            <a:r>
              <a:rPr lang="en-US" dirty="0" err="1"/>
              <a:t>giá</a:t>
            </a:r>
            <a:r>
              <a:rPr lang="en-US" dirty="0"/>
              <a:t> </a:t>
            </a:r>
            <a:r>
              <a:rPr lang="en-US" dirty="0" err="1"/>
              <a:t>trị</a:t>
            </a:r>
            <a:r>
              <a:rPr lang="en-US" dirty="0"/>
              <a:t> </a:t>
            </a:r>
            <a:r>
              <a:rPr lang="en-US" dirty="0" err="1"/>
              <a:t>lựa</a:t>
            </a:r>
            <a:r>
              <a:rPr lang="en-US" dirty="0"/>
              <a:t> </a:t>
            </a:r>
            <a:r>
              <a:rPr lang="en-US" dirty="0" err="1"/>
              <a:t>chọn</a:t>
            </a:r>
            <a:r>
              <a:rPr lang="en-US" dirty="0"/>
              <a:t> </a:t>
            </a:r>
            <a:r>
              <a:rPr lang="en-US" dirty="0" err="1"/>
              <a:t>của</a:t>
            </a:r>
            <a:r>
              <a:rPr lang="en-US" dirty="0"/>
              <a:t> </a:t>
            </a:r>
            <a:r>
              <a:rPr lang="en-US" dirty="0" err="1"/>
              <a:t>thuộc</a:t>
            </a:r>
            <a:r>
              <a:rPr lang="en-US" dirty="0"/>
              <a:t> </a:t>
            </a:r>
            <a:r>
              <a:rPr lang="en-US" dirty="0" err="1"/>
              <a:t>tính</a:t>
            </a:r>
            <a:r>
              <a:rPr lang="en-US" dirty="0"/>
              <a:t> </a:t>
            </a:r>
            <a:r>
              <a:rPr lang="en-US" dirty="0" err="1"/>
              <a:t>đó</a:t>
            </a:r>
            <a:r>
              <a:rPr lang="en-US" dirty="0"/>
              <a:t>. </a:t>
            </a:r>
            <a:r>
              <a:rPr lang="en-US" dirty="0" err="1"/>
              <a:t>Bằng</a:t>
            </a:r>
            <a:r>
              <a:rPr lang="en-US" dirty="0"/>
              <a:t> </a:t>
            </a:r>
            <a:r>
              <a:rPr lang="en-US" dirty="0" err="1"/>
              <a:t>cách</a:t>
            </a:r>
            <a:r>
              <a:rPr lang="en-US" dirty="0"/>
              <a:t> </a:t>
            </a:r>
            <a:r>
              <a:rPr lang="en-US" dirty="0" err="1"/>
              <a:t>đi</a:t>
            </a:r>
            <a:r>
              <a:rPr lang="en-US" dirty="0"/>
              <a:t> </a:t>
            </a:r>
            <a:r>
              <a:rPr lang="en-US" dirty="0" err="1"/>
              <a:t>theo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 </a:t>
            </a:r>
            <a:r>
              <a:rPr lang="en-US" dirty="0" err="1"/>
              <a:t>trên</a:t>
            </a:r>
            <a:r>
              <a:rPr lang="en-US" dirty="0"/>
              <a:t> </a:t>
            </a:r>
            <a:r>
              <a:rPr lang="en-US" dirty="0" err="1"/>
              <a:t>cây</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sẽ</a:t>
            </a:r>
            <a:r>
              <a:rPr lang="en-US" dirty="0"/>
              <a:t> </a:t>
            </a:r>
            <a:r>
              <a:rPr lang="en-US" dirty="0" err="1"/>
              <a:t>cho</a:t>
            </a:r>
            <a:r>
              <a:rPr lang="en-US" dirty="0"/>
              <a:t> ta </a:t>
            </a:r>
            <a:r>
              <a:rPr lang="en-US" dirty="0" err="1"/>
              <a:t>biết</a:t>
            </a:r>
            <a:r>
              <a:rPr lang="en-US" dirty="0"/>
              <a:t> </a:t>
            </a:r>
            <a:r>
              <a:rPr lang="en-US" dirty="0" err="1"/>
              <a:t>giá</a:t>
            </a:r>
            <a:r>
              <a:rPr lang="en-US" dirty="0"/>
              <a:t> </a:t>
            </a:r>
            <a:r>
              <a:rPr lang="en-US" dirty="0" err="1"/>
              <a:t>trị</a:t>
            </a:r>
            <a:r>
              <a:rPr lang="en-US" dirty="0"/>
              <a:t> </a:t>
            </a:r>
            <a:r>
              <a:rPr lang="en-US" dirty="0" err="1"/>
              <a:t>dự</a:t>
            </a:r>
            <a:r>
              <a:rPr lang="en-US" dirty="0"/>
              <a:t> </a:t>
            </a:r>
            <a:r>
              <a:rPr lang="en-US" dirty="0" err="1"/>
              <a:t>đoán</a:t>
            </a:r>
            <a:r>
              <a:rPr lang="en-US" dirty="0"/>
              <a:t>.</a:t>
            </a:r>
          </a:p>
        </p:txBody>
      </p:sp>
      <p:pic>
        <p:nvPicPr>
          <p:cNvPr id="14" name="Picture 13">
            <a:extLst>
              <a:ext uri="{FF2B5EF4-FFF2-40B4-BE49-F238E27FC236}">
                <a16:creationId xmlns:a16="http://schemas.microsoft.com/office/drawing/2014/main" id="{3241D8BD-D76E-4D5F-BD2A-6A5179D7BB1F}"/>
              </a:ext>
            </a:extLst>
          </p:cNvPr>
          <p:cNvPicPr>
            <a:picLocks noChangeAspect="1"/>
          </p:cNvPicPr>
          <p:nvPr/>
        </p:nvPicPr>
        <p:blipFill>
          <a:blip r:embed="rId3"/>
          <a:stretch>
            <a:fillRect/>
          </a:stretch>
        </p:blipFill>
        <p:spPr>
          <a:xfrm>
            <a:off x="4288336" y="1139766"/>
            <a:ext cx="3939417" cy="28639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Descision</a:t>
            </a:r>
            <a:r>
              <a:rPr lang="en-US" dirty="0"/>
              <a:t> Tree</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6148" name="Picture 4">
            <a:extLst>
              <a:ext uri="{FF2B5EF4-FFF2-40B4-BE49-F238E27FC236}">
                <a16:creationId xmlns:a16="http://schemas.microsoft.com/office/drawing/2014/main" id="{EFC0A406-5077-416C-A9A6-EFC123E0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809" y="1143495"/>
            <a:ext cx="5801123" cy="3554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D63A19-AF29-48FF-BC2F-56C86CAD0C28}"/>
              </a:ext>
            </a:extLst>
          </p:cNvPr>
          <p:cNvPicPr>
            <a:picLocks noChangeAspect="1"/>
          </p:cNvPicPr>
          <p:nvPr/>
        </p:nvPicPr>
        <p:blipFill>
          <a:blip r:embed="rId4"/>
          <a:stretch>
            <a:fillRect/>
          </a:stretch>
        </p:blipFill>
        <p:spPr>
          <a:xfrm>
            <a:off x="1417809" y="1017725"/>
            <a:ext cx="5917414" cy="4146495"/>
          </a:xfrm>
          <a:prstGeom prst="rect">
            <a:avLst/>
          </a:prstGeom>
        </p:spPr>
      </p:pic>
    </p:spTree>
    <p:extLst>
      <p:ext uri="{BB962C8B-B14F-4D97-AF65-F5344CB8AC3E}">
        <p14:creationId xmlns:p14="http://schemas.microsoft.com/office/powerpoint/2010/main" val="21377374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Descision</a:t>
            </a:r>
            <a:r>
              <a:rPr lang="en-US" dirty="0"/>
              <a:t> Tree</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F3C128AA-E6D1-49A2-9F21-1F793B662644}"/>
              </a:ext>
            </a:extLst>
          </p:cNvPr>
          <p:cNvPicPr>
            <a:picLocks noChangeAspect="1"/>
          </p:cNvPicPr>
          <p:nvPr/>
        </p:nvPicPr>
        <p:blipFill>
          <a:blip r:embed="rId3"/>
          <a:stretch>
            <a:fillRect/>
          </a:stretch>
        </p:blipFill>
        <p:spPr>
          <a:xfrm>
            <a:off x="4032664" y="201764"/>
            <a:ext cx="3443498" cy="4739971"/>
          </a:xfrm>
          <a:prstGeom prst="rect">
            <a:avLst/>
          </a:prstGeom>
        </p:spPr>
      </p:pic>
      <p:sp>
        <p:nvSpPr>
          <p:cNvPr id="12" name="TextBox 11">
            <a:extLst>
              <a:ext uri="{FF2B5EF4-FFF2-40B4-BE49-F238E27FC236}">
                <a16:creationId xmlns:a16="http://schemas.microsoft.com/office/drawing/2014/main" id="{D03C669F-BAB1-4960-8D95-A56D400E6B78}"/>
              </a:ext>
            </a:extLst>
          </p:cNvPr>
          <p:cNvSpPr txBox="1"/>
          <p:nvPr/>
        </p:nvSpPr>
        <p:spPr>
          <a:xfrm>
            <a:off x="887743" y="2332345"/>
            <a:ext cx="1954239" cy="307777"/>
          </a:xfrm>
          <a:prstGeom prst="rect">
            <a:avLst/>
          </a:prstGeom>
          <a:noFill/>
        </p:spPr>
        <p:txBody>
          <a:bodyPr wrap="square">
            <a:spAutoFit/>
          </a:bodyPr>
          <a:lstStyle/>
          <a:p>
            <a:r>
              <a:rPr lang="en-US" b="1" dirty="0">
                <a:solidFill>
                  <a:srgbClr val="002060"/>
                </a:solidFill>
              </a:rPr>
              <a:t>Accuracy and Kappa</a:t>
            </a:r>
          </a:p>
        </p:txBody>
      </p:sp>
    </p:spTree>
    <p:extLst>
      <p:ext uri="{BB962C8B-B14F-4D97-AF65-F5344CB8AC3E}">
        <p14:creationId xmlns:p14="http://schemas.microsoft.com/office/powerpoint/2010/main" val="253755911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Helvetica Neue"/>
              </a:rPr>
              <a:t>K Nearest Neighbors (KNN)</a:t>
            </a: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 name="Picture 9">
            <a:extLst>
              <a:ext uri="{FF2B5EF4-FFF2-40B4-BE49-F238E27FC236}">
                <a16:creationId xmlns:a16="http://schemas.microsoft.com/office/drawing/2014/main" id="{542A670F-9146-479C-9A68-D4D0724902B0}"/>
              </a:ext>
            </a:extLst>
          </p:cNvPr>
          <p:cNvPicPr>
            <a:picLocks noChangeAspect="1"/>
          </p:cNvPicPr>
          <p:nvPr/>
        </p:nvPicPr>
        <p:blipFill>
          <a:blip r:embed="rId3"/>
          <a:stretch>
            <a:fillRect/>
          </a:stretch>
        </p:blipFill>
        <p:spPr>
          <a:xfrm>
            <a:off x="483948" y="1719970"/>
            <a:ext cx="3883788" cy="2252720"/>
          </a:xfrm>
          <a:prstGeom prst="rect">
            <a:avLst/>
          </a:prstGeom>
        </p:spPr>
      </p:pic>
      <p:sp>
        <p:nvSpPr>
          <p:cNvPr id="13" name="TextBox 12">
            <a:extLst>
              <a:ext uri="{FF2B5EF4-FFF2-40B4-BE49-F238E27FC236}">
                <a16:creationId xmlns:a16="http://schemas.microsoft.com/office/drawing/2014/main" id="{CE6DA50D-EF2A-46A4-B9D6-50043FF211C3}"/>
              </a:ext>
            </a:extLst>
          </p:cNvPr>
          <p:cNvSpPr txBox="1"/>
          <p:nvPr/>
        </p:nvSpPr>
        <p:spPr>
          <a:xfrm>
            <a:off x="5016545" y="1211237"/>
            <a:ext cx="3393265" cy="2554545"/>
          </a:xfrm>
          <a:prstGeom prst="rect">
            <a:avLst/>
          </a:prstGeom>
          <a:noFill/>
        </p:spPr>
        <p:txBody>
          <a:bodyPr wrap="square">
            <a:spAutoFit/>
          </a:bodyPr>
          <a:lstStyle/>
          <a:p>
            <a:r>
              <a:rPr lang="vi-VN" sz="1600" dirty="0">
                <a:latin typeface="Muli" panose="020B0604020202020204" charset="0"/>
              </a:rPr>
              <a:t>K-Nearest Neighbor là một thuật toán phân loại và dự đoán được sử dụng để chia dữ liệu thành các lớp dựa trên khoảng cách giữa các điểm dữ liệu. K-Nearest Neighbor giả định rằng các điểm dữ liệu gần nhau phải giống nhau và do đó, điểm dữ liệu được phân loại sẽ được nhóm với cụm gần nhất.</a:t>
            </a:r>
            <a:endParaRPr lang="en-US" sz="1600" dirty="0">
              <a:latin typeface="Muli" panose="020B0604020202020204" charset="0"/>
            </a:endParaRPr>
          </a:p>
        </p:txBody>
      </p:sp>
    </p:spTree>
    <p:extLst>
      <p:ext uri="{BB962C8B-B14F-4D97-AF65-F5344CB8AC3E}">
        <p14:creationId xmlns:p14="http://schemas.microsoft.com/office/powerpoint/2010/main" val="63479020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Helvetica Neue"/>
              </a:rPr>
              <a:t>K Nearest Neighbors (KNN)</a:t>
            </a: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7170" name="Picture 2">
            <a:extLst>
              <a:ext uri="{FF2B5EF4-FFF2-40B4-BE49-F238E27FC236}">
                <a16:creationId xmlns:a16="http://schemas.microsoft.com/office/drawing/2014/main" id="{441C26E7-BE29-4CF3-813E-053DA8EF3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916" y="812909"/>
            <a:ext cx="5983229" cy="39888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7E773B4-C6B0-4E69-965D-E20E19DB9DA0}"/>
              </a:ext>
            </a:extLst>
          </p:cNvPr>
          <p:cNvPicPr>
            <a:picLocks noChangeAspect="1"/>
          </p:cNvPicPr>
          <p:nvPr/>
        </p:nvPicPr>
        <p:blipFill>
          <a:blip r:embed="rId4"/>
          <a:stretch>
            <a:fillRect/>
          </a:stretch>
        </p:blipFill>
        <p:spPr>
          <a:xfrm>
            <a:off x="202855" y="4401569"/>
            <a:ext cx="5201376" cy="409632"/>
          </a:xfrm>
          <a:prstGeom prst="rect">
            <a:avLst/>
          </a:prstGeom>
        </p:spPr>
      </p:pic>
      <p:sp>
        <p:nvSpPr>
          <p:cNvPr id="4" name="TextBox 3">
            <a:extLst>
              <a:ext uri="{FF2B5EF4-FFF2-40B4-BE49-F238E27FC236}">
                <a16:creationId xmlns:a16="http://schemas.microsoft.com/office/drawing/2014/main" id="{BAE0734C-10EF-40AB-83FB-A13B3B2F4B01}"/>
              </a:ext>
            </a:extLst>
          </p:cNvPr>
          <p:cNvSpPr txBox="1"/>
          <p:nvPr/>
        </p:nvSpPr>
        <p:spPr>
          <a:xfrm>
            <a:off x="280190" y="2386507"/>
            <a:ext cx="2672526" cy="523220"/>
          </a:xfrm>
          <a:prstGeom prst="rect">
            <a:avLst/>
          </a:prstGeom>
          <a:noFill/>
        </p:spPr>
        <p:txBody>
          <a:bodyPr wrap="none" rtlCol="0">
            <a:spAutoFit/>
          </a:bodyPr>
          <a:lstStyle/>
          <a:p>
            <a:r>
              <a:rPr lang="en-US" dirty="0" err="1">
                <a:latin typeface="Muli" panose="020B0604020202020204" charset="0"/>
              </a:rPr>
              <a:t>Tìm</a:t>
            </a:r>
            <a:r>
              <a:rPr lang="en-US" dirty="0">
                <a:latin typeface="Muli" panose="020B0604020202020204" charset="0"/>
              </a:rPr>
              <a:t> </a:t>
            </a:r>
            <a:r>
              <a:rPr lang="en-US" dirty="0" err="1">
                <a:latin typeface="Muli" panose="020B0604020202020204" charset="0"/>
              </a:rPr>
              <a:t>xem</a:t>
            </a:r>
            <a:r>
              <a:rPr lang="en-US" dirty="0">
                <a:latin typeface="Muli" panose="020B0604020202020204" charset="0"/>
              </a:rPr>
              <a:t> k </a:t>
            </a:r>
            <a:r>
              <a:rPr lang="en-US" dirty="0" err="1">
                <a:latin typeface="Muli" panose="020B0604020202020204" charset="0"/>
              </a:rPr>
              <a:t>bằng</a:t>
            </a:r>
            <a:r>
              <a:rPr lang="en-US" dirty="0">
                <a:latin typeface="Muli" panose="020B0604020202020204" charset="0"/>
              </a:rPr>
              <a:t> bao </a:t>
            </a:r>
            <a:r>
              <a:rPr lang="en-US" dirty="0" err="1">
                <a:latin typeface="Muli" panose="020B0604020202020204" charset="0"/>
              </a:rPr>
              <a:t>nhiêu</a:t>
            </a:r>
            <a:r>
              <a:rPr lang="en-US" dirty="0">
                <a:latin typeface="Muli" panose="020B0604020202020204" charset="0"/>
              </a:rPr>
              <a:t> </a:t>
            </a:r>
          </a:p>
          <a:p>
            <a:r>
              <a:rPr lang="en-US" dirty="0" err="1">
                <a:latin typeface="Muli" panose="020B0604020202020204" charset="0"/>
              </a:rPr>
              <a:t>sẽ</a:t>
            </a:r>
            <a:r>
              <a:rPr lang="en-US" dirty="0">
                <a:latin typeface="Muli" panose="020B0604020202020204" charset="0"/>
              </a:rPr>
              <a:t> </a:t>
            </a:r>
            <a:r>
              <a:rPr lang="en-US" dirty="0" err="1">
                <a:latin typeface="Muli" panose="020B0604020202020204" charset="0"/>
              </a:rPr>
              <a:t>cho</a:t>
            </a:r>
            <a:r>
              <a:rPr lang="en-US" dirty="0">
                <a:latin typeface="Muli" panose="020B0604020202020204" charset="0"/>
              </a:rPr>
              <a:t> ra Accuracy </a:t>
            </a:r>
            <a:r>
              <a:rPr lang="en-US" dirty="0" err="1">
                <a:latin typeface="Muli" panose="020B0604020202020204" charset="0"/>
              </a:rPr>
              <a:t>là</a:t>
            </a:r>
            <a:r>
              <a:rPr lang="en-US" dirty="0">
                <a:latin typeface="Muli" panose="020B0604020202020204" charset="0"/>
              </a:rPr>
              <a:t> </a:t>
            </a:r>
            <a:r>
              <a:rPr lang="en-US" dirty="0" err="1">
                <a:latin typeface="Muli" panose="020B0604020202020204" charset="0"/>
              </a:rPr>
              <a:t>lớn</a:t>
            </a:r>
            <a:r>
              <a:rPr lang="en-US" dirty="0">
                <a:latin typeface="Muli" panose="020B0604020202020204" charset="0"/>
              </a:rPr>
              <a:t> </a:t>
            </a:r>
            <a:r>
              <a:rPr lang="en-US" dirty="0" err="1">
                <a:latin typeface="Muli" panose="020B0604020202020204" charset="0"/>
              </a:rPr>
              <a:t>nhất</a:t>
            </a:r>
            <a:endParaRPr lang="en-US" dirty="0">
              <a:latin typeface="Muli" panose="020B0604020202020204" charset="0"/>
            </a:endParaRPr>
          </a:p>
        </p:txBody>
      </p:sp>
    </p:spTree>
    <p:extLst>
      <p:ext uri="{BB962C8B-B14F-4D97-AF65-F5344CB8AC3E}">
        <p14:creationId xmlns:p14="http://schemas.microsoft.com/office/powerpoint/2010/main" val="266271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Helvetica Neue"/>
              </a:rPr>
              <a:t>K Nearest Neighbors (KNN)</a:t>
            </a: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9E5586C2-D78A-40EC-BA2A-91A96434D497}"/>
              </a:ext>
            </a:extLst>
          </p:cNvPr>
          <p:cNvPicPr>
            <a:picLocks noChangeAspect="1"/>
          </p:cNvPicPr>
          <p:nvPr/>
        </p:nvPicPr>
        <p:blipFill>
          <a:blip r:embed="rId3"/>
          <a:stretch>
            <a:fillRect/>
          </a:stretch>
        </p:blipFill>
        <p:spPr>
          <a:xfrm>
            <a:off x="4877071" y="224769"/>
            <a:ext cx="3505040" cy="4763056"/>
          </a:xfrm>
          <a:prstGeom prst="rect">
            <a:avLst/>
          </a:prstGeom>
        </p:spPr>
      </p:pic>
      <p:sp>
        <p:nvSpPr>
          <p:cNvPr id="10" name="TextBox 9">
            <a:extLst>
              <a:ext uri="{FF2B5EF4-FFF2-40B4-BE49-F238E27FC236}">
                <a16:creationId xmlns:a16="http://schemas.microsoft.com/office/drawing/2014/main" id="{8B25899D-63A9-4D50-8190-F3F3EA3A2F8A}"/>
              </a:ext>
            </a:extLst>
          </p:cNvPr>
          <p:cNvSpPr txBox="1"/>
          <p:nvPr/>
        </p:nvSpPr>
        <p:spPr>
          <a:xfrm>
            <a:off x="1228140" y="2571750"/>
            <a:ext cx="1954239" cy="307777"/>
          </a:xfrm>
          <a:prstGeom prst="rect">
            <a:avLst/>
          </a:prstGeom>
          <a:noFill/>
        </p:spPr>
        <p:txBody>
          <a:bodyPr wrap="square">
            <a:spAutoFit/>
          </a:bodyPr>
          <a:lstStyle/>
          <a:p>
            <a:r>
              <a:rPr lang="en-US" b="1" dirty="0">
                <a:solidFill>
                  <a:srgbClr val="002060"/>
                </a:solidFill>
              </a:rPr>
              <a:t>Accuracy and Kappa</a:t>
            </a:r>
          </a:p>
        </p:txBody>
      </p:sp>
    </p:spTree>
    <p:extLst>
      <p:ext uri="{BB962C8B-B14F-4D97-AF65-F5344CB8AC3E}">
        <p14:creationId xmlns:p14="http://schemas.microsoft.com/office/powerpoint/2010/main" val="2763188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Navie</a:t>
            </a:r>
            <a:r>
              <a:rPr lang="en-US" dirty="0"/>
              <a:t> bayes</a:t>
            </a: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 name="Rectangle 2">
            <a:extLst>
              <a:ext uri="{FF2B5EF4-FFF2-40B4-BE49-F238E27FC236}">
                <a16:creationId xmlns:a16="http://schemas.microsoft.com/office/drawing/2014/main" id="{9DA654AA-19B4-48FB-95FA-93C24B71632B}"/>
              </a:ext>
            </a:extLst>
          </p:cNvPr>
          <p:cNvSpPr>
            <a:spLocks noChangeArrowheads="1"/>
          </p:cNvSpPr>
          <p:nvPr/>
        </p:nvSpPr>
        <p:spPr bwMode="auto">
          <a:xfrm>
            <a:off x="466152" y="1448366"/>
            <a:ext cx="578555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Naive Bayes Classification (NBC)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là</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một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thuật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toán</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phân</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loại</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dựa</a:t>
            </a:r>
            <a:endPar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trên</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tính</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toán</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xác</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suất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áp</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dụng</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định</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lý</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Bayes.</a:t>
            </a:r>
            <a:endParaRPr lang="en-US" altLang="en-US" dirty="0">
              <a:solidFill>
                <a:srgbClr val="1B1B1B"/>
              </a:solidFill>
              <a:latin typeface="Arial" panose="020B0604020202020204" pitchFamily="34" charset="0"/>
              <a:ea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Thuật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toán</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này</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thuộc</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nhóm</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Supervised Learning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Học</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có</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giám</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sát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8193" name="Picture 5" descr="https://images.viblo.asia/013f676c-0fd6-430b-a21e-2b55a5035b1c.png">
            <a:extLst>
              <a:ext uri="{FF2B5EF4-FFF2-40B4-BE49-F238E27FC236}">
                <a16:creationId xmlns:a16="http://schemas.microsoft.com/office/drawing/2014/main" id="{784C2E85-5D86-484C-BFCE-46383F12D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6727" y="3110113"/>
            <a:ext cx="2028825" cy="1009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6303BE0-98E9-47DB-842E-226B6130001D}"/>
              </a:ext>
            </a:extLst>
          </p:cNvPr>
          <p:cNvSpPr>
            <a:spLocks noChangeArrowheads="1"/>
          </p:cNvSpPr>
          <p:nvPr/>
        </p:nvSpPr>
        <p:spPr bwMode="auto">
          <a:xfrm>
            <a:off x="630787" y="3232966"/>
            <a:ext cx="520268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Theo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định</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lý</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Bayes, ta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có</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công</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thức</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tính</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xác</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suất</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như</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sau</a:t>
            </a:r>
            <a:r>
              <a:rPr kumimoji="0" lang="en-US" altLang="en-US" sz="1400" b="0" i="0" u="none" strike="noStrike" cap="none" normalizeH="0" baseline="0" dirty="0">
                <a:ln>
                  <a:noFill/>
                </a:ln>
                <a:solidFill>
                  <a:srgbClr val="1B1B1B"/>
                </a:solidFill>
                <a:effectLst/>
                <a:latin typeface="Arial" panose="020B0604020202020204" pitchFamily="34"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Navie</a:t>
            </a:r>
            <a:r>
              <a:rPr lang="en-US" dirty="0"/>
              <a:t> bayes</a:t>
            </a: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9218" name="Picture 2">
            <a:extLst>
              <a:ext uri="{FF2B5EF4-FFF2-40B4-BE49-F238E27FC236}">
                <a16:creationId xmlns:a16="http://schemas.microsoft.com/office/drawing/2014/main" id="{D3E0DA59-FFD1-4C50-84B3-97CB47FD9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157" y="838167"/>
            <a:ext cx="5275988" cy="37685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F70A8A7-272A-4AE9-B226-FE916D791D49}"/>
              </a:ext>
            </a:extLst>
          </p:cNvPr>
          <p:cNvPicPr>
            <a:picLocks noChangeAspect="1"/>
          </p:cNvPicPr>
          <p:nvPr/>
        </p:nvPicPr>
        <p:blipFill>
          <a:blip r:embed="rId4"/>
          <a:stretch>
            <a:fillRect/>
          </a:stretch>
        </p:blipFill>
        <p:spPr>
          <a:xfrm>
            <a:off x="60070" y="1670261"/>
            <a:ext cx="3665157" cy="2104374"/>
          </a:xfrm>
          <a:prstGeom prst="rect">
            <a:avLst/>
          </a:prstGeom>
        </p:spPr>
      </p:pic>
    </p:spTree>
    <p:extLst>
      <p:ext uri="{BB962C8B-B14F-4D97-AF65-F5344CB8AC3E}">
        <p14:creationId xmlns:p14="http://schemas.microsoft.com/office/powerpoint/2010/main" val="1041464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MEMBER</a:t>
            </a:r>
            <a:endParaRPr dirty="0"/>
          </a:p>
        </p:txBody>
      </p:sp>
      <p:grpSp>
        <p:nvGrpSpPr>
          <p:cNvPr id="310" name="Google Shape;310;p43"/>
          <p:cNvGrpSpPr/>
          <p:nvPr/>
        </p:nvGrpSpPr>
        <p:grpSpPr>
          <a:xfrm rot="5400000">
            <a:off x="8634441" y="411192"/>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0" name="TextBox 19">
            <a:extLst>
              <a:ext uri="{FF2B5EF4-FFF2-40B4-BE49-F238E27FC236}">
                <a16:creationId xmlns:a16="http://schemas.microsoft.com/office/drawing/2014/main" id="{AE43EE0C-0EA6-4BAD-978C-EF28C47AB689}"/>
              </a:ext>
            </a:extLst>
          </p:cNvPr>
          <p:cNvSpPr txBox="1"/>
          <p:nvPr/>
        </p:nvSpPr>
        <p:spPr>
          <a:xfrm>
            <a:off x="370483" y="1920228"/>
            <a:ext cx="4848990" cy="2308324"/>
          </a:xfrm>
          <a:prstGeom prst="rect">
            <a:avLst/>
          </a:prstGeom>
          <a:noFill/>
        </p:spPr>
        <p:txBody>
          <a:bodyPr wrap="square">
            <a:spAutoFit/>
          </a:bodyPr>
          <a:lstStyle/>
          <a:p>
            <a:pPr marL="285750" indent="-285750">
              <a:buFontTx/>
              <a:buChar char="-"/>
            </a:pPr>
            <a:r>
              <a:rPr lang="en-US" sz="1800" dirty="0" err="1">
                <a:solidFill>
                  <a:schemeClr val="accent5">
                    <a:lumMod val="75000"/>
                  </a:schemeClr>
                </a:solidFill>
                <a:latin typeface="UTM Facebook K&amp;T" panose="02040603050506020204" pitchFamily="18" charset="0"/>
              </a:rPr>
              <a:t>Đào</a:t>
            </a:r>
            <a:r>
              <a:rPr lang="en-US" sz="1800" dirty="0">
                <a:solidFill>
                  <a:schemeClr val="accent5">
                    <a:lumMod val="75000"/>
                  </a:schemeClr>
                </a:solidFill>
                <a:latin typeface="UTM Facebook K&amp;T" panose="02040603050506020204" pitchFamily="18" charset="0"/>
              </a:rPr>
              <a:t> </a:t>
            </a:r>
            <a:r>
              <a:rPr lang="en-US" sz="1800" dirty="0" err="1">
                <a:solidFill>
                  <a:schemeClr val="accent5">
                    <a:lumMod val="75000"/>
                  </a:schemeClr>
                </a:solidFill>
                <a:latin typeface="UTM Facebook K&amp;T" panose="02040603050506020204" pitchFamily="18" charset="0"/>
              </a:rPr>
              <a:t>Văn</a:t>
            </a:r>
            <a:r>
              <a:rPr lang="en-US" sz="1800" dirty="0">
                <a:solidFill>
                  <a:schemeClr val="accent5">
                    <a:lumMod val="75000"/>
                  </a:schemeClr>
                </a:solidFill>
                <a:latin typeface="UTM Facebook K&amp;T" panose="02040603050506020204" pitchFamily="18" charset="0"/>
              </a:rPr>
              <a:t> </a:t>
            </a:r>
            <a:r>
              <a:rPr lang="en-US" sz="1800" dirty="0" err="1">
                <a:solidFill>
                  <a:schemeClr val="accent5">
                    <a:lumMod val="75000"/>
                  </a:schemeClr>
                </a:solidFill>
                <a:latin typeface="UTM Facebook K&amp;T" panose="02040603050506020204" pitchFamily="18" charset="0"/>
              </a:rPr>
              <a:t>Thắng</a:t>
            </a:r>
            <a:r>
              <a:rPr lang="en-US" sz="1800" dirty="0">
                <a:solidFill>
                  <a:schemeClr val="accent5">
                    <a:lumMod val="75000"/>
                  </a:schemeClr>
                </a:solidFill>
                <a:latin typeface="UTM Facebook K&amp;T" panose="02040603050506020204" pitchFamily="18" charset="0"/>
              </a:rPr>
              <a:t> 		18133050</a:t>
            </a:r>
          </a:p>
          <a:p>
            <a:endParaRPr lang="en-US" sz="1800" dirty="0">
              <a:solidFill>
                <a:schemeClr val="accent5">
                  <a:lumMod val="75000"/>
                </a:schemeClr>
              </a:solidFill>
              <a:latin typeface="UTM Facebook K&amp;T" panose="02040603050506020204" pitchFamily="18" charset="0"/>
            </a:endParaRPr>
          </a:p>
          <a:p>
            <a:pPr marL="285750" indent="-285750">
              <a:buFontTx/>
              <a:buChar char="-"/>
            </a:pPr>
            <a:r>
              <a:rPr lang="en-US" sz="1800" dirty="0" err="1">
                <a:solidFill>
                  <a:schemeClr val="accent5">
                    <a:lumMod val="75000"/>
                  </a:schemeClr>
                </a:solidFill>
                <a:latin typeface="UTM Facebook K&amp;T" panose="02040603050506020204" pitchFamily="18" charset="0"/>
              </a:rPr>
              <a:t>Đặng</a:t>
            </a:r>
            <a:r>
              <a:rPr lang="en-US" sz="1800" dirty="0">
                <a:solidFill>
                  <a:schemeClr val="accent5">
                    <a:lumMod val="75000"/>
                  </a:schemeClr>
                </a:solidFill>
                <a:latin typeface="UTM Facebook K&amp;T" panose="02040603050506020204" pitchFamily="18" charset="0"/>
              </a:rPr>
              <a:t> </a:t>
            </a:r>
            <a:r>
              <a:rPr lang="en-US" sz="1800" dirty="0" err="1">
                <a:solidFill>
                  <a:schemeClr val="accent5">
                    <a:lumMod val="75000"/>
                  </a:schemeClr>
                </a:solidFill>
                <a:latin typeface="UTM Facebook K&amp;T" panose="02040603050506020204" pitchFamily="18" charset="0"/>
              </a:rPr>
              <a:t>Ngọc</a:t>
            </a:r>
            <a:r>
              <a:rPr lang="en-US" sz="1800" dirty="0">
                <a:solidFill>
                  <a:schemeClr val="accent5">
                    <a:lumMod val="75000"/>
                  </a:schemeClr>
                </a:solidFill>
                <a:latin typeface="UTM Facebook K&amp;T" panose="02040603050506020204" pitchFamily="18" charset="0"/>
              </a:rPr>
              <a:t> </a:t>
            </a:r>
            <a:r>
              <a:rPr lang="en-US" sz="1800" dirty="0" err="1">
                <a:solidFill>
                  <a:schemeClr val="accent5">
                    <a:lumMod val="75000"/>
                  </a:schemeClr>
                </a:solidFill>
                <a:latin typeface="UTM Facebook K&amp;T" panose="02040603050506020204" pitchFamily="18" charset="0"/>
              </a:rPr>
              <a:t>Sơn</a:t>
            </a:r>
            <a:r>
              <a:rPr lang="en-US" sz="1800" dirty="0">
                <a:solidFill>
                  <a:schemeClr val="accent5">
                    <a:lumMod val="75000"/>
                  </a:schemeClr>
                </a:solidFill>
                <a:latin typeface="UTM Facebook K&amp;T" panose="02040603050506020204" pitchFamily="18" charset="0"/>
              </a:rPr>
              <a:t>		18133046</a:t>
            </a:r>
          </a:p>
          <a:p>
            <a:endParaRPr lang="en-US" sz="1800" dirty="0">
              <a:solidFill>
                <a:schemeClr val="accent5">
                  <a:lumMod val="75000"/>
                </a:schemeClr>
              </a:solidFill>
              <a:latin typeface="UTM Facebook K&amp;T" panose="02040603050506020204" pitchFamily="18" charset="0"/>
            </a:endParaRPr>
          </a:p>
          <a:p>
            <a:pPr marL="285750" indent="-285750">
              <a:buFontTx/>
              <a:buChar char="-"/>
            </a:pPr>
            <a:r>
              <a:rPr lang="en-US" sz="1800" dirty="0" err="1">
                <a:solidFill>
                  <a:schemeClr val="accent5">
                    <a:lumMod val="75000"/>
                  </a:schemeClr>
                </a:solidFill>
                <a:latin typeface="UTM Facebook K&amp;T" panose="02040603050506020204" pitchFamily="18" charset="0"/>
              </a:rPr>
              <a:t>Hà</a:t>
            </a:r>
            <a:r>
              <a:rPr lang="en-US" sz="1800" dirty="0">
                <a:solidFill>
                  <a:schemeClr val="accent5">
                    <a:lumMod val="75000"/>
                  </a:schemeClr>
                </a:solidFill>
                <a:latin typeface="UTM Facebook K&amp;T" panose="02040603050506020204" pitchFamily="18" charset="0"/>
              </a:rPr>
              <a:t> </a:t>
            </a:r>
            <a:r>
              <a:rPr lang="en-US" sz="1800" dirty="0" err="1">
                <a:solidFill>
                  <a:schemeClr val="accent5">
                    <a:lumMod val="75000"/>
                  </a:schemeClr>
                </a:solidFill>
                <a:latin typeface="UTM Facebook K&amp;T" panose="02040603050506020204" pitchFamily="18" charset="0"/>
              </a:rPr>
              <a:t>Hải</a:t>
            </a:r>
            <a:r>
              <a:rPr lang="en-US" sz="1800" dirty="0">
                <a:solidFill>
                  <a:schemeClr val="accent5">
                    <a:lumMod val="75000"/>
                  </a:schemeClr>
                </a:solidFill>
                <a:latin typeface="UTM Facebook K&amp;T" panose="02040603050506020204" pitchFamily="18" charset="0"/>
              </a:rPr>
              <a:t> Long		17110326</a:t>
            </a:r>
          </a:p>
          <a:p>
            <a:r>
              <a:rPr lang="en-US" sz="1800" dirty="0">
                <a:solidFill>
                  <a:schemeClr val="accent5">
                    <a:lumMod val="75000"/>
                  </a:schemeClr>
                </a:solidFill>
                <a:latin typeface="UTM Facebook K&amp;T" panose="02040603050506020204" pitchFamily="18" charset="0"/>
              </a:rPr>
              <a:t>	</a:t>
            </a:r>
          </a:p>
          <a:p>
            <a:pPr marL="285750" indent="-285750">
              <a:buFontTx/>
              <a:buChar char="-"/>
            </a:pPr>
            <a:r>
              <a:rPr lang="en-US" sz="1800" dirty="0" err="1">
                <a:solidFill>
                  <a:schemeClr val="accent5">
                    <a:lumMod val="75000"/>
                  </a:schemeClr>
                </a:solidFill>
                <a:latin typeface="UTM Facebook K&amp;T" panose="02040603050506020204" pitchFamily="18" charset="0"/>
              </a:rPr>
              <a:t>Trần</a:t>
            </a:r>
            <a:r>
              <a:rPr lang="en-US" sz="1800" dirty="0">
                <a:solidFill>
                  <a:schemeClr val="accent5">
                    <a:lumMod val="75000"/>
                  </a:schemeClr>
                </a:solidFill>
                <a:latin typeface="UTM Facebook K&amp;T" panose="02040603050506020204" pitchFamily="18" charset="0"/>
              </a:rPr>
              <a:t> Minh Tú </a:t>
            </a:r>
            <a:r>
              <a:rPr lang="en-US" sz="1800" dirty="0" err="1">
                <a:solidFill>
                  <a:schemeClr val="accent5">
                    <a:lumMod val="75000"/>
                  </a:schemeClr>
                </a:solidFill>
                <a:latin typeface="UTM Facebook K&amp;T" panose="02040603050506020204" pitchFamily="18" charset="0"/>
              </a:rPr>
              <a:t>Trung</a:t>
            </a:r>
            <a:r>
              <a:rPr lang="en-US" sz="1800" dirty="0">
                <a:solidFill>
                  <a:schemeClr val="accent5">
                    <a:lumMod val="75000"/>
                  </a:schemeClr>
                </a:solidFill>
                <a:latin typeface="UTM Facebook K&amp;T" panose="02040603050506020204" pitchFamily="18" charset="0"/>
              </a:rPr>
              <a:t>	18133060</a:t>
            </a:r>
          </a:p>
          <a:p>
            <a:endParaRPr lang="en-US" sz="1800" dirty="0">
              <a:solidFill>
                <a:schemeClr val="accent5">
                  <a:lumMod val="75000"/>
                </a:schemeClr>
              </a:solidFill>
              <a:latin typeface="UTM Facebook K&amp;T" panose="020406030505060202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Navie</a:t>
            </a:r>
            <a:r>
              <a:rPr lang="en-US" dirty="0"/>
              <a:t> bayes</a:t>
            </a: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094457A9-BF16-42C8-82F1-EB1986908465}"/>
              </a:ext>
            </a:extLst>
          </p:cNvPr>
          <p:cNvPicPr>
            <a:picLocks noChangeAspect="1"/>
          </p:cNvPicPr>
          <p:nvPr/>
        </p:nvPicPr>
        <p:blipFill>
          <a:blip r:embed="rId3"/>
          <a:stretch>
            <a:fillRect/>
          </a:stretch>
        </p:blipFill>
        <p:spPr>
          <a:xfrm>
            <a:off x="4492838" y="653223"/>
            <a:ext cx="2695548" cy="4296718"/>
          </a:xfrm>
          <a:prstGeom prst="rect">
            <a:avLst/>
          </a:prstGeom>
        </p:spPr>
      </p:pic>
      <p:sp>
        <p:nvSpPr>
          <p:cNvPr id="9" name="TextBox 8">
            <a:extLst>
              <a:ext uri="{FF2B5EF4-FFF2-40B4-BE49-F238E27FC236}">
                <a16:creationId xmlns:a16="http://schemas.microsoft.com/office/drawing/2014/main" id="{6DBF5234-385B-4468-80DD-9797CD2958B9}"/>
              </a:ext>
            </a:extLst>
          </p:cNvPr>
          <p:cNvSpPr txBox="1"/>
          <p:nvPr/>
        </p:nvSpPr>
        <p:spPr>
          <a:xfrm>
            <a:off x="1054604" y="2676055"/>
            <a:ext cx="1954239" cy="307777"/>
          </a:xfrm>
          <a:prstGeom prst="rect">
            <a:avLst/>
          </a:prstGeom>
          <a:noFill/>
        </p:spPr>
        <p:txBody>
          <a:bodyPr wrap="square">
            <a:spAutoFit/>
          </a:bodyPr>
          <a:lstStyle/>
          <a:p>
            <a:r>
              <a:rPr lang="en-US" b="1" dirty="0">
                <a:solidFill>
                  <a:srgbClr val="002060"/>
                </a:solidFill>
              </a:rPr>
              <a:t>Accuracy and Kappa</a:t>
            </a:r>
          </a:p>
        </p:txBody>
      </p:sp>
    </p:spTree>
    <p:extLst>
      <p:ext uri="{BB962C8B-B14F-4D97-AF65-F5344CB8AC3E}">
        <p14:creationId xmlns:p14="http://schemas.microsoft.com/office/powerpoint/2010/main" val="16928655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1433077" y="436829"/>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ĐÁNH GIÁ 4 THUẬT TOÁN</a:t>
            </a:r>
            <a:endParaRPr b="1" dirty="0"/>
          </a:p>
        </p:txBody>
      </p:sp>
      <p:grpSp>
        <p:nvGrpSpPr>
          <p:cNvPr id="470" name="Google Shape;470;p52"/>
          <p:cNvGrpSpPr/>
          <p:nvPr/>
        </p:nvGrpSpPr>
        <p:grpSpPr>
          <a:xfrm>
            <a:off x="103182" y="109596"/>
            <a:ext cx="1320600" cy="1320609"/>
            <a:chOff x="6797136" y="1939416"/>
            <a:chExt cx="1320600" cy="1320609"/>
          </a:xfrm>
        </p:grpSpPr>
        <p:sp>
          <p:nvSpPr>
            <p:cNvPr id="471" name="Google Shape;471;p52"/>
            <p:cNvSpPr/>
            <p:nvPr/>
          </p:nvSpPr>
          <p:spPr>
            <a:xfrm>
              <a:off x="6797136" y="1939425"/>
              <a:ext cx="1320600" cy="1320600"/>
            </a:xfrm>
            <a:prstGeom prst="ellipse">
              <a:avLst/>
            </a:prstGeom>
            <a:solidFill>
              <a:srgbClr val="595959">
                <a:alpha val="1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uli"/>
                <a:ea typeface="Muli"/>
                <a:cs typeface="Muli"/>
                <a:sym typeface="Muli"/>
              </a:endParaRPr>
            </a:p>
          </p:txBody>
        </p:sp>
        <p:sp>
          <p:nvSpPr>
            <p:cNvPr id="472" name="Google Shape;472;p52"/>
            <p:cNvSpPr/>
            <p:nvPr/>
          </p:nvSpPr>
          <p:spPr>
            <a:xfrm>
              <a:off x="6806431" y="1939416"/>
              <a:ext cx="1261500" cy="1261500"/>
            </a:xfrm>
            <a:prstGeom prst="ellipse">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latin typeface="Muli"/>
                <a:ea typeface="Muli"/>
                <a:cs typeface="Muli"/>
                <a:sym typeface="Muli"/>
              </a:endParaRPr>
            </a:p>
          </p:txBody>
        </p:sp>
        <p:sp>
          <p:nvSpPr>
            <p:cNvPr id="473" name="Google Shape;473;p52"/>
            <p:cNvSpPr/>
            <p:nvPr/>
          </p:nvSpPr>
          <p:spPr>
            <a:xfrm>
              <a:off x="7065938" y="2269125"/>
              <a:ext cx="742500" cy="602100"/>
            </a:xfrm>
            <a:custGeom>
              <a:avLst/>
              <a:gdLst/>
              <a:ahLst/>
              <a:cxnLst/>
              <a:rect l="l" t="t" r="r" b="b"/>
              <a:pathLst>
                <a:path w="120000" h="120000" extrusionOk="0">
                  <a:moveTo>
                    <a:pt x="26688" y="66614"/>
                  </a:moveTo>
                  <a:cubicBezTo>
                    <a:pt x="17695" y="66614"/>
                    <a:pt x="10346" y="75708"/>
                    <a:pt x="10346" y="86692"/>
                  </a:cubicBezTo>
                  <a:cubicBezTo>
                    <a:pt x="10346" y="88700"/>
                    <a:pt x="11410" y="90000"/>
                    <a:pt x="13053" y="90000"/>
                  </a:cubicBezTo>
                  <a:cubicBezTo>
                    <a:pt x="14697" y="90000"/>
                    <a:pt x="15761" y="88700"/>
                    <a:pt x="15761" y="86692"/>
                  </a:cubicBezTo>
                  <a:cubicBezTo>
                    <a:pt x="15761" y="79370"/>
                    <a:pt x="20692" y="73346"/>
                    <a:pt x="26688" y="73346"/>
                  </a:cubicBezTo>
                  <a:cubicBezTo>
                    <a:pt x="28331" y="73346"/>
                    <a:pt x="29395" y="72047"/>
                    <a:pt x="29395" y="70039"/>
                  </a:cubicBezTo>
                  <a:cubicBezTo>
                    <a:pt x="29395" y="68031"/>
                    <a:pt x="28331" y="66614"/>
                    <a:pt x="26688" y="66614"/>
                  </a:cubicBezTo>
                  <a:close/>
                  <a:moveTo>
                    <a:pt x="92151" y="66614"/>
                  </a:moveTo>
                  <a:cubicBezTo>
                    <a:pt x="83158" y="66614"/>
                    <a:pt x="75809" y="75708"/>
                    <a:pt x="75809" y="86692"/>
                  </a:cubicBezTo>
                  <a:cubicBezTo>
                    <a:pt x="75809" y="88700"/>
                    <a:pt x="76873" y="90000"/>
                    <a:pt x="78517" y="90000"/>
                  </a:cubicBezTo>
                  <a:cubicBezTo>
                    <a:pt x="80161" y="90000"/>
                    <a:pt x="81321" y="88700"/>
                    <a:pt x="81321" y="86692"/>
                  </a:cubicBezTo>
                  <a:cubicBezTo>
                    <a:pt x="81321" y="79370"/>
                    <a:pt x="86156" y="73346"/>
                    <a:pt x="92151" y="73346"/>
                  </a:cubicBezTo>
                  <a:cubicBezTo>
                    <a:pt x="93795" y="73346"/>
                    <a:pt x="94955" y="72047"/>
                    <a:pt x="94955" y="70039"/>
                  </a:cubicBezTo>
                  <a:cubicBezTo>
                    <a:pt x="94955" y="68031"/>
                    <a:pt x="93795" y="66614"/>
                    <a:pt x="92151" y="66614"/>
                  </a:cubicBezTo>
                  <a:close/>
                  <a:moveTo>
                    <a:pt x="116712" y="72047"/>
                  </a:moveTo>
                  <a:lnTo>
                    <a:pt x="96792" y="13346"/>
                  </a:lnTo>
                  <a:lnTo>
                    <a:pt x="96792" y="13346"/>
                  </a:lnTo>
                  <a:cubicBezTo>
                    <a:pt x="94665" y="5669"/>
                    <a:pt x="88670" y="0"/>
                    <a:pt x="81514" y="0"/>
                  </a:cubicBezTo>
                  <a:cubicBezTo>
                    <a:pt x="72522" y="0"/>
                    <a:pt x="65173" y="8976"/>
                    <a:pt x="65173" y="19960"/>
                  </a:cubicBezTo>
                  <a:lnTo>
                    <a:pt x="54246" y="19960"/>
                  </a:lnTo>
                  <a:cubicBezTo>
                    <a:pt x="54246" y="8976"/>
                    <a:pt x="46897" y="0"/>
                    <a:pt x="37904" y="0"/>
                  </a:cubicBezTo>
                  <a:cubicBezTo>
                    <a:pt x="30749" y="0"/>
                    <a:pt x="24754" y="5669"/>
                    <a:pt x="22626" y="13346"/>
                  </a:cubicBezTo>
                  <a:lnTo>
                    <a:pt x="22626" y="13346"/>
                  </a:lnTo>
                  <a:lnTo>
                    <a:pt x="2707" y="72047"/>
                  </a:lnTo>
                  <a:cubicBezTo>
                    <a:pt x="1063" y="76299"/>
                    <a:pt x="0" y="81377"/>
                    <a:pt x="0" y="86692"/>
                  </a:cubicBezTo>
                  <a:cubicBezTo>
                    <a:pt x="0" y="105000"/>
                    <a:pt x="12280" y="120000"/>
                    <a:pt x="27268" y="120000"/>
                  </a:cubicBezTo>
                  <a:cubicBezTo>
                    <a:pt x="40322" y="120000"/>
                    <a:pt x="51539" y="108661"/>
                    <a:pt x="53956" y="93307"/>
                  </a:cubicBezTo>
                  <a:lnTo>
                    <a:pt x="66043" y="93307"/>
                  </a:lnTo>
                  <a:cubicBezTo>
                    <a:pt x="68460" y="108661"/>
                    <a:pt x="79677" y="120000"/>
                    <a:pt x="92731" y="120000"/>
                  </a:cubicBezTo>
                  <a:cubicBezTo>
                    <a:pt x="107719" y="120000"/>
                    <a:pt x="120000" y="105000"/>
                    <a:pt x="120000" y="86692"/>
                  </a:cubicBezTo>
                  <a:cubicBezTo>
                    <a:pt x="119516" y="81377"/>
                    <a:pt x="118356" y="76653"/>
                    <a:pt x="116712" y="72047"/>
                  </a:cubicBezTo>
                  <a:close/>
                  <a:moveTo>
                    <a:pt x="26688" y="113385"/>
                  </a:moveTo>
                  <a:cubicBezTo>
                    <a:pt x="14697" y="113385"/>
                    <a:pt x="4834" y="101338"/>
                    <a:pt x="4834" y="86692"/>
                  </a:cubicBezTo>
                  <a:cubicBezTo>
                    <a:pt x="4834" y="72047"/>
                    <a:pt x="14697" y="60000"/>
                    <a:pt x="26688" y="60000"/>
                  </a:cubicBezTo>
                  <a:cubicBezTo>
                    <a:pt x="38678" y="60000"/>
                    <a:pt x="48541" y="72047"/>
                    <a:pt x="48541" y="86692"/>
                  </a:cubicBezTo>
                  <a:cubicBezTo>
                    <a:pt x="48541" y="101338"/>
                    <a:pt x="38678" y="113385"/>
                    <a:pt x="26688" y="113385"/>
                  </a:cubicBezTo>
                  <a:close/>
                  <a:moveTo>
                    <a:pt x="48541" y="66614"/>
                  </a:moveTo>
                  <a:cubicBezTo>
                    <a:pt x="43609" y="58700"/>
                    <a:pt x="35680" y="53385"/>
                    <a:pt x="26688" y="53385"/>
                  </a:cubicBezTo>
                  <a:cubicBezTo>
                    <a:pt x="21756" y="53385"/>
                    <a:pt x="16921" y="55039"/>
                    <a:pt x="13053" y="57992"/>
                  </a:cubicBezTo>
                  <a:lnTo>
                    <a:pt x="27751" y="14645"/>
                  </a:lnTo>
                  <a:lnTo>
                    <a:pt x="27751" y="14645"/>
                  </a:lnTo>
                  <a:cubicBezTo>
                    <a:pt x="29395" y="10039"/>
                    <a:pt x="33263" y="6968"/>
                    <a:pt x="37614" y="6968"/>
                  </a:cubicBezTo>
                  <a:cubicBezTo>
                    <a:pt x="43319" y="6968"/>
                    <a:pt x="47961" y="12283"/>
                    <a:pt x="48541" y="19015"/>
                  </a:cubicBezTo>
                  <a:lnTo>
                    <a:pt x="48541" y="19015"/>
                  </a:lnTo>
                  <a:lnTo>
                    <a:pt x="48541" y="66614"/>
                  </a:lnTo>
                  <a:close/>
                  <a:moveTo>
                    <a:pt x="64883" y="86692"/>
                  </a:moveTo>
                  <a:lnTo>
                    <a:pt x="53956" y="86692"/>
                  </a:lnTo>
                  <a:lnTo>
                    <a:pt x="53956" y="79960"/>
                  </a:lnTo>
                  <a:lnTo>
                    <a:pt x="64883" y="79960"/>
                  </a:lnTo>
                  <a:lnTo>
                    <a:pt x="64883" y="86692"/>
                  </a:lnTo>
                  <a:close/>
                  <a:moveTo>
                    <a:pt x="64883" y="73346"/>
                  </a:moveTo>
                  <a:lnTo>
                    <a:pt x="53956" y="73346"/>
                  </a:lnTo>
                  <a:lnTo>
                    <a:pt x="53956" y="26692"/>
                  </a:lnTo>
                  <a:lnTo>
                    <a:pt x="64883" y="26692"/>
                  </a:lnTo>
                  <a:lnTo>
                    <a:pt x="64883" y="73346"/>
                  </a:lnTo>
                  <a:close/>
                  <a:moveTo>
                    <a:pt x="70394" y="19015"/>
                  </a:moveTo>
                  <a:lnTo>
                    <a:pt x="70394" y="19015"/>
                  </a:lnTo>
                  <a:cubicBezTo>
                    <a:pt x="70878" y="12283"/>
                    <a:pt x="75519" y="6614"/>
                    <a:pt x="81321" y="6614"/>
                  </a:cubicBezTo>
                  <a:cubicBezTo>
                    <a:pt x="85672" y="6614"/>
                    <a:pt x="89443" y="10039"/>
                    <a:pt x="91087" y="14291"/>
                  </a:cubicBezTo>
                  <a:lnTo>
                    <a:pt x="91087" y="14291"/>
                  </a:lnTo>
                  <a:lnTo>
                    <a:pt x="105882" y="57637"/>
                  </a:lnTo>
                  <a:cubicBezTo>
                    <a:pt x="101724" y="54685"/>
                    <a:pt x="97082" y="53031"/>
                    <a:pt x="92151" y="53031"/>
                  </a:cubicBezTo>
                  <a:cubicBezTo>
                    <a:pt x="83158" y="53031"/>
                    <a:pt x="75229" y="58346"/>
                    <a:pt x="70394" y="66377"/>
                  </a:cubicBezTo>
                  <a:lnTo>
                    <a:pt x="70394" y="19015"/>
                  </a:lnTo>
                  <a:close/>
                  <a:moveTo>
                    <a:pt x="92151" y="113385"/>
                  </a:moveTo>
                  <a:cubicBezTo>
                    <a:pt x="80161" y="113385"/>
                    <a:pt x="70394" y="101338"/>
                    <a:pt x="70394" y="86692"/>
                  </a:cubicBezTo>
                  <a:cubicBezTo>
                    <a:pt x="70394" y="72047"/>
                    <a:pt x="80161" y="60000"/>
                    <a:pt x="92151" y="60000"/>
                  </a:cubicBezTo>
                  <a:cubicBezTo>
                    <a:pt x="104238" y="60000"/>
                    <a:pt x="114004" y="72047"/>
                    <a:pt x="114004" y="86692"/>
                  </a:cubicBezTo>
                  <a:cubicBezTo>
                    <a:pt x="114004" y="101338"/>
                    <a:pt x="104238" y="113385"/>
                    <a:pt x="92151" y="1133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rgbClr val="000000"/>
                </a:solidFill>
                <a:latin typeface="Muli"/>
                <a:ea typeface="Muli"/>
                <a:cs typeface="Muli"/>
                <a:sym typeface="Muli"/>
              </a:endParaRPr>
            </a:p>
          </p:txBody>
        </p:sp>
      </p:gr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aphicFrame>
        <p:nvGraphicFramePr>
          <p:cNvPr id="4" name="Table 4">
            <a:extLst>
              <a:ext uri="{FF2B5EF4-FFF2-40B4-BE49-F238E27FC236}">
                <a16:creationId xmlns:a16="http://schemas.microsoft.com/office/drawing/2014/main" id="{F6792F59-7E89-4A3D-9410-59D564599D1D}"/>
              </a:ext>
            </a:extLst>
          </p:cNvPr>
          <p:cNvGraphicFramePr>
            <a:graphicFrameLocks noGrp="1"/>
          </p:cNvGraphicFramePr>
          <p:nvPr>
            <p:extLst>
              <p:ext uri="{D42A27DB-BD31-4B8C-83A1-F6EECF244321}">
                <p14:modId xmlns:p14="http://schemas.microsoft.com/office/powerpoint/2010/main" val="4163037232"/>
              </p:ext>
            </p:extLst>
          </p:nvPr>
        </p:nvGraphicFramePr>
        <p:xfrm>
          <a:off x="1114484" y="1520894"/>
          <a:ext cx="6096000" cy="1854200"/>
        </p:xfrm>
        <a:graphic>
          <a:graphicData uri="http://schemas.openxmlformats.org/drawingml/2006/table">
            <a:tbl>
              <a:tblPr firstRow="1" bandRow="1">
                <a:tableStyleId>{ED257A91-3D0A-4839-8865-AE6372B7FEB7}</a:tableStyleId>
              </a:tblPr>
              <a:tblGrid>
                <a:gridCol w="3048000">
                  <a:extLst>
                    <a:ext uri="{9D8B030D-6E8A-4147-A177-3AD203B41FA5}">
                      <a16:colId xmlns:a16="http://schemas.microsoft.com/office/drawing/2014/main" val="720734602"/>
                    </a:ext>
                  </a:extLst>
                </a:gridCol>
                <a:gridCol w="3048000">
                  <a:extLst>
                    <a:ext uri="{9D8B030D-6E8A-4147-A177-3AD203B41FA5}">
                      <a16:colId xmlns:a16="http://schemas.microsoft.com/office/drawing/2014/main" val="4044020701"/>
                    </a:ext>
                  </a:extLst>
                </a:gridCol>
              </a:tblGrid>
              <a:tr h="370840">
                <a:tc>
                  <a:txBody>
                    <a:bodyPr/>
                    <a:lstStyle/>
                    <a:p>
                      <a:pPr algn="ctr"/>
                      <a:r>
                        <a:rPr lang="en-US" dirty="0">
                          <a:solidFill>
                            <a:schemeClr val="bg1"/>
                          </a:solidFill>
                        </a:rPr>
                        <a:t>MODEL</a:t>
                      </a: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Muli" panose="020B0604020202020204" charset="0"/>
                        </a:rPr>
                        <a:t>ACCURACY</a:t>
                      </a:r>
                    </a:p>
                  </a:txBody>
                  <a:tcPr>
                    <a:solidFill>
                      <a:srgbClr val="FFC000"/>
                    </a:solidFill>
                  </a:tcPr>
                </a:tc>
                <a:extLst>
                  <a:ext uri="{0D108BD9-81ED-4DB2-BD59-A6C34878D82A}">
                    <a16:rowId xmlns:a16="http://schemas.microsoft.com/office/drawing/2014/main" val="3059205625"/>
                  </a:ext>
                </a:extLst>
              </a:tr>
              <a:tr h="370840">
                <a:tc>
                  <a:txBody>
                    <a:bodyPr/>
                    <a:lstStyle/>
                    <a:p>
                      <a:r>
                        <a:rPr lang="en-US" dirty="0"/>
                        <a:t>Random forest</a:t>
                      </a:r>
                    </a:p>
                  </a:txBody>
                  <a:tcPr/>
                </a:tc>
                <a:tc>
                  <a:txBody>
                    <a:bodyPr/>
                    <a:lstStyle/>
                    <a:p>
                      <a:r>
                        <a:rPr lang="en-US" dirty="0"/>
                        <a:t>0.9722</a:t>
                      </a:r>
                    </a:p>
                  </a:txBody>
                  <a:tcPr/>
                </a:tc>
                <a:extLst>
                  <a:ext uri="{0D108BD9-81ED-4DB2-BD59-A6C34878D82A}">
                    <a16:rowId xmlns:a16="http://schemas.microsoft.com/office/drawing/2014/main" val="3434902505"/>
                  </a:ext>
                </a:extLst>
              </a:tr>
              <a:tr h="370840">
                <a:tc>
                  <a:txBody>
                    <a:bodyPr/>
                    <a:lstStyle/>
                    <a:p>
                      <a:r>
                        <a:rPr lang="en-US" dirty="0" err="1"/>
                        <a:t>Descision</a:t>
                      </a:r>
                      <a:r>
                        <a:rPr lang="en-US" dirty="0"/>
                        <a:t> Tree</a:t>
                      </a:r>
                    </a:p>
                  </a:txBody>
                  <a:tcPr/>
                </a:tc>
                <a:tc>
                  <a:txBody>
                    <a:bodyPr/>
                    <a:lstStyle/>
                    <a:p>
                      <a:r>
                        <a:rPr lang="en-US" dirty="0"/>
                        <a:t>0.9611 </a:t>
                      </a:r>
                    </a:p>
                  </a:txBody>
                  <a:tcPr/>
                </a:tc>
                <a:extLst>
                  <a:ext uri="{0D108BD9-81ED-4DB2-BD59-A6C34878D82A}">
                    <a16:rowId xmlns:a16="http://schemas.microsoft.com/office/drawing/2014/main" val="1398025249"/>
                  </a:ext>
                </a:extLst>
              </a:tr>
              <a:tr h="370840">
                <a:tc>
                  <a:txBody>
                    <a:bodyPr/>
                    <a:lstStyle/>
                    <a:p>
                      <a:r>
                        <a:rPr lang="en-US" dirty="0" err="1"/>
                        <a:t>Navie</a:t>
                      </a:r>
                      <a:r>
                        <a:rPr lang="en-US" dirty="0"/>
                        <a:t> bayes</a:t>
                      </a:r>
                    </a:p>
                  </a:txBody>
                  <a:tcPr/>
                </a:tc>
                <a:tc>
                  <a:txBody>
                    <a:bodyPr/>
                    <a:lstStyle/>
                    <a:p>
                      <a:r>
                        <a:rPr lang="en-US" dirty="0"/>
                        <a:t>0.9778</a:t>
                      </a:r>
                    </a:p>
                  </a:txBody>
                  <a:tcPr/>
                </a:tc>
                <a:extLst>
                  <a:ext uri="{0D108BD9-81ED-4DB2-BD59-A6C34878D82A}">
                    <a16:rowId xmlns:a16="http://schemas.microsoft.com/office/drawing/2014/main" val="1001484975"/>
                  </a:ext>
                </a:extLst>
              </a:tr>
              <a:tr h="370840">
                <a:tc>
                  <a:txBody>
                    <a:bodyPr/>
                    <a:lstStyle/>
                    <a:p>
                      <a:r>
                        <a:rPr lang="en-US" dirty="0"/>
                        <a:t>KNN</a:t>
                      </a:r>
                    </a:p>
                  </a:txBody>
                  <a:tcPr/>
                </a:tc>
                <a:tc>
                  <a:txBody>
                    <a:bodyPr/>
                    <a:lstStyle/>
                    <a:p>
                      <a:r>
                        <a:rPr lang="en-US" dirty="0"/>
                        <a:t>0.9722 </a:t>
                      </a:r>
                    </a:p>
                  </a:txBody>
                  <a:tcPr/>
                </a:tc>
                <a:extLst>
                  <a:ext uri="{0D108BD9-81ED-4DB2-BD59-A6C34878D82A}">
                    <a16:rowId xmlns:a16="http://schemas.microsoft.com/office/drawing/2014/main" val="1875741584"/>
                  </a:ext>
                </a:extLst>
              </a:tr>
            </a:tbl>
          </a:graphicData>
        </a:graphic>
      </p:graphicFrame>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62"/>
          <p:cNvSpPr/>
          <p:nvPr/>
        </p:nvSpPr>
        <p:spPr>
          <a:xfrm>
            <a:off x="5660675" y="2988200"/>
            <a:ext cx="864000" cy="910500"/>
          </a:xfrm>
          <a:prstGeom prst="ellipse">
            <a:avLst/>
          </a:prstGeom>
          <a:solidFill>
            <a:srgbClr val="595959">
              <a:alpha val="1462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05" name="Google Shape;805;p62"/>
          <p:cNvSpPr/>
          <p:nvPr/>
        </p:nvSpPr>
        <p:spPr>
          <a:xfrm>
            <a:off x="4508300" y="1290675"/>
            <a:ext cx="1083000" cy="1112100"/>
          </a:xfrm>
          <a:prstGeom prst="ellipse">
            <a:avLst/>
          </a:prstGeom>
          <a:solidFill>
            <a:srgbClr val="595959">
              <a:alpha val="1462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06" name="Google Shape;806;p62"/>
          <p:cNvSpPr/>
          <p:nvPr/>
        </p:nvSpPr>
        <p:spPr>
          <a:xfrm>
            <a:off x="2590925" y="1867130"/>
            <a:ext cx="961800" cy="949200"/>
          </a:xfrm>
          <a:prstGeom prst="ellipse">
            <a:avLst/>
          </a:prstGeom>
          <a:solidFill>
            <a:srgbClr val="595959">
              <a:alpha val="1462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07" name="Google Shape;807;p62"/>
          <p:cNvSpPr/>
          <p:nvPr/>
        </p:nvSpPr>
        <p:spPr>
          <a:xfrm>
            <a:off x="3020237" y="3902243"/>
            <a:ext cx="932400" cy="917400"/>
          </a:xfrm>
          <a:prstGeom prst="ellipse">
            <a:avLst/>
          </a:prstGeom>
          <a:solidFill>
            <a:srgbClr val="595959">
              <a:alpha val="1462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08" name="Google Shape;808;p6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Hiệu</a:t>
            </a:r>
            <a:r>
              <a:rPr lang="en-US" dirty="0"/>
              <a:t> </a:t>
            </a:r>
            <a:r>
              <a:rPr lang="en-US" dirty="0" err="1"/>
              <a:t>xuất</a:t>
            </a:r>
            <a:r>
              <a:rPr lang="en-US" dirty="0"/>
              <a:t> </a:t>
            </a:r>
            <a:r>
              <a:rPr lang="en-US" dirty="0" err="1"/>
              <a:t>của</a:t>
            </a:r>
            <a:r>
              <a:rPr lang="en-US" dirty="0"/>
              <a:t> </a:t>
            </a:r>
            <a:r>
              <a:rPr lang="en-US" dirty="0" err="1"/>
              <a:t>các</a:t>
            </a:r>
            <a:r>
              <a:rPr lang="en-US" dirty="0"/>
              <a:t> </a:t>
            </a:r>
            <a:r>
              <a:rPr lang="en-US" dirty="0" err="1"/>
              <a:t>thuật</a:t>
            </a:r>
            <a:r>
              <a:rPr lang="en-US" dirty="0"/>
              <a:t> </a:t>
            </a:r>
            <a:r>
              <a:rPr lang="en-US" dirty="0" err="1"/>
              <a:t>toán</a:t>
            </a:r>
            <a:endParaRPr dirty="0"/>
          </a:p>
        </p:txBody>
      </p:sp>
      <p:cxnSp>
        <p:nvCxnSpPr>
          <p:cNvPr id="810" name="Google Shape;810;p62"/>
          <p:cNvCxnSpPr/>
          <p:nvPr/>
        </p:nvCxnSpPr>
        <p:spPr>
          <a:xfrm rot="10800000" flipH="1">
            <a:off x="3458102" y="3154674"/>
            <a:ext cx="1016100" cy="1177500"/>
          </a:xfrm>
          <a:prstGeom prst="straightConnector1">
            <a:avLst/>
          </a:prstGeom>
          <a:noFill/>
          <a:ln>
            <a:noFill/>
          </a:ln>
        </p:spPr>
      </p:cxnSp>
      <p:cxnSp>
        <p:nvCxnSpPr>
          <p:cNvPr id="814" name="Google Shape;814;p62"/>
          <p:cNvCxnSpPr/>
          <p:nvPr/>
        </p:nvCxnSpPr>
        <p:spPr>
          <a:xfrm flipH="1">
            <a:off x="4477078" y="1831854"/>
            <a:ext cx="538200" cy="1323000"/>
          </a:xfrm>
          <a:prstGeom prst="straightConnector1">
            <a:avLst/>
          </a:prstGeom>
          <a:noFill/>
          <a:ln>
            <a:noFill/>
          </a:ln>
        </p:spPr>
      </p:cxnSp>
      <p:cxnSp>
        <p:nvCxnSpPr>
          <p:cNvPr id="816" name="Google Shape;816;p62"/>
          <p:cNvCxnSpPr/>
          <p:nvPr/>
        </p:nvCxnSpPr>
        <p:spPr>
          <a:xfrm rot="10800000">
            <a:off x="4477302" y="3155165"/>
            <a:ext cx="1566600" cy="265500"/>
          </a:xfrm>
          <a:prstGeom prst="straightConnector1">
            <a:avLst/>
          </a:prstGeom>
          <a:noFill/>
          <a:ln>
            <a:noFill/>
          </a:ln>
        </p:spPr>
      </p:cxnSp>
      <p:sp>
        <p:nvSpPr>
          <p:cNvPr id="819" name="Google Shape;819;p62"/>
          <p:cNvSpPr/>
          <p:nvPr/>
        </p:nvSpPr>
        <p:spPr>
          <a:xfrm>
            <a:off x="5591307" y="2968074"/>
            <a:ext cx="904800" cy="904800"/>
          </a:xfrm>
          <a:prstGeom prst="ellipse">
            <a:avLst/>
          </a:prstGeom>
          <a:solidFill>
            <a:schemeClr val="tx2">
              <a:lumMod val="50000"/>
            </a:schemeClr>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20" name="Google Shape;820;p62"/>
          <p:cNvSpPr/>
          <p:nvPr/>
        </p:nvSpPr>
        <p:spPr>
          <a:xfrm>
            <a:off x="4461405" y="1281150"/>
            <a:ext cx="1104900" cy="1104900"/>
          </a:xfrm>
          <a:prstGeom prst="ellipse">
            <a:avLst/>
          </a:prstGeom>
          <a:solidFill>
            <a:schemeClr val="accent1">
              <a:lumMod val="75000"/>
            </a:schemeClr>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
        <p:nvSpPr>
          <p:cNvPr id="821" name="Google Shape;821;p62"/>
          <p:cNvSpPr/>
          <p:nvPr/>
        </p:nvSpPr>
        <p:spPr>
          <a:xfrm>
            <a:off x="2581400" y="1854007"/>
            <a:ext cx="943200" cy="943200"/>
          </a:xfrm>
          <a:prstGeom prst="ellipse">
            <a:avLst/>
          </a:prstGeom>
          <a:solidFill>
            <a:schemeClr val="accent5">
              <a:lumMod val="75000"/>
            </a:schemeClr>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22" name="Google Shape;822;p62"/>
          <p:cNvSpPr/>
          <p:nvPr/>
        </p:nvSpPr>
        <p:spPr>
          <a:xfrm>
            <a:off x="3002343" y="3876420"/>
            <a:ext cx="914400" cy="9114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24" name="Google Shape;824;p62"/>
          <p:cNvSpPr txBox="1"/>
          <p:nvPr/>
        </p:nvSpPr>
        <p:spPr>
          <a:xfrm>
            <a:off x="545125" y="2085350"/>
            <a:ext cx="1748700" cy="34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b="1" dirty="0">
              <a:solidFill>
                <a:srgbClr val="4E6E9A"/>
              </a:solidFill>
              <a:latin typeface="Muli"/>
              <a:ea typeface="Muli"/>
              <a:cs typeface="Muli"/>
              <a:sym typeface="Muli"/>
            </a:endParaRPr>
          </a:p>
        </p:txBody>
      </p:sp>
      <p:sp>
        <p:nvSpPr>
          <p:cNvPr id="827" name="Google Shape;827;p62"/>
          <p:cNvSpPr txBox="1"/>
          <p:nvPr/>
        </p:nvSpPr>
        <p:spPr>
          <a:xfrm>
            <a:off x="5655835" y="1482862"/>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E6E9A"/>
                </a:solidFill>
                <a:latin typeface="Muli"/>
                <a:ea typeface="Muli"/>
                <a:cs typeface="Muli"/>
                <a:sym typeface="Muli"/>
              </a:rPr>
              <a:t>Random Forest</a:t>
            </a:r>
            <a:endParaRPr b="1" dirty="0">
              <a:solidFill>
                <a:srgbClr val="4E6E9A"/>
              </a:solidFill>
              <a:latin typeface="Muli"/>
              <a:ea typeface="Muli"/>
              <a:cs typeface="Muli"/>
              <a:sym typeface="Muli"/>
            </a:endParaRPr>
          </a:p>
        </p:txBody>
      </p:sp>
      <p:sp>
        <p:nvSpPr>
          <p:cNvPr id="830" name="Google Shape;830;p62"/>
          <p:cNvSpPr txBox="1"/>
          <p:nvPr/>
        </p:nvSpPr>
        <p:spPr>
          <a:xfrm>
            <a:off x="6574018" y="3154674"/>
            <a:ext cx="2045977"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E6E9A"/>
                </a:solidFill>
                <a:latin typeface="Muli"/>
                <a:ea typeface="Muli"/>
                <a:cs typeface="Muli"/>
                <a:sym typeface="Muli"/>
              </a:rPr>
              <a:t>K nearest Neighbor</a:t>
            </a:r>
            <a:endParaRPr b="1" dirty="0">
              <a:solidFill>
                <a:srgbClr val="4E6E9A"/>
              </a:solidFill>
              <a:latin typeface="Muli"/>
              <a:ea typeface="Muli"/>
              <a:cs typeface="Muli"/>
              <a:sym typeface="Muli"/>
            </a:endParaRPr>
          </a:p>
        </p:txBody>
      </p:sp>
      <p:sp>
        <p:nvSpPr>
          <p:cNvPr id="835" name="Google Shape;835;p62"/>
          <p:cNvSpPr txBox="1"/>
          <p:nvPr/>
        </p:nvSpPr>
        <p:spPr>
          <a:xfrm>
            <a:off x="1196500" y="4145605"/>
            <a:ext cx="1748700" cy="34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dirty="0">
                <a:solidFill>
                  <a:srgbClr val="4E6E9A"/>
                </a:solidFill>
                <a:latin typeface="Muli"/>
                <a:ea typeface="Muli"/>
                <a:cs typeface="Muli"/>
                <a:sym typeface="Muli"/>
              </a:rPr>
              <a:t>Navie bayes</a:t>
            </a:r>
            <a:endParaRPr b="1" dirty="0">
              <a:solidFill>
                <a:srgbClr val="4E6E9A"/>
              </a:solidFill>
              <a:latin typeface="Muli"/>
              <a:ea typeface="Muli"/>
              <a:cs typeface="Muli"/>
              <a:sym typeface="Muli"/>
            </a:endParaRPr>
          </a:p>
        </p:txBody>
      </p:sp>
      <p:sp>
        <p:nvSpPr>
          <p:cNvPr id="836" name="Google Shape;836;p62"/>
          <p:cNvSpPr txBox="1"/>
          <p:nvPr/>
        </p:nvSpPr>
        <p:spPr>
          <a:xfrm>
            <a:off x="4613800" y="1512650"/>
            <a:ext cx="800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Muli"/>
                <a:ea typeface="Muli"/>
                <a:cs typeface="Muli"/>
                <a:sym typeface="Muli"/>
              </a:rPr>
              <a:t>01</a:t>
            </a:r>
            <a:endParaRPr sz="3600" b="1">
              <a:solidFill>
                <a:srgbClr val="FFFFFF"/>
              </a:solidFill>
              <a:latin typeface="Muli"/>
              <a:ea typeface="Muli"/>
              <a:cs typeface="Muli"/>
              <a:sym typeface="Muli"/>
            </a:endParaRPr>
          </a:p>
        </p:txBody>
      </p:sp>
      <p:sp>
        <p:nvSpPr>
          <p:cNvPr id="837" name="Google Shape;837;p62"/>
          <p:cNvSpPr txBox="1"/>
          <p:nvPr/>
        </p:nvSpPr>
        <p:spPr>
          <a:xfrm>
            <a:off x="5643650" y="3134125"/>
            <a:ext cx="800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Muli"/>
                <a:ea typeface="Muli"/>
                <a:cs typeface="Muli"/>
                <a:sym typeface="Muli"/>
              </a:rPr>
              <a:t>02</a:t>
            </a:r>
            <a:endParaRPr sz="3600" b="1">
              <a:solidFill>
                <a:srgbClr val="FFFFFF"/>
              </a:solidFill>
              <a:latin typeface="Muli"/>
              <a:ea typeface="Muli"/>
              <a:cs typeface="Muli"/>
              <a:sym typeface="Muli"/>
            </a:endParaRPr>
          </a:p>
        </p:txBody>
      </p:sp>
      <p:sp>
        <p:nvSpPr>
          <p:cNvPr id="838" name="Google Shape;838;p62"/>
          <p:cNvSpPr txBox="1"/>
          <p:nvPr/>
        </p:nvSpPr>
        <p:spPr>
          <a:xfrm>
            <a:off x="3059500" y="4045775"/>
            <a:ext cx="800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Muli"/>
                <a:ea typeface="Muli"/>
                <a:cs typeface="Muli"/>
                <a:sym typeface="Muli"/>
              </a:rPr>
              <a:t>03</a:t>
            </a:r>
            <a:endParaRPr sz="3600" b="1">
              <a:solidFill>
                <a:srgbClr val="FFFFFF"/>
              </a:solidFill>
              <a:latin typeface="Muli"/>
              <a:ea typeface="Muli"/>
              <a:cs typeface="Muli"/>
              <a:sym typeface="Muli"/>
            </a:endParaRPr>
          </a:p>
        </p:txBody>
      </p:sp>
      <p:sp>
        <p:nvSpPr>
          <p:cNvPr id="839" name="Google Shape;839;p62"/>
          <p:cNvSpPr txBox="1"/>
          <p:nvPr/>
        </p:nvSpPr>
        <p:spPr>
          <a:xfrm>
            <a:off x="2652950" y="2039250"/>
            <a:ext cx="800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Muli"/>
                <a:ea typeface="Muli"/>
                <a:cs typeface="Muli"/>
                <a:sym typeface="Muli"/>
              </a:rPr>
              <a:t>04</a:t>
            </a:r>
            <a:endParaRPr sz="3600" b="1">
              <a:solidFill>
                <a:srgbClr val="FFFFFF"/>
              </a:solidFill>
              <a:latin typeface="Muli"/>
              <a:ea typeface="Muli"/>
              <a:cs typeface="Muli"/>
              <a:sym typeface="Muli"/>
            </a:endParaRPr>
          </a:p>
        </p:txBody>
      </p:sp>
      <p:grpSp>
        <p:nvGrpSpPr>
          <p:cNvPr id="841" name="Google Shape;841;p62"/>
          <p:cNvGrpSpPr/>
          <p:nvPr/>
        </p:nvGrpSpPr>
        <p:grpSpPr>
          <a:xfrm rot="5400000">
            <a:off x="8641234" y="411193"/>
            <a:ext cx="278152" cy="345818"/>
            <a:chOff x="0" y="46600"/>
            <a:chExt cx="3121800" cy="5004600"/>
          </a:xfrm>
        </p:grpSpPr>
        <p:sp>
          <p:nvSpPr>
            <p:cNvPr id="842" name="Google Shape;842;p6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4" name="Google Shape;844;p6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6" name="Google Shape;835;p62">
            <a:extLst>
              <a:ext uri="{FF2B5EF4-FFF2-40B4-BE49-F238E27FC236}">
                <a16:creationId xmlns:a16="http://schemas.microsoft.com/office/drawing/2014/main" id="{5B7B1518-D0A8-4B35-8E9F-E08AD019CCF6}"/>
              </a:ext>
            </a:extLst>
          </p:cNvPr>
          <p:cNvSpPr txBox="1"/>
          <p:nvPr/>
        </p:nvSpPr>
        <p:spPr>
          <a:xfrm>
            <a:off x="688913" y="2168930"/>
            <a:ext cx="1748700" cy="34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dirty="0">
                <a:solidFill>
                  <a:srgbClr val="4E6E9A"/>
                </a:solidFill>
                <a:latin typeface="Muli"/>
                <a:ea typeface="Muli"/>
                <a:cs typeface="Muli"/>
                <a:sym typeface="Muli"/>
              </a:rPr>
              <a:t>Descision Tree</a:t>
            </a:r>
            <a:endParaRPr b="1" dirty="0">
              <a:solidFill>
                <a:srgbClr val="4E6E9A"/>
              </a:solidFill>
              <a:latin typeface="Muli"/>
              <a:ea typeface="Muli"/>
              <a:cs typeface="Muli"/>
              <a:sym typeface="Muli"/>
            </a:endParaRPr>
          </a:p>
        </p:txBody>
      </p:sp>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9"/>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rgbClr val="4E6E9A"/>
                </a:solidFill>
              </a:rPr>
              <a:t>T</a:t>
            </a:r>
            <a:r>
              <a:rPr lang="en" sz="3600" b="1" dirty="0">
                <a:solidFill>
                  <a:srgbClr val="4E6E9A"/>
                </a:solidFill>
              </a:rPr>
              <a:t>hanks for following</a:t>
            </a:r>
            <a:endParaRPr dirty="0"/>
          </a:p>
        </p:txBody>
      </p:sp>
      <p:grpSp>
        <p:nvGrpSpPr>
          <p:cNvPr id="1014" name="Google Shape;1014;p69"/>
          <p:cNvGrpSpPr/>
          <p:nvPr/>
        </p:nvGrpSpPr>
        <p:grpSpPr>
          <a:xfrm rot="5400000">
            <a:off x="1265691" y="1512713"/>
            <a:ext cx="1113546" cy="1384272"/>
            <a:chOff x="0" y="46600"/>
            <a:chExt cx="3121800" cy="5004600"/>
          </a:xfrm>
        </p:grpSpPr>
        <p:sp>
          <p:nvSpPr>
            <p:cNvPr id="1015" name="Google Shape;1015;p6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7" name="Google Shape;1017;p6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438908" y="2289337"/>
            <a:ext cx="4753816" cy="13790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HEALTHCARE </a:t>
            </a:r>
            <a:r>
              <a:rPr lang="en" dirty="0">
                <a:solidFill>
                  <a:srgbClr val="75A6E7"/>
                </a:solidFill>
                <a:latin typeface="Arial Black"/>
                <a:sym typeface="Arial Black"/>
              </a:rPr>
              <a:t>CASE STUDY</a:t>
            </a:r>
            <a:endParaRPr dirty="0">
              <a:solidFill>
                <a:srgbClr val="75A6E7"/>
              </a:solidFill>
              <a:latin typeface="Arial Black"/>
              <a:ea typeface="Arial Black"/>
              <a:cs typeface="Arial Black"/>
              <a:sym typeface="Arial Black"/>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797790" y="787862"/>
            <a:ext cx="2572809"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330" name="Google Shape;330;p45"/>
          <p:cNvSpPr txBox="1"/>
          <p:nvPr/>
        </p:nvSpPr>
        <p:spPr>
          <a:xfrm>
            <a:off x="4632124" y="307977"/>
            <a:ext cx="3518400" cy="13539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800" dirty="0">
                <a:solidFill>
                  <a:srgbClr val="434343"/>
                </a:solidFill>
                <a:latin typeface="Muli"/>
                <a:ea typeface="Muli"/>
                <a:cs typeface="Muli"/>
                <a:sym typeface="Muli"/>
              </a:rPr>
              <a:t>Kết quả (Outcome) là biến đích trong dữ liệu, trong đó Có biểu thị sự hiện diện của ung thư ác tính và Không biểu thị là không có ung thư ác tính.</a:t>
            </a:r>
            <a:endParaRPr sz="1800" dirty="0">
              <a:solidFill>
                <a:srgbClr val="434343"/>
              </a:solidFill>
              <a:latin typeface="Muli"/>
              <a:ea typeface="Muli"/>
              <a:cs typeface="Muli"/>
              <a:sym typeface="Muli"/>
            </a:endParaRPr>
          </a:p>
        </p:txBody>
      </p:sp>
      <p:grpSp>
        <p:nvGrpSpPr>
          <p:cNvPr id="347" name="Google Shape;347;p45"/>
          <p:cNvGrpSpPr/>
          <p:nvPr/>
        </p:nvGrpSpPr>
        <p:grpSpPr>
          <a:xfrm>
            <a:off x="3959225" y="307977"/>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 name="Subtitle 2">
            <a:extLst>
              <a:ext uri="{FF2B5EF4-FFF2-40B4-BE49-F238E27FC236}">
                <a16:creationId xmlns:a16="http://schemas.microsoft.com/office/drawing/2014/main" id="{33E7910D-1600-4B41-994F-B5258A0E7B01}"/>
              </a:ext>
            </a:extLst>
          </p:cNvPr>
          <p:cNvSpPr>
            <a:spLocks noGrp="1"/>
          </p:cNvSpPr>
          <p:nvPr>
            <p:ph type="subTitle" idx="1"/>
          </p:nvPr>
        </p:nvSpPr>
        <p:spPr>
          <a:xfrm>
            <a:off x="370625" y="1747320"/>
            <a:ext cx="3082500" cy="1860482"/>
          </a:xfrm>
        </p:spPr>
        <p:txBody>
          <a:bodyPr/>
          <a:lstStyle/>
          <a:p>
            <a:r>
              <a:rPr lang="en-US" dirty="0"/>
              <a:t>	there are total of 600 observations and 10 variables.9 variables are numeric and 1 variable is categorical.</a:t>
            </a:r>
          </a:p>
        </p:txBody>
      </p:sp>
      <p:grpSp>
        <p:nvGrpSpPr>
          <p:cNvPr id="31" name="Google Shape;347;p45">
            <a:extLst>
              <a:ext uri="{FF2B5EF4-FFF2-40B4-BE49-F238E27FC236}">
                <a16:creationId xmlns:a16="http://schemas.microsoft.com/office/drawing/2014/main" id="{40677B6C-5F93-43F3-A4AB-D7AED5D2DA21}"/>
              </a:ext>
            </a:extLst>
          </p:cNvPr>
          <p:cNvGrpSpPr/>
          <p:nvPr/>
        </p:nvGrpSpPr>
        <p:grpSpPr>
          <a:xfrm>
            <a:off x="3959225" y="2142339"/>
            <a:ext cx="278152" cy="345818"/>
            <a:chOff x="0" y="46600"/>
            <a:chExt cx="3121800" cy="5004600"/>
          </a:xfrm>
        </p:grpSpPr>
        <p:sp>
          <p:nvSpPr>
            <p:cNvPr id="32" name="Google Shape;348;p45">
              <a:extLst>
                <a:ext uri="{FF2B5EF4-FFF2-40B4-BE49-F238E27FC236}">
                  <a16:creationId xmlns:a16="http://schemas.microsoft.com/office/drawing/2014/main" id="{29AD15BC-28FE-4E48-BB68-FA21D396A02C}"/>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9;p45">
              <a:extLst>
                <a:ext uri="{FF2B5EF4-FFF2-40B4-BE49-F238E27FC236}">
                  <a16:creationId xmlns:a16="http://schemas.microsoft.com/office/drawing/2014/main" id="{3EF5BBF4-06A1-4B87-B538-CC516A859107}"/>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50;p45">
              <a:extLst>
                <a:ext uri="{FF2B5EF4-FFF2-40B4-BE49-F238E27FC236}">
                  <a16:creationId xmlns:a16="http://schemas.microsoft.com/office/drawing/2014/main" id="{43C9C57C-9DD3-4163-8548-D2F43C2181FA}"/>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6" name="TextBox 35">
            <a:extLst>
              <a:ext uri="{FF2B5EF4-FFF2-40B4-BE49-F238E27FC236}">
                <a16:creationId xmlns:a16="http://schemas.microsoft.com/office/drawing/2014/main" id="{B568F910-7A2E-44A8-9E86-C677615E3D5A}"/>
              </a:ext>
            </a:extLst>
          </p:cNvPr>
          <p:cNvSpPr txBox="1"/>
          <p:nvPr/>
        </p:nvSpPr>
        <p:spPr>
          <a:xfrm>
            <a:off x="4572000" y="2140903"/>
            <a:ext cx="3991269" cy="2585323"/>
          </a:xfrm>
          <a:prstGeom prst="rect">
            <a:avLst/>
          </a:prstGeom>
          <a:noFill/>
        </p:spPr>
        <p:txBody>
          <a:bodyPr wrap="square">
            <a:spAutoFit/>
          </a:bodyPr>
          <a:lstStyle/>
          <a:p>
            <a:r>
              <a:rPr lang="en-US" sz="1800" b="1" dirty="0" err="1">
                <a:latin typeface="Muli" panose="020B0604020202020204" charset="0"/>
              </a:rPr>
              <a:t>Phương</a:t>
            </a:r>
            <a:r>
              <a:rPr lang="en-US" sz="1800" b="1" dirty="0">
                <a:latin typeface="Muli" panose="020B0604020202020204" charset="0"/>
              </a:rPr>
              <a:t> </a:t>
            </a:r>
            <a:r>
              <a:rPr lang="en-US" sz="1800" b="1" dirty="0" err="1">
                <a:latin typeface="Muli" panose="020B0604020202020204" charset="0"/>
              </a:rPr>
              <a:t>pháp</a:t>
            </a:r>
            <a:r>
              <a:rPr lang="en-US" sz="1800" b="1" dirty="0">
                <a:latin typeface="Muli" panose="020B0604020202020204" charset="0"/>
              </a:rPr>
              <a:t> </a:t>
            </a:r>
            <a:r>
              <a:rPr lang="en-US" sz="1800" b="1" dirty="0" err="1">
                <a:latin typeface="Muli" panose="020B0604020202020204" charset="0"/>
              </a:rPr>
              <a:t>đánh</a:t>
            </a:r>
            <a:r>
              <a:rPr lang="en-US" sz="1800" b="1" dirty="0">
                <a:latin typeface="Muli" panose="020B0604020202020204" charset="0"/>
              </a:rPr>
              <a:t> </a:t>
            </a:r>
            <a:r>
              <a:rPr lang="en-US" sz="1800" b="1" dirty="0" err="1">
                <a:latin typeface="Muli" panose="020B0604020202020204" charset="0"/>
              </a:rPr>
              <a:t>giá</a:t>
            </a:r>
            <a:r>
              <a:rPr lang="en-US" sz="1800" b="1" dirty="0">
                <a:latin typeface="Muli" panose="020B0604020202020204" charset="0"/>
              </a:rPr>
              <a:t>: </a:t>
            </a:r>
            <a:r>
              <a:rPr lang="en-US" sz="1800" dirty="0">
                <a:latin typeface="Muli" panose="020B0604020202020204" charset="0"/>
              </a:rPr>
              <a:t>Sai </a:t>
            </a:r>
            <a:r>
              <a:rPr lang="en-US" sz="1800" dirty="0" err="1">
                <a:latin typeface="Muli" panose="020B0604020202020204" charset="0"/>
              </a:rPr>
              <a:t>số</a:t>
            </a:r>
            <a:r>
              <a:rPr lang="en-US" sz="1800" dirty="0">
                <a:latin typeface="Muli" panose="020B0604020202020204" charset="0"/>
              </a:rPr>
              <a:t> </a:t>
            </a:r>
            <a:r>
              <a:rPr lang="en-US" sz="1800" dirty="0" err="1">
                <a:latin typeface="Muli" panose="020B0604020202020204" charset="0"/>
              </a:rPr>
              <a:t>ngoài</a:t>
            </a:r>
            <a:r>
              <a:rPr lang="en-US" sz="1800" dirty="0">
                <a:latin typeface="Muli" panose="020B0604020202020204" charset="0"/>
              </a:rPr>
              <a:t> </a:t>
            </a:r>
            <a:r>
              <a:rPr lang="en-US" sz="1800" dirty="0" err="1">
                <a:latin typeface="Muli" panose="020B0604020202020204" charset="0"/>
              </a:rPr>
              <a:t>túi</a:t>
            </a:r>
            <a:r>
              <a:rPr lang="en-US" sz="1800" dirty="0">
                <a:latin typeface="Muli" panose="020B0604020202020204" charset="0"/>
              </a:rPr>
              <a:t> (OOB) </a:t>
            </a:r>
            <a:r>
              <a:rPr lang="en-US" sz="1800" dirty="0" err="1">
                <a:latin typeface="Muli" panose="020B0604020202020204" charset="0"/>
              </a:rPr>
              <a:t>và</a:t>
            </a:r>
            <a:r>
              <a:rPr lang="en-US" sz="1800" dirty="0">
                <a:latin typeface="Muli" panose="020B0604020202020204" charset="0"/>
              </a:rPr>
              <a:t> </a:t>
            </a:r>
            <a:r>
              <a:rPr lang="en-US" sz="1800" dirty="0" err="1">
                <a:latin typeface="Muli" panose="020B0604020202020204" charset="0"/>
              </a:rPr>
              <a:t>tỷ</a:t>
            </a:r>
            <a:r>
              <a:rPr lang="en-US" sz="1800" dirty="0">
                <a:latin typeface="Muli" panose="020B0604020202020204" charset="0"/>
              </a:rPr>
              <a:t> </a:t>
            </a:r>
            <a:r>
              <a:rPr lang="en-US" sz="1800" dirty="0" err="1">
                <a:latin typeface="Muli" panose="020B0604020202020204" charset="0"/>
              </a:rPr>
              <a:t>lệ</a:t>
            </a:r>
            <a:r>
              <a:rPr lang="en-US" sz="1800" dirty="0">
                <a:latin typeface="Muli" panose="020B0604020202020204" charset="0"/>
              </a:rPr>
              <a:t> </a:t>
            </a:r>
            <a:r>
              <a:rPr lang="en-US" sz="1800" dirty="0" err="1">
                <a:latin typeface="Muli" panose="020B0604020202020204" charset="0"/>
              </a:rPr>
              <a:t>phân</a:t>
            </a:r>
            <a:r>
              <a:rPr lang="en-US" sz="1800" dirty="0">
                <a:latin typeface="Muli" panose="020B0604020202020204" charset="0"/>
              </a:rPr>
              <a:t> </a:t>
            </a:r>
            <a:r>
              <a:rPr lang="en-US" sz="1800" dirty="0" err="1">
                <a:latin typeface="Muli" panose="020B0604020202020204" charset="0"/>
              </a:rPr>
              <a:t>loại</a:t>
            </a:r>
            <a:r>
              <a:rPr lang="en-US" sz="1800" dirty="0">
                <a:latin typeface="Muli" panose="020B0604020202020204" charset="0"/>
              </a:rPr>
              <a:t> </a:t>
            </a:r>
            <a:r>
              <a:rPr lang="en-US" sz="1800" dirty="0" err="1">
                <a:latin typeface="Muli" panose="020B0604020202020204" charset="0"/>
              </a:rPr>
              <a:t>sai</a:t>
            </a:r>
            <a:r>
              <a:rPr lang="en-US" sz="1800" dirty="0">
                <a:latin typeface="Muli" panose="020B0604020202020204" charset="0"/>
              </a:rPr>
              <a:t>. </a:t>
            </a:r>
          </a:p>
          <a:p>
            <a:endParaRPr lang="en-US" sz="1800" dirty="0">
              <a:latin typeface="Muli" panose="020B0604020202020204" charset="0"/>
            </a:endParaRPr>
          </a:p>
          <a:p>
            <a:r>
              <a:rPr lang="en-US" sz="1800" b="1" dirty="0" err="1">
                <a:latin typeface="Muli" panose="020B0604020202020204" charset="0"/>
              </a:rPr>
              <a:t>Độ</a:t>
            </a:r>
            <a:r>
              <a:rPr lang="en-US" sz="1800" b="1" dirty="0">
                <a:latin typeface="Muli" panose="020B0604020202020204" charset="0"/>
              </a:rPr>
              <a:t> </a:t>
            </a:r>
            <a:r>
              <a:rPr lang="en-US" sz="1800" b="1" dirty="0" err="1">
                <a:latin typeface="Muli" panose="020B0604020202020204" charset="0"/>
              </a:rPr>
              <a:t>đo</a:t>
            </a:r>
            <a:r>
              <a:rPr lang="en-US" sz="1800" b="1" dirty="0">
                <a:latin typeface="Muli" panose="020B0604020202020204" charset="0"/>
              </a:rPr>
              <a:t>: </a:t>
            </a:r>
            <a:r>
              <a:rPr lang="en-US" sz="1800" dirty="0">
                <a:latin typeface="Muli" panose="020B0604020202020204" charset="0"/>
              </a:rPr>
              <a:t>confusion matrix, error OOB</a:t>
            </a:r>
          </a:p>
          <a:p>
            <a:endParaRPr lang="en-US" sz="1800" dirty="0">
              <a:latin typeface="Muli" panose="020B0604020202020204" charset="0"/>
            </a:endParaRPr>
          </a:p>
          <a:p>
            <a:r>
              <a:rPr lang="en-US" sz="1800" b="1" dirty="0" err="1">
                <a:latin typeface="Muli" panose="020B0604020202020204" charset="0"/>
              </a:rPr>
              <a:t>Nhóm</a:t>
            </a:r>
            <a:r>
              <a:rPr lang="en-US" sz="1800" b="1" dirty="0">
                <a:latin typeface="Muli" panose="020B0604020202020204" charset="0"/>
              </a:rPr>
              <a:t> </a:t>
            </a:r>
            <a:r>
              <a:rPr lang="en-US" sz="1800" b="1" dirty="0" err="1">
                <a:latin typeface="Muli" panose="020B0604020202020204" charset="0"/>
              </a:rPr>
              <a:t>sử</a:t>
            </a:r>
            <a:r>
              <a:rPr lang="en-US" sz="1800" b="1" dirty="0">
                <a:latin typeface="Muli" panose="020B0604020202020204" charset="0"/>
              </a:rPr>
              <a:t> </a:t>
            </a:r>
            <a:r>
              <a:rPr lang="en-US" sz="1800" b="1" dirty="0" err="1">
                <a:latin typeface="Muli" panose="020B0604020202020204" charset="0"/>
              </a:rPr>
              <a:t>dụng</a:t>
            </a:r>
            <a:r>
              <a:rPr lang="en-US" sz="1800" b="1" dirty="0">
                <a:latin typeface="Muli" panose="020B0604020202020204" charset="0"/>
              </a:rPr>
              <a:t> </a:t>
            </a:r>
            <a:r>
              <a:rPr lang="en-US" sz="1800" b="1" dirty="0" err="1">
                <a:latin typeface="Muli" panose="020B0604020202020204" charset="0"/>
              </a:rPr>
              <a:t>thuật</a:t>
            </a:r>
            <a:r>
              <a:rPr lang="en-US" sz="1800" b="1" dirty="0">
                <a:latin typeface="Muli" panose="020B0604020202020204" charset="0"/>
              </a:rPr>
              <a:t> </a:t>
            </a:r>
            <a:r>
              <a:rPr lang="en-US" sz="1800" b="1" dirty="0" err="1">
                <a:latin typeface="Muli" panose="020B0604020202020204" charset="0"/>
              </a:rPr>
              <a:t>toán</a:t>
            </a:r>
            <a:r>
              <a:rPr lang="en-US" sz="1800" b="1" dirty="0">
                <a:latin typeface="Muli" panose="020B0604020202020204" charset="0"/>
              </a:rPr>
              <a:t> </a:t>
            </a:r>
            <a:r>
              <a:rPr lang="en-US" sz="1800" dirty="0" err="1">
                <a:latin typeface="Muli" panose="020B0604020202020204" charset="0"/>
              </a:rPr>
              <a:t>RandomForest</a:t>
            </a:r>
            <a:r>
              <a:rPr lang="en-US" sz="1800" dirty="0">
                <a:latin typeface="Muli" panose="020B0604020202020204" charset="0"/>
              </a:rPr>
              <a:t> , </a:t>
            </a:r>
            <a:r>
              <a:rPr lang="en-US" sz="1800" dirty="0" err="1">
                <a:latin typeface="Muli" panose="020B0604020202020204" charset="0"/>
              </a:rPr>
              <a:t>Descision</a:t>
            </a:r>
            <a:r>
              <a:rPr lang="en-US" sz="1800" dirty="0">
                <a:latin typeface="Muli" panose="020B0604020202020204" charset="0"/>
              </a:rPr>
              <a:t> Tree, KNN, </a:t>
            </a:r>
            <a:r>
              <a:rPr lang="en-US" sz="1800" dirty="0" err="1">
                <a:latin typeface="Muli" panose="020B0604020202020204" charset="0"/>
              </a:rPr>
              <a:t>Navie</a:t>
            </a:r>
            <a:r>
              <a:rPr lang="en-US" sz="1800" dirty="0">
                <a:latin typeface="Muli" panose="020B0604020202020204" charset="0"/>
              </a:rPr>
              <a:t> bayes.</a:t>
            </a:r>
          </a:p>
        </p:txBody>
      </p:sp>
      <p:sp>
        <p:nvSpPr>
          <p:cNvPr id="5" name="Rectangle 1">
            <a:extLst>
              <a:ext uri="{FF2B5EF4-FFF2-40B4-BE49-F238E27FC236}">
                <a16:creationId xmlns:a16="http://schemas.microsoft.com/office/drawing/2014/main" id="{4958622C-D6AF-4413-AFEA-438790B6CFA2}"/>
              </a:ext>
            </a:extLst>
          </p:cNvPr>
          <p:cNvSpPr>
            <a:spLocks noChangeArrowheads="1"/>
          </p:cNvSpPr>
          <p:nvPr/>
        </p:nvSpPr>
        <p:spPr bwMode="auto">
          <a:xfrm>
            <a:off x="1093400" y="2040342"/>
            <a:ext cx="6957200" cy="24179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rPr>
              <a:t>data.frame</a:t>
            </a:r>
            <a:r>
              <a:rPr kumimoji="0" lang="en-US" altLang="en-US" b="0" i="0" u="none" strike="noStrike" cap="none" normalizeH="0" baseline="0" dirty="0">
                <a:ln>
                  <a:noFill/>
                </a:ln>
                <a:solidFill>
                  <a:srgbClr val="333333"/>
                </a:solidFill>
                <a:effectLst/>
                <a:latin typeface="Courier New" panose="02070309020205020404" pitchFamily="49" charset="0"/>
              </a:rPr>
              <a:t>': 600 obs. of 10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Thickness_of_Clump</a:t>
            </a:r>
            <a:r>
              <a:rPr kumimoji="0" lang="en-US" altLang="en-US" b="0" i="0" u="none" strike="noStrike" cap="none" normalizeH="0" baseline="0" dirty="0">
                <a:ln>
                  <a:noFill/>
                </a:ln>
                <a:solidFill>
                  <a:srgbClr val="333333"/>
                </a:solidFill>
                <a:effectLst/>
                <a:latin typeface="Courier New" panose="02070309020205020404" pitchFamily="49" charset="0"/>
              </a:rPr>
              <a:t> : 	int 6 6 3 7 6 8 3 4 4 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Cell_Size_Uniformity</a:t>
            </a:r>
            <a:r>
              <a:rPr kumimoji="0" lang="en-US" altLang="en-US" b="0" i="0" u="none" strike="noStrike" cap="none" normalizeH="0" baseline="0" dirty="0">
                <a:ln>
                  <a:noFill/>
                </a:ln>
                <a:solidFill>
                  <a:srgbClr val="333333"/>
                </a:solidFill>
                <a:effectLst/>
                <a:latin typeface="Courier New" panose="02070309020205020404" pitchFamily="49" charset="0"/>
              </a:rPr>
              <a:t> : 	int 2 6 2 9 3 10 2 3 2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Cell_Shape_Uniformity</a:t>
            </a:r>
            <a:r>
              <a:rPr kumimoji="0" lang="en-US" altLang="en-US" b="0" i="0" u="none" strike="noStrike" cap="none" normalizeH="0" baseline="0" dirty="0">
                <a:ln>
                  <a:noFill/>
                </a:ln>
                <a:solidFill>
                  <a:srgbClr val="333333"/>
                </a:solidFill>
                <a:effectLst/>
                <a:latin typeface="Courier New" panose="02070309020205020404" pitchFamily="49" charset="0"/>
              </a:rPr>
              <a:t> : 	int 2 5 3 9 1 10 1 2 1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Marginal_Adhesion</a:t>
            </a:r>
            <a:r>
              <a:rPr kumimoji="0" lang="en-US" altLang="en-US" b="0" i="0" u="none" strike="noStrike" cap="none" normalizeH="0" baseline="0" dirty="0">
                <a:ln>
                  <a:noFill/>
                </a:ln>
                <a:solidFill>
                  <a:srgbClr val="333333"/>
                </a:solidFill>
                <a:effectLst/>
                <a:latin typeface="Courier New" panose="02070309020205020404" pitchFamily="49" charset="0"/>
              </a:rPr>
              <a:t> : 		int 2 6 1 2 4 9 1 2 2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Single_Epithelial_Cell_Size</a:t>
            </a:r>
            <a:r>
              <a:rPr kumimoji="0" lang="en-US" altLang="en-US" b="0" i="0" u="none" strike="noStrike" cap="none" normalizeH="0" baseline="0" dirty="0">
                <a:ln>
                  <a:noFill/>
                </a:ln>
                <a:solidFill>
                  <a:srgbClr val="333333"/>
                </a:solidFill>
                <a:effectLst/>
                <a:latin typeface="Courier New" panose="02070309020205020404" pitchFamily="49" charset="0"/>
              </a:rPr>
              <a:t>: int 2 7 2 4 3 7 3 2 3 4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Bare_Nuclei</a:t>
            </a:r>
            <a:r>
              <a:rPr kumimoji="0" lang="en-US" altLang="en-US" b="0" i="0" u="none" strike="noStrike" cap="none" normalizeH="0" baseline="0" dirty="0">
                <a:ln>
                  <a:noFill/>
                </a:ln>
                <a:solidFill>
                  <a:srgbClr val="333333"/>
                </a:solidFill>
                <a:effectLst/>
                <a:latin typeface="Courier New" panose="02070309020205020404" pitchFamily="49" charset="0"/>
              </a:rPr>
              <a:t> : 		int 2 10 2 4 3 10 10 1 3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Bland_Chromatin</a:t>
            </a:r>
            <a:r>
              <a:rPr kumimoji="0" lang="en-US" altLang="en-US" b="0" i="0" u="none" strike="noStrike" cap="none" normalizeH="0" baseline="0" dirty="0">
                <a:ln>
                  <a:noFill/>
                </a:ln>
                <a:solidFill>
                  <a:srgbClr val="333333"/>
                </a:solidFill>
                <a:effectLst/>
                <a:latin typeface="Courier New" panose="02070309020205020404" pitchFamily="49" charset="0"/>
              </a:rPr>
              <a:t> : 		int 5 5 4 4 4 9 5 3 1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rPr>
              <a:t>Normal_Nucleoli</a:t>
            </a:r>
            <a:r>
              <a:rPr kumimoji="0" lang="en-US" altLang="en-US" b="0" i="0" u="none" strike="noStrike" cap="none" normalizeH="0" baseline="0" dirty="0">
                <a:ln>
                  <a:noFill/>
                </a:ln>
                <a:solidFill>
                  <a:srgbClr val="333333"/>
                </a:solidFill>
                <a:effectLst/>
                <a:latin typeface="Courier New" panose="02070309020205020404" pitchFamily="49" charset="0"/>
              </a:rPr>
              <a:t> : 		int 1 2 2 7 3 9 2 2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Mitoses : 			int 1 2 2 2 1 2 1 2 5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rPr>
              <a:t>## $ Outcome : 			</a:t>
            </a:r>
            <a:r>
              <a:rPr kumimoji="0" lang="en-US" altLang="en-US" b="0" i="0" u="none" strike="noStrike" cap="none" normalizeH="0" baseline="0" dirty="0" err="1">
                <a:ln>
                  <a:noFill/>
                </a:ln>
                <a:solidFill>
                  <a:srgbClr val="333333"/>
                </a:solidFill>
                <a:effectLst/>
                <a:latin typeface="Courier New" panose="02070309020205020404" pitchFamily="49" charset="0"/>
              </a:rPr>
              <a:t>chr</a:t>
            </a:r>
            <a:r>
              <a:rPr kumimoji="0" lang="en-US" altLang="en-US" b="0" i="0" u="none" strike="noStrike" cap="none" normalizeH="0" baseline="0" dirty="0">
                <a:ln>
                  <a:noFill/>
                </a:ln>
                <a:solidFill>
                  <a:srgbClr val="333333"/>
                </a:solidFill>
                <a:effectLst/>
                <a:latin typeface="Courier New" panose="02070309020205020404" pitchFamily="49" charset="0"/>
              </a:rPr>
              <a:t> "No" "No" "No" "No" ...</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subTitle" idx="1"/>
          </p:nvPr>
        </p:nvSpPr>
        <p:spPr>
          <a:xfrm>
            <a:off x="652833" y="-103504"/>
            <a:ext cx="3109500" cy="1162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Input</a:t>
            </a:r>
            <a:endParaRPr dirty="0"/>
          </a:p>
        </p:txBody>
      </p:sp>
      <p:sp>
        <p:nvSpPr>
          <p:cNvPr id="356" name="Google Shape;356;p46"/>
          <p:cNvSpPr txBox="1">
            <a:spLocks noGrp="1"/>
          </p:cNvSpPr>
          <p:nvPr>
            <p:ph type="subTitle" idx="2"/>
          </p:nvPr>
        </p:nvSpPr>
        <p:spPr>
          <a:xfrm>
            <a:off x="5265852" y="-56783"/>
            <a:ext cx="3109500" cy="1162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a:t>O</a:t>
            </a:r>
            <a:r>
              <a:rPr lang="en" dirty="0"/>
              <a:t>utput</a:t>
            </a:r>
            <a:endParaRPr dirty="0"/>
          </a:p>
        </p:txBody>
      </p:sp>
      <p:graphicFrame>
        <p:nvGraphicFramePr>
          <p:cNvPr id="3" name="Table 2">
            <a:extLst>
              <a:ext uri="{FF2B5EF4-FFF2-40B4-BE49-F238E27FC236}">
                <a16:creationId xmlns:a16="http://schemas.microsoft.com/office/drawing/2014/main" id="{D8C01F63-F08C-456C-8C87-0CC4686AB634}"/>
              </a:ext>
            </a:extLst>
          </p:cNvPr>
          <p:cNvGraphicFramePr>
            <a:graphicFrameLocks noGrp="1"/>
          </p:cNvGraphicFramePr>
          <p:nvPr>
            <p:extLst>
              <p:ext uri="{D42A27DB-BD31-4B8C-83A1-F6EECF244321}">
                <p14:modId xmlns:p14="http://schemas.microsoft.com/office/powerpoint/2010/main" val="2872214910"/>
              </p:ext>
            </p:extLst>
          </p:nvPr>
        </p:nvGraphicFramePr>
        <p:xfrm>
          <a:off x="219870" y="664855"/>
          <a:ext cx="4178594" cy="2945332"/>
        </p:xfrm>
        <a:graphic>
          <a:graphicData uri="http://schemas.openxmlformats.org/drawingml/2006/table">
            <a:tbl>
              <a:tblPr>
                <a:tableStyleId>{0E3FDE45-AF77-4B5C-9715-49D594BDF05E}</a:tableStyleId>
              </a:tblPr>
              <a:tblGrid>
                <a:gridCol w="2089297">
                  <a:extLst>
                    <a:ext uri="{9D8B030D-6E8A-4147-A177-3AD203B41FA5}">
                      <a16:colId xmlns:a16="http://schemas.microsoft.com/office/drawing/2014/main" val="2733937500"/>
                    </a:ext>
                  </a:extLst>
                </a:gridCol>
                <a:gridCol w="2089297">
                  <a:extLst>
                    <a:ext uri="{9D8B030D-6E8A-4147-A177-3AD203B41FA5}">
                      <a16:colId xmlns:a16="http://schemas.microsoft.com/office/drawing/2014/main" val="1178831638"/>
                    </a:ext>
                  </a:extLst>
                </a:gridCol>
              </a:tblGrid>
              <a:tr h="259542">
                <a:tc>
                  <a:txBody>
                    <a:bodyPr/>
                    <a:lstStyle/>
                    <a:p>
                      <a:pPr algn="l" fontAlgn="t"/>
                      <a:r>
                        <a:rPr lang="en-US" sz="1200">
                          <a:effectLst/>
                        </a:rPr>
                        <a:t>Thickness_of_Clump</a:t>
                      </a:r>
                    </a:p>
                  </a:txBody>
                  <a:tcPr marL="46823" marR="46823" marT="46823" marB="46823"/>
                </a:tc>
                <a:tc>
                  <a:txBody>
                    <a:bodyPr/>
                    <a:lstStyle/>
                    <a:p>
                      <a:pPr algn="l" fontAlgn="t"/>
                      <a:r>
                        <a:rPr lang="en-US" sz="1200">
                          <a:effectLst/>
                        </a:rPr>
                        <a:t>Độ dày của khối</a:t>
                      </a:r>
                    </a:p>
                  </a:txBody>
                  <a:tcPr marL="46823" marR="46823" marT="46823" marB="46823"/>
                </a:tc>
                <a:extLst>
                  <a:ext uri="{0D108BD9-81ED-4DB2-BD59-A6C34878D82A}">
                    <a16:rowId xmlns:a16="http://schemas.microsoft.com/office/drawing/2014/main" val="3618192362"/>
                  </a:ext>
                </a:extLst>
              </a:tr>
              <a:tr h="439916">
                <a:tc>
                  <a:txBody>
                    <a:bodyPr/>
                    <a:lstStyle/>
                    <a:p>
                      <a:pPr algn="l" fontAlgn="t"/>
                      <a:r>
                        <a:rPr lang="en-US" sz="1200">
                          <a:effectLst/>
                        </a:rPr>
                        <a:t>Cell_Size_Uniformity</a:t>
                      </a:r>
                    </a:p>
                  </a:txBody>
                  <a:tcPr marL="46823" marR="46823" marT="46823" marB="46823"/>
                </a:tc>
                <a:tc>
                  <a:txBody>
                    <a:bodyPr/>
                    <a:lstStyle/>
                    <a:p>
                      <a:pPr algn="l" fontAlgn="t"/>
                      <a:r>
                        <a:rPr lang="vi-VN" sz="1200">
                          <a:effectLst/>
                        </a:rPr>
                        <a:t>Sự đồng nhất về kích thước ô tế bào</a:t>
                      </a:r>
                    </a:p>
                  </a:txBody>
                  <a:tcPr marL="46823" marR="46823" marT="46823" marB="46823"/>
                </a:tc>
                <a:extLst>
                  <a:ext uri="{0D108BD9-81ED-4DB2-BD59-A6C34878D82A}">
                    <a16:rowId xmlns:a16="http://schemas.microsoft.com/office/drawing/2014/main" val="1255937447"/>
                  </a:ext>
                </a:extLst>
              </a:tr>
              <a:tr h="439916">
                <a:tc>
                  <a:txBody>
                    <a:bodyPr/>
                    <a:lstStyle/>
                    <a:p>
                      <a:pPr algn="l" fontAlgn="t"/>
                      <a:r>
                        <a:rPr lang="en-US" sz="1200">
                          <a:effectLst/>
                        </a:rPr>
                        <a:t>Cell_Shape_Uniformity</a:t>
                      </a:r>
                    </a:p>
                  </a:txBody>
                  <a:tcPr marL="46823" marR="46823" marT="46823" marB="46823"/>
                </a:tc>
                <a:tc>
                  <a:txBody>
                    <a:bodyPr/>
                    <a:lstStyle/>
                    <a:p>
                      <a:pPr algn="l" fontAlgn="t"/>
                      <a:r>
                        <a:rPr lang="en-US" sz="1200">
                          <a:effectLst/>
                        </a:rPr>
                        <a:t>Tính đồng nhất của hình dạng tế bào</a:t>
                      </a:r>
                    </a:p>
                  </a:txBody>
                  <a:tcPr marL="46823" marR="46823" marT="46823" marB="46823"/>
                </a:tc>
                <a:extLst>
                  <a:ext uri="{0D108BD9-81ED-4DB2-BD59-A6C34878D82A}">
                    <a16:rowId xmlns:a16="http://schemas.microsoft.com/office/drawing/2014/main" val="2594224908"/>
                  </a:ext>
                </a:extLst>
              </a:tr>
              <a:tr h="439916">
                <a:tc>
                  <a:txBody>
                    <a:bodyPr/>
                    <a:lstStyle/>
                    <a:p>
                      <a:pPr algn="l" fontAlgn="t"/>
                      <a:r>
                        <a:rPr lang="en-US" sz="1200">
                          <a:effectLst/>
                        </a:rPr>
                        <a:t>Single_Epithelial_Cell_Size</a:t>
                      </a:r>
                    </a:p>
                  </a:txBody>
                  <a:tcPr marL="46823" marR="46823" marT="46823" marB="46823"/>
                </a:tc>
                <a:tc>
                  <a:txBody>
                    <a:bodyPr/>
                    <a:lstStyle/>
                    <a:p>
                      <a:pPr algn="l" fontAlgn="t"/>
                      <a:r>
                        <a:rPr lang="vi-VN" sz="1200">
                          <a:effectLst/>
                        </a:rPr>
                        <a:t>Kích thước tế bào biểu mô đơn</a:t>
                      </a:r>
                    </a:p>
                  </a:txBody>
                  <a:tcPr marL="46823" marR="46823" marT="46823" marB="46823"/>
                </a:tc>
                <a:extLst>
                  <a:ext uri="{0D108BD9-81ED-4DB2-BD59-A6C34878D82A}">
                    <a16:rowId xmlns:a16="http://schemas.microsoft.com/office/drawing/2014/main" val="2743006576"/>
                  </a:ext>
                </a:extLst>
              </a:tr>
              <a:tr h="259542">
                <a:tc>
                  <a:txBody>
                    <a:bodyPr/>
                    <a:lstStyle/>
                    <a:p>
                      <a:pPr algn="l" fontAlgn="t"/>
                      <a:r>
                        <a:rPr lang="en-US" sz="1200">
                          <a:effectLst/>
                        </a:rPr>
                        <a:t>Bare_Nuclei</a:t>
                      </a:r>
                    </a:p>
                  </a:txBody>
                  <a:tcPr marL="46823" marR="46823" marT="46823" marB="46823"/>
                </a:tc>
                <a:tc>
                  <a:txBody>
                    <a:bodyPr/>
                    <a:lstStyle/>
                    <a:p>
                      <a:pPr algn="l" fontAlgn="t"/>
                      <a:r>
                        <a:rPr lang="en-US" sz="1200">
                          <a:effectLst/>
                        </a:rPr>
                        <a:t>Hạt nhân trần</a:t>
                      </a:r>
                    </a:p>
                  </a:txBody>
                  <a:tcPr marL="46823" marR="46823" marT="46823" marB="46823"/>
                </a:tc>
                <a:extLst>
                  <a:ext uri="{0D108BD9-81ED-4DB2-BD59-A6C34878D82A}">
                    <a16:rowId xmlns:a16="http://schemas.microsoft.com/office/drawing/2014/main" val="429414229"/>
                  </a:ext>
                </a:extLst>
              </a:tr>
              <a:tr h="259542">
                <a:tc>
                  <a:txBody>
                    <a:bodyPr/>
                    <a:lstStyle/>
                    <a:p>
                      <a:pPr algn="l" fontAlgn="t"/>
                      <a:r>
                        <a:rPr lang="en-US" sz="1200">
                          <a:effectLst/>
                        </a:rPr>
                        <a:t>Bland_Chromatin</a:t>
                      </a:r>
                    </a:p>
                  </a:txBody>
                  <a:tcPr marL="46823" marR="46823" marT="46823" marB="46823"/>
                </a:tc>
                <a:tc>
                  <a:txBody>
                    <a:bodyPr/>
                    <a:lstStyle/>
                    <a:p>
                      <a:pPr algn="l" fontAlgn="t"/>
                      <a:r>
                        <a:rPr lang="en-US" sz="1200">
                          <a:effectLst/>
                        </a:rPr>
                        <a:t>Chất nhiễm sắc nhạt</a:t>
                      </a:r>
                    </a:p>
                  </a:txBody>
                  <a:tcPr marL="46823" marR="46823" marT="46823" marB="46823"/>
                </a:tc>
                <a:extLst>
                  <a:ext uri="{0D108BD9-81ED-4DB2-BD59-A6C34878D82A}">
                    <a16:rowId xmlns:a16="http://schemas.microsoft.com/office/drawing/2014/main" val="1112396350"/>
                  </a:ext>
                </a:extLst>
              </a:tr>
              <a:tr h="259542">
                <a:tc>
                  <a:txBody>
                    <a:bodyPr/>
                    <a:lstStyle/>
                    <a:p>
                      <a:pPr algn="l" fontAlgn="t"/>
                      <a:r>
                        <a:rPr lang="en-US" sz="1200">
                          <a:effectLst/>
                        </a:rPr>
                        <a:t>Normal_Nucleoli</a:t>
                      </a:r>
                    </a:p>
                  </a:txBody>
                  <a:tcPr marL="46823" marR="46823" marT="46823" marB="46823"/>
                </a:tc>
                <a:tc>
                  <a:txBody>
                    <a:bodyPr/>
                    <a:lstStyle/>
                    <a:p>
                      <a:pPr algn="l" fontAlgn="t"/>
                      <a:r>
                        <a:rPr lang="vi-VN" sz="1200">
                          <a:effectLst/>
                        </a:rPr>
                        <a:t>Nucleoli bình thường</a:t>
                      </a:r>
                    </a:p>
                  </a:txBody>
                  <a:tcPr marL="46823" marR="46823" marT="46823" marB="46823"/>
                </a:tc>
                <a:extLst>
                  <a:ext uri="{0D108BD9-81ED-4DB2-BD59-A6C34878D82A}">
                    <a16:rowId xmlns:a16="http://schemas.microsoft.com/office/drawing/2014/main" val="2160669360"/>
                  </a:ext>
                </a:extLst>
              </a:tr>
              <a:tr h="441272">
                <a:tc>
                  <a:txBody>
                    <a:bodyPr/>
                    <a:lstStyle/>
                    <a:p>
                      <a:pPr algn="l" fontAlgn="t"/>
                      <a:r>
                        <a:rPr lang="en-US" sz="1200" dirty="0">
                          <a:effectLst/>
                        </a:rPr>
                        <a:t>Mitoses</a:t>
                      </a:r>
                    </a:p>
                  </a:txBody>
                  <a:tcPr marL="46823" marR="46823" marT="46823" marB="46823"/>
                </a:tc>
                <a:tc>
                  <a:txBody>
                    <a:bodyPr/>
                    <a:lstStyle/>
                    <a:p>
                      <a:pPr algn="l" fontAlgn="t"/>
                      <a:r>
                        <a:rPr lang="en-US" sz="1200" dirty="0" err="1">
                          <a:effectLst/>
                        </a:rPr>
                        <a:t>khả</a:t>
                      </a:r>
                      <a:r>
                        <a:rPr lang="en-US" sz="1200" dirty="0">
                          <a:effectLst/>
                        </a:rPr>
                        <a:t> </a:t>
                      </a:r>
                      <a:r>
                        <a:rPr lang="en-US" sz="1200" dirty="0" err="1">
                          <a:effectLst/>
                        </a:rPr>
                        <a:t>năng</a:t>
                      </a:r>
                      <a:r>
                        <a:rPr lang="en-US" sz="1200" dirty="0">
                          <a:effectLst/>
                        </a:rPr>
                        <a:t> </a:t>
                      </a:r>
                      <a:r>
                        <a:rPr lang="en-US" sz="1200" dirty="0" err="1">
                          <a:effectLst/>
                        </a:rPr>
                        <a:t>nguyên</a:t>
                      </a:r>
                      <a:r>
                        <a:rPr lang="en-US" sz="1200" dirty="0">
                          <a:effectLst/>
                        </a:rPr>
                        <a:t> </a:t>
                      </a:r>
                      <a:r>
                        <a:rPr lang="en-US" sz="1200" dirty="0" err="1">
                          <a:effectLst/>
                        </a:rPr>
                        <a:t>phân</a:t>
                      </a:r>
                      <a:r>
                        <a:rPr lang="en-US" sz="1200" dirty="0">
                          <a:effectLst/>
                        </a:rPr>
                        <a:t> </a:t>
                      </a:r>
                      <a:r>
                        <a:rPr lang="en-US" sz="1200" dirty="0" err="1">
                          <a:effectLst/>
                        </a:rPr>
                        <a:t>nhân</a:t>
                      </a:r>
                      <a:r>
                        <a:rPr lang="en-US" sz="1200" dirty="0">
                          <a:effectLst/>
                        </a:rPr>
                        <a:t> </a:t>
                      </a:r>
                      <a:r>
                        <a:rPr lang="en-US" sz="1200" dirty="0" err="1">
                          <a:effectLst/>
                        </a:rPr>
                        <a:t>đôi</a:t>
                      </a:r>
                      <a:r>
                        <a:rPr lang="en-US" sz="1200" dirty="0">
                          <a:effectLst/>
                        </a:rPr>
                        <a:t> </a:t>
                      </a:r>
                      <a:r>
                        <a:rPr lang="en-US" sz="1200" dirty="0" err="1">
                          <a:effectLst/>
                        </a:rPr>
                        <a:t>tế</a:t>
                      </a:r>
                      <a:r>
                        <a:rPr lang="en-US" sz="1200" dirty="0">
                          <a:effectLst/>
                        </a:rPr>
                        <a:t> </a:t>
                      </a:r>
                      <a:r>
                        <a:rPr lang="en-US" sz="1200" dirty="0" err="1">
                          <a:effectLst/>
                        </a:rPr>
                        <a:t>bào</a:t>
                      </a:r>
                      <a:endParaRPr lang="en-US" sz="1200" dirty="0">
                        <a:effectLst/>
                      </a:endParaRPr>
                    </a:p>
                  </a:txBody>
                  <a:tcPr marL="47625" marR="47625" marT="47625" marB="47625">
                    <a:solidFill>
                      <a:srgbClr val="FFFFFF"/>
                    </a:solidFill>
                  </a:tcPr>
                </a:tc>
                <a:extLst>
                  <a:ext uri="{0D108BD9-81ED-4DB2-BD59-A6C34878D82A}">
                    <a16:rowId xmlns:a16="http://schemas.microsoft.com/office/drawing/2014/main" val="4075431723"/>
                  </a:ext>
                </a:extLst>
              </a:tr>
            </a:tbl>
          </a:graphicData>
        </a:graphic>
      </p:graphicFrame>
      <p:graphicFrame>
        <p:nvGraphicFramePr>
          <p:cNvPr id="4" name="Table 3">
            <a:extLst>
              <a:ext uri="{FF2B5EF4-FFF2-40B4-BE49-F238E27FC236}">
                <a16:creationId xmlns:a16="http://schemas.microsoft.com/office/drawing/2014/main" id="{D31E75F5-52C3-4C1D-B5E0-37BF5A5092CE}"/>
              </a:ext>
            </a:extLst>
          </p:cNvPr>
          <p:cNvGraphicFramePr>
            <a:graphicFrameLocks noGrp="1"/>
          </p:cNvGraphicFramePr>
          <p:nvPr>
            <p:extLst>
              <p:ext uri="{D42A27DB-BD31-4B8C-83A1-F6EECF244321}">
                <p14:modId xmlns:p14="http://schemas.microsoft.com/office/powerpoint/2010/main" val="3949901743"/>
              </p:ext>
            </p:extLst>
          </p:nvPr>
        </p:nvGraphicFramePr>
        <p:xfrm>
          <a:off x="4813567" y="664855"/>
          <a:ext cx="3833686" cy="520366"/>
        </p:xfrm>
        <a:graphic>
          <a:graphicData uri="http://schemas.openxmlformats.org/drawingml/2006/table">
            <a:tbl>
              <a:tblPr>
                <a:tableStyleId>{9D7B26C5-4107-4FEC-AEDC-1716B250A1EF}</a:tableStyleId>
              </a:tblPr>
              <a:tblGrid>
                <a:gridCol w="1916843">
                  <a:extLst>
                    <a:ext uri="{9D8B030D-6E8A-4147-A177-3AD203B41FA5}">
                      <a16:colId xmlns:a16="http://schemas.microsoft.com/office/drawing/2014/main" val="1303489346"/>
                    </a:ext>
                  </a:extLst>
                </a:gridCol>
                <a:gridCol w="1916843">
                  <a:extLst>
                    <a:ext uri="{9D8B030D-6E8A-4147-A177-3AD203B41FA5}">
                      <a16:colId xmlns:a16="http://schemas.microsoft.com/office/drawing/2014/main" val="1334168400"/>
                    </a:ext>
                  </a:extLst>
                </a:gridCol>
              </a:tblGrid>
              <a:tr h="303410">
                <a:tc>
                  <a:txBody>
                    <a:bodyPr/>
                    <a:lstStyle/>
                    <a:p>
                      <a:pPr algn="l" fontAlgn="t"/>
                      <a:r>
                        <a:rPr lang="en-US" sz="1400" dirty="0">
                          <a:solidFill>
                            <a:schemeClr val="bg1"/>
                          </a:solidFill>
                          <a:effectLst/>
                        </a:rPr>
                        <a:t>Outcome</a:t>
                      </a:r>
                    </a:p>
                  </a:txBody>
                  <a:tcPr marL="46823" marR="46823" marT="46823" marB="46823">
                    <a:noFill/>
                  </a:tcPr>
                </a:tc>
                <a:tc>
                  <a:txBody>
                    <a:bodyPr/>
                    <a:lstStyle/>
                    <a:p>
                      <a:pPr algn="l" fontAlgn="t"/>
                      <a:r>
                        <a:rPr lang="vi-VN" sz="1400" dirty="0">
                          <a:solidFill>
                            <a:schemeClr val="bg1"/>
                          </a:solidFill>
                          <a:effectLst/>
                        </a:rPr>
                        <a:t>Bệnh nhân có bị ung thư hay không</a:t>
                      </a:r>
                    </a:p>
                  </a:txBody>
                  <a:tcPr marL="46823" marR="46823" marT="46823" marB="46823">
                    <a:noFill/>
                  </a:tcPr>
                </a:tc>
                <a:extLst>
                  <a:ext uri="{0D108BD9-81ED-4DB2-BD59-A6C34878D82A}">
                    <a16:rowId xmlns:a16="http://schemas.microsoft.com/office/drawing/2014/main" val="2346626267"/>
                  </a:ext>
                </a:extLst>
              </a:tr>
            </a:tbl>
          </a:graphicData>
        </a:graphic>
      </p:graphicFrame>
      <p:graphicFrame>
        <p:nvGraphicFramePr>
          <p:cNvPr id="8" name="Table 7">
            <a:extLst>
              <a:ext uri="{FF2B5EF4-FFF2-40B4-BE49-F238E27FC236}">
                <a16:creationId xmlns:a16="http://schemas.microsoft.com/office/drawing/2014/main" id="{4C634D7A-FE57-4D9B-BBF1-4191E8CA4608}"/>
              </a:ext>
            </a:extLst>
          </p:cNvPr>
          <p:cNvGraphicFramePr>
            <a:graphicFrameLocks noGrp="1"/>
          </p:cNvGraphicFramePr>
          <p:nvPr>
            <p:extLst>
              <p:ext uri="{D42A27DB-BD31-4B8C-83A1-F6EECF244321}">
                <p14:modId xmlns:p14="http://schemas.microsoft.com/office/powerpoint/2010/main" val="2857592314"/>
              </p:ext>
            </p:extLst>
          </p:nvPr>
        </p:nvGraphicFramePr>
        <p:xfrm>
          <a:off x="219870" y="146837"/>
          <a:ext cx="8763943" cy="4885700"/>
        </p:xfrm>
        <a:graphic>
          <a:graphicData uri="http://schemas.openxmlformats.org/drawingml/2006/table">
            <a:tbl>
              <a:tblPr/>
              <a:tblGrid>
                <a:gridCol w="4353015">
                  <a:extLst>
                    <a:ext uri="{9D8B030D-6E8A-4147-A177-3AD203B41FA5}">
                      <a16:colId xmlns:a16="http://schemas.microsoft.com/office/drawing/2014/main" val="2647318339"/>
                    </a:ext>
                  </a:extLst>
                </a:gridCol>
                <a:gridCol w="4410928">
                  <a:extLst>
                    <a:ext uri="{9D8B030D-6E8A-4147-A177-3AD203B41FA5}">
                      <a16:colId xmlns:a16="http://schemas.microsoft.com/office/drawing/2014/main" val="3944783413"/>
                    </a:ext>
                  </a:extLst>
                </a:gridCol>
              </a:tblGrid>
              <a:tr h="488570">
                <a:tc>
                  <a:txBody>
                    <a:bodyPr/>
                    <a:lstStyle/>
                    <a:p>
                      <a:pPr algn="l" fontAlgn="b"/>
                      <a:r>
                        <a:rPr lang="en-US" sz="1800" b="1" dirty="0">
                          <a:effectLst/>
                        </a:rPr>
                        <a:t>Variables</a:t>
                      </a:r>
                    </a:p>
                  </a:txBody>
                  <a:tcPr marL="46823" marR="46823" marT="46823" marB="46823"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800" b="1" dirty="0">
                          <a:effectLst/>
                        </a:rPr>
                        <a:t>Meaning</a:t>
                      </a:r>
                    </a:p>
                  </a:txBody>
                  <a:tcPr marL="46823" marR="46823" marT="46823" marB="46823"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63956198"/>
                  </a:ext>
                </a:extLst>
              </a:tr>
              <a:tr h="488570">
                <a:tc>
                  <a:txBody>
                    <a:bodyPr/>
                    <a:lstStyle/>
                    <a:p>
                      <a:pPr algn="l" fontAlgn="t"/>
                      <a:r>
                        <a:rPr lang="en-US" sz="1400">
                          <a:effectLst/>
                        </a:rPr>
                        <a:t>Thickness_of_Clump</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Độ dày của khối</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0246227"/>
                  </a:ext>
                </a:extLst>
              </a:tr>
              <a:tr h="488570">
                <a:tc>
                  <a:txBody>
                    <a:bodyPr/>
                    <a:lstStyle/>
                    <a:p>
                      <a:pPr algn="l" fontAlgn="t"/>
                      <a:r>
                        <a:rPr lang="en-US" sz="1400">
                          <a:effectLst/>
                        </a:rPr>
                        <a:t>Cell_Size_Uniformity</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vi-VN" sz="1400">
                          <a:effectLst/>
                        </a:rPr>
                        <a:t>Sự đồng nhất về kích thước ô tế bào</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62761467"/>
                  </a:ext>
                </a:extLst>
              </a:tr>
              <a:tr h="488570">
                <a:tc>
                  <a:txBody>
                    <a:bodyPr/>
                    <a:lstStyle/>
                    <a:p>
                      <a:pPr algn="l" fontAlgn="t"/>
                      <a:r>
                        <a:rPr lang="en-US" sz="1400">
                          <a:effectLst/>
                        </a:rPr>
                        <a:t>Cell_Shape_Uniformity</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Tính đồng nhất của hình dạng tế bào</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115885"/>
                  </a:ext>
                </a:extLst>
              </a:tr>
              <a:tr h="488570">
                <a:tc>
                  <a:txBody>
                    <a:bodyPr/>
                    <a:lstStyle/>
                    <a:p>
                      <a:pPr algn="l" fontAlgn="t"/>
                      <a:r>
                        <a:rPr lang="en-US" sz="1400">
                          <a:effectLst/>
                        </a:rPr>
                        <a:t>Single_Epithelial_Cell_Size</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vi-VN" sz="1400">
                          <a:effectLst/>
                        </a:rPr>
                        <a:t>Kích thước tế bào biểu mô đơn</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38293069"/>
                  </a:ext>
                </a:extLst>
              </a:tr>
              <a:tr h="488570">
                <a:tc>
                  <a:txBody>
                    <a:bodyPr/>
                    <a:lstStyle/>
                    <a:p>
                      <a:pPr algn="l" fontAlgn="t"/>
                      <a:r>
                        <a:rPr lang="en-US" sz="1400">
                          <a:effectLst/>
                        </a:rPr>
                        <a:t>Bare_Nuclei</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Hạt nhân trần</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5245116"/>
                  </a:ext>
                </a:extLst>
              </a:tr>
              <a:tr h="488570">
                <a:tc>
                  <a:txBody>
                    <a:bodyPr/>
                    <a:lstStyle/>
                    <a:p>
                      <a:pPr algn="l" fontAlgn="t"/>
                      <a:r>
                        <a:rPr lang="en-US" sz="1400">
                          <a:effectLst/>
                        </a:rPr>
                        <a:t>Bland_Chromatin</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Chất nhiễm sắc nhạt</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9017030"/>
                  </a:ext>
                </a:extLst>
              </a:tr>
              <a:tr h="488570">
                <a:tc>
                  <a:txBody>
                    <a:bodyPr/>
                    <a:lstStyle/>
                    <a:p>
                      <a:pPr algn="l" fontAlgn="t"/>
                      <a:r>
                        <a:rPr lang="en-US" sz="1400">
                          <a:effectLst/>
                        </a:rPr>
                        <a:t>Normal_Nucleoli</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vi-VN" sz="1400">
                          <a:effectLst/>
                        </a:rPr>
                        <a:t>Nucleoli bình thường</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25555409"/>
                  </a:ext>
                </a:extLst>
              </a:tr>
              <a:tr h="488570">
                <a:tc>
                  <a:txBody>
                    <a:bodyPr/>
                    <a:lstStyle/>
                    <a:p>
                      <a:pPr algn="l" fontAlgn="t"/>
                      <a:r>
                        <a:rPr lang="en-US" sz="1400">
                          <a:effectLst/>
                        </a:rPr>
                        <a:t>Mitoses</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khả năng nguyên phân nhân đôi tế bào</a:t>
                      </a:r>
                    </a:p>
                  </a:txBody>
                  <a:tcPr marL="46823" marR="46823" marT="46823" marB="4682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5660796"/>
                  </a:ext>
                </a:extLst>
              </a:tr>
              <a:tr h="488570">
                <a:tc>
                  <a:txBody>
                    <a:bodyPr/>
                    <a:lstStyle/>
                    <a:p>
                      <a:pPr algn="l" fontAlgn="t"/>
                      <a:r>
                        <a:rPr lang="en-US" sz="1400">
                          <a:effectLst/>
                        </a:rPr>
                        <a:t>Outcome</a:t>
                      </a:r>
                    </a:p>
                  </a:txBody>
                  <a:tcPr marL="46823" marR="46823" marT="46823" marB="46823">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vi-VN" sz="1400" dirty="0">
                          <a:effectLst/>
                        </a:rPr>
                        <a:t>Bệnh nhân có bị ung thư hay không</a:t>
                      </a:r>
                    </a:p>
                  </a:txBody>
                  <a:tcPr marL="46823" marR="46823" marT="46823" marB="46823">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8350949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 name="TextBox 9">
            <a:extLst>
              <a:ext uri="{FF2B5EF4-FFF2-40B4-BE49-F238E27FC236}">
                <a16:creationId xmlns:a16="http://schemas.microsoft.com/office/drawing/2014/main" id="{56222F52-8506-465C-9D80-A51371D92BA2}"/>
              </a:ext>
            </a:extLst>
          </p:cNvPr>
          <p:cNvSpPr txBox="1"/>
          <p:nvPr/>
        </p:nvSpPr>
        <p:spPr>
          <a:xfrm>
            <a:off x="490874" y="1739537"/>
            <a:ext cx="3787449" cy="2031325"/>
          </a:xfrm>
          <a:prstGeom prst="rect">
            <a:avLst/>
          </a:prstGeom>
          <a:noFill/>
        </p:spPr>
        <p:txBody>
          <a:bodyPr wrap="square">
            <a:spAutoFit/>
          </a:bodyPr>
          <a:lstStyle/>
          <a:p>
            <a:r>
              <a:rPr lang="en-US" dirty="0">
                <a:solidFill>
                  <a:srgbClr val="002060"/>
                </a:solidFill>
              </a:rPr>
              <a:t>Random Forest </a:t>
            </a:r>
            <a:r>
              <a:rPr lang="en-US" dirty="0" err="1">
                <a:solidFill>
                  <a:srgbClr val="002060"/>
                </a:solidFill>
              </a:rPr>
              <a:t>là</a:t>
            </a:r>
            <a:r>
              <a:rPr lang="en-US" dirty="0">
                <a:solidFill>
                  <a:srgbClr val="002060"/>
                </a:solidFill>
              </a:rPr>
              <a:t> </a:t>
            </a:r>
            <a:r>
              <a:rPr lang="en-US" dirty="0" err="1">
                <a:solidFill>
                  <a:srgbClr val="002060"/>
                </a:solidFill>
              </a:rPr>
              <a:t>một</a:t>
            </a:r>
            <a:r>
              <a:rPr lang="en-US" dirty="0">
                <a:solidFill>
                  <a:srgbClr val="002060"/>
                </a:solidFill>
              </a:rPr>
              <a:t> </a:t>
            </a:r>
            <a:r>
              <a:rPr lang="en-US" dirty="0" err="1">
                <a:solidFill>
                  <a:srgbClr val="002060"/>
                </a:solidFill>
              </a:rPr>
              <a:t>phương</a:t>
            </a:r>
            <a:r>
              <a:rPr lang="en-US" dirty="0">
                <a:solidFill>
                  <a:srgbClr val="002060"/>
                </a:solidFill>
              </a:rPr>
              <a:t> </a:t>
            </a:r>
            <a:r>
              <a:rPr lang="en-US" dirty="0" err="1">
                <a:solidFill>
                  <a:srgbClr val="002060"/>
                </a:solidFill>
              </a:rPr>
              <a:t>pháp</a:t>
            </a:r>
            <a:r>
              <a:rPr lang="en-US" dirty="0">
                <a:solidFill>
                  <a:srgbClr val="002060"/>
                </a:solidFill>
              </a:rPr>
              <a:t> </a:t>
            </a:r>
            <a:r>
              <a:rPr lang="en-US" dirty="0" err="1">
                <a:solidFill>
                  <a:srgbClr val="002060"/>
                </a:solidFill>
              </a:rPr>
              <a:t>học</a:t>
            </a:r>
            <a:r>
              <a:rPr lang="en-US" dirty="0">
                <a:solidFill>
                  <a:srgbClr val="002060"/>
                </a:solidFill>
              </a:rPr>
              <a:t> </a:t>
            </a:r>
            <a:r>
              <a:rPr lang="en-US" dirty="0" err="1">
                <a:solidFill>
                  <a:srgbClr val="002060"/>
                </a:solidFill>
              </a:rPr>
              <a:t>tập</a:t>
            </a:r>
            <a:r>
              <a:rPr lang="en-US" dirty="0">
                <a:solidFill>
                  <a:srgbClr val="002060"/>
                </a:solidFill>
              </a:rPr>
              <a:t> </a:t>
            </a:r>
            <a:r>
              <a:rPr lang="en-US" dirty="0" err="1">
                <a:solidFill>
                  <a:srgbClr val="002060"/>
                </a:solidFill>
              </a:rPr>
              <a:t>tổng</a:t>
            </a:r>
            <a:r>
              <a:rPr lang="en-US" dirty="0">
                <a:solidFill>
                  <a:srgbClr val="002060"/>
                </a:solidFill>
              </a:rPr>
              <a:t> </a:t>
            </a:r>
            <a:r>
              <a:rPr lang="en-US" dirty="0" err="1">
                <a:solidFill>
                  <a:srgbClr val="002060"/>
                </a:solidFill>
              </a:rPr>
              <a:t>hợp</a:t>
            </a:r>
            <a:r>
              <a:rPr lang="en-US" dirty="0">
                <a:solidFill>
                  <a:srgbClr val="002060"/>
                </a:solidFill>
              </a:rPr>
              <a:t> bao </a:t>
            </a:r>
            <a:r>
              <a:rPr lang="en-US" dirty="0" err="1">
                <a:solidFill>
                  <a:srgbClr val="002060"/>
                </a:solidFill>
              </a:rPr>
              <a:t>gồm</a:t>
            </a:r>
            <a:r>
              <a:rPr lang="en-US" dirty="0">
                <a:solidFill>
                  <a:srgbClr val="002060"/>
                </a:solidFill>
              </a:rPr>
              <a:t> </a:t>
            </a:r>
            <a:r>
              <a:rPr lang="en-US" dirty="0" err="1">
                <a:solidFill>
                  <a:srgbClr val="002060"/>
                </a:solidFill>
              </a:rPr>
              <a:t>nhiều</a:t>
            </a:r>
            <a:r>
              <a:rPr lang="en-US" dirty="0">
                <a:solidFill>
                  <a:srgbClr val="002060"/>
                </a:solidFill>
              </a:rPr>
              <a:t> </a:t>
            </a:r>
            <a:r>
              <a:rPr lang="en-US" dirty="0" err="1">
                <a:solidFill>
                  <a:srgbClr val="002060"/>
                </a:solidFill>
              </a:rPr>
              <a:t>cây</a:t>
            </a:r>
            <a:r>
              <a:rPr lang="en-US" dirty="0">
                <a:solidFill>
                  <a:srgbClr val="002060"/>
                </a:solidFill>
              </a:rPr>
              <a:t> </a:t>
            </a:r>
            <a:r>
              <a:rPr lang="en-US" dirty="0" err="1">
                <a:solidFill>
                  <a:srgbClr val="002060"/>
                </a:solidFill>
              </a:rPr>
              <a:t>quyết</a:t>
            </a:r>
            <a:r>
              <a:rPr lang="en-US" dirty="0">
                <a:solidFill>
                  <a:srgbClr val="002060"/>
                </a:solidFill>
              </a:rPr>
              <a:t> </a:t>
            </a:r>
            <a:r>
              <a:rPr lang="en-US" dirty="0" err="1">
                <a:solidFill>
                  <a:srgbClr val="002060"/>
                </a:solidFill>
              </a:rPr>
              <a:t>định</a:t>
            </a:r>
            <a:r>
              <a:rPr lang="en-US" dirty="0">
                <a:solidFill>
                  <a:srgbClr val="002060"/>
                </a:solidFill>
              </a:rPr>
              <a:t>, </a:t>
            </a:r>
          </a:p>
          <a:p>
            <a:r>
              <a:rPr lang="en-US" dirty="0" err="1">
                <a:solidFill>
                  <a:srgbClr val="002060"/>
                </a:solidFill>
              </a:rPr>
              <a:t>được</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xác</a:t>
            </a:r>
            <a:r>
              <a:rPr lang="en-US" dirty="0">
                <a:solidFill>
                  <a:srgbClr val="002060"/>
                </a:solidFill>
              </a:rPr>
              <a:t> </a:t>
            </a:r>
            <a:r>
              <a:rPr lang="en-US" dirty="0" err="1">
                <a:solidFill>
                  <a:srgbClr val="002060"/>
                </a:solidFill>
              </a:rPr>
              <a:t>định</a:t>
            </a:r>
            <a:r>
              <a:rPr lang="en-US" dirty="0">
                <a:solidFill>
                  <a:srgbClr val="002060"/>
                </a:solidFill>
              </a:rPr>
              <a:t> </a:t>
            </a:r>
            <a:r>
              <a:rPr lang="en-US" dirty="0" err="1">
                <a:solidFill>
                  <a:srgbClr val="002060"/>
                </a:solidFill>
              </a:rPr>
              <a:t>kết</a:t>
            </a:r>
            <a:r>
              <a:rPr lang="en-US" dirty="0">
                <a:solidFill>
                  <a:srgbClr val="002060"/>
                </a:solidFill>
              </a:rPr>
              <a:t> </a:t>
            </a:r>
            <a:r>
              <a:rPr lang="en-US" dirty="0" err="1">
                <a:solidFill>
                  <a:srgbClr val="002060"/>
                </a:solidFill>
              </a:rPr>
              <a:t>quả</a:t>
            </a:r>
            <a:r>
              <a:rPr lang="en-US" dirty="0">
                <a:solidFill>
                  <a:srgbClr val="002060"/>
                </a:solidFill>
              </a:rPr>
              <a:t> </a:t>
            </a:r>
            <a:r>
              <a:rPr lang="en-US" dirty="0" err="1">
                <a:solidFill>
                  <a:srgbClr val="002060"/>
                </a:solidFill>
              </a:rPr>
              <a:t>cuối</a:t>
            </a:r>
            <a:r>
              <a:rPr lang="en-US" dirty="0">
                <a:solidFill>
                  <a:srgbClr val="002060"/>
                </a:solidFill>
              </a:rPr>
              <a:t> </a:t>
            </a:r>
            <a:r>
              <a:rPr lang="en-US" dirty="0" err="1">
                <a:solidFill>
                  <a:srgbClr val="002060"/>
                </a:solidFill>
              </a:rPr>
              <a:t>cùng</a:t>
            </a:r>
            <a:r>
              <a:rPr lang="en-US" dirty="0">
                <a:solidFill>
                  <a:srgbClr val="002060"/>
                </a:solidFill>
              </a:rPr>
              <a:t>.</a:t>
            </a:r>
          </a:p>
          <a:p>
            <a:endParaRPr lang="en-US" dirty="0">
              <a:solidFill>
                <a:srgbClr val="002060"/>
              </a:solidFill>
            </a:endParaRPr>
          </a:p>
          <a:p>
            <a:r>
              <a:rPr lang="en-US" dirty="0" err="1">
                <a:solidFill>
                  <a:srgbClr val="002060"/>
                </a:solidFill>
              </a:rPr>
              <a:t>Thuật</a:t>
            </a:r>
            <a:r>
              <a:rPr lang="en-US" dirty="0">
                <a:solidFill>
                  <a:srgbClr val="002060"/>
                </a:solidFill>
              </a:rPr>
              <a:t> </a:t>
            </a:r>
            <a:r>
              <a:rPr lang="en-US" dirty="0" err="1">
                <a:solidFill>
                  <a:srgbClr val="002060"/>
                </a:solidFill>
              </a:rPr>
              <a:t>toán</a:t>
            </a:r>
            <a:r>
              <a:rPr lang="en-US" dirty="0">
                <a:solidFill>
                  <a:srgbClr val="002060"/>
                </a:solidFill>
              </a:rPr>
              <a:t> Random Forest </a:t>
            </a:r>
            <a:r>
              <a:rPr lang="en-US" dirty="0" err="1">
                <a:solidFill>
                  <a:srgbClr val="002060"/>
                </a:solidFill>
              </a:rPr>
              <a:t>được</a:t>
            </a:r>
            <a:r>
              <a:rPr lang="en-US" dirty="0">
                <a:solidFill>
                  <a:srgbClr val="002060"/>
                </a:solidFill>
              </a:rPr>
              <a:t> </a:t>
            </a:r>
            <a:r>
              <a:rPr lang="en-US" dirty="0" err="1">
                <a:solidFill>
                  <a:srgbClr val="002060"/>
                </a:solidFill>
              </a:rPr>
              <a:t>phát</a:t>
            </a:r>
            <a:r>
              <a:rPr lang="en-US" dirty="0">
                <a:solidFill>
                  <a:srgbClr val="002060"/>
                </a:solidFill>
              </a:rPr>
              <a:t> </a:t>
            </a:r>
            <a:r>
              <a:rPr lang="en-US" dirty="0" err="1">
                <a:solidFill>
                  <a:srgbClr val="002060"/>
                </a:solidFill>
              </a:rPr>
              <a:t>triển</a:t>
            </a:r>
            <a:r>
              <a:rPr lang="en-US" dirty="0">
                <a:solidFill>
                  <a:srgbClr val="002060"/>
                </a:solidFill>
              </a:rPr>
              <a:t> </a:t>
            </a:r>
            <a:r>
              <a:rPr lang="en-US" dirty="0" err="1">
                <a:solidFill>
                  <a:srgbClr val="002060"/>
                </a:solidFill>
              </a:rPr>
              <a:t>bởi</a:t>
            </a:r>
            <a:r>
              <a:rPr lang="en-US" dirty="0">
                <a:solidFill>
                  <a:srgbClr val="002060"/>
                </a:solidFill>
              </a:rPr>
              <a:t> Leo </a:t>
            </a:r>
            <a:r>
              <a:rPr lang="en-US" dirty="0" err="1">
                <a:solidFill>
                  <a:srgbClr val="002060"/>
                </a:solidFill>
              </a:rPr>
              <a:t>Breiman</a:t>
            </a:r>
            <a:r>
              <a:rPr lang="en-US" dirty="0">
                <a:solidFill>
                  <a:srgbClr val="002060"/>
                </a:solidFill>
              </a:rPr>
              <a:t> </a:t>
            </a:r>
            <a:r>
              <a:rPr lang="en-US" dirty="0" err="1">
                <a:solidFill>
                  <a:srgbClr val="002060"/>
                </a:solidFill>
              </a:rPr>
              <a:t>và</a:t>
            </a:r>
            <a:r>
              <a:rPr lang="en-US" dirty="0">
                <a:solidFill>
                  <a:srgbClr val="002060"/>
                </a:solidFill>
              </a:rPr>
              <a:t> Adele Cutler. </a:t>
            </a:r>
          </a:p>
          <a:p>
            <a:endParaRPr lang="en-US" dirty="0">
              <a:solidFill>
                <a:srgbClr val="002060"/>
              </a:solidFill>
            </a:endParaRPr>
          </a:p>
          <a:p>
            <a:r>
              <a:rPr lang="en-US" dirty="0" err="1">
                <a:solidFill>
                  <a:srgbClr val="002060"/>
                </a:solidFill>
              </a:rPr>
              <a:t>Rừng</a:t>
            </a:r>
            <a:r>
              <a:rPr lang="en-US" dirty="0">
                <a:solidFill>
                  <a:srgbClr val="002060"/>
                </a:solidFill>
              </a:rPr>
              <a:t> </a:t>
            </a:r>
            <a:r>
              <a:rPr lang="en-US" dirty="0" err="1">
                <a:solidFill>
                  <a:srgbClr val="002060"/>
                </a:solidFill>
              </a:rPr>
              <a:t>ngẫu</a:t>
            </a:r>
            <a:r>
              <a:rPr lang="en-US" dirty="0">
                <a:solidFill>
                  <a:srgbClr val="002060"/>
                </a:solidFill>
              </a:rPr>
              <a:t> </a:t>
            </a:r>
            <a:r>
              <a:rPr lang="en-US" dirty="0" err="1">
                <a:solidFill>
                  <a:srgbClr val="002060"/>
                </a:solidFill>
              </a:rPr>
              <a:t>nhiên</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cho</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bài</a:t>
            </a:r>
            <a:r>
              <a:rPr lang="en-US" dirty="0">
                <a:solidFill>
                  <a:srgbClr val="002060"/>
                </a:solidFill>
              </a:rPr>
              <a:t> </a:t>
            </a:r>
            <a:r>
              <a:rPr lang="en-US" dirty="0" err="1">
                <a:solidFill>
                  <a:srgbClr val="002060"/>
                </a:solidFill>
              </a:rPr>
              <a:t>toán</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loại</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hồi</a:t>
            </a:r>
            <a:r>
              <a:rPr lang="en-US" dirty="0">
                <a:solidFill>
                  <a:srgbClr val="002060"/>
                </a:solidFill>
              </a:rPr>
              <a:t> </a:t>
            </a:r>
            <a:r>
              <a:rPr lang="en-US" dirty="0" err="1">
                <a:solidFill>
                  <a:srgbClr val="002060"/>
                </a:solidFill>
              </a:rPr>
              <a:t>quy</a:t>
            </a:r>
            <a:r>
              <a:rPr lang="en-US" dirty="0">
                <a:solidFill>
                  <a:srgbClr val="002060"/>
                </a:solidFill>
              </a:rPr>
              <a:t>.</a:t>
            </a:r>
          </a:p>
        </p:txBody>
      </p:sp>
      <p:pic>
        <p:nvPicPr>
          <p:cNvPr id="3" name="Picture 2">
            <a:extLst>
              <a:ext uri="{FF2B5EF4-FFF2-40B4-BE49-F238E27FC236}">
                <a16:creationId xmlns:a16="http://schemas.microsoft.com/office/drawing/2014/main" id="{17711270-F03D-42F5-B00D-7DE3A95B2229}"/>
              </a:ext>
            </a:extLst>
          </p:cNvPr>
          <p:cNvPicPr>
            <a:picLocks noChangeAspect="1"/>
          </p:cNvPicPr>
          <p:nvPr/>
        </p:nvPicPr>
        <p:blipFill>
          <a:blip r:embed="rId3"/>
          <a:stretch>
            <a:fillRect/>
          </a:stretch>
        </p:blipFill>
        <p:spPr>
          <a:xfrm>
            <a:off x="4183927" y="1017725"/>
            <a:ext cx="4646556" cy="2997717"/>
          </a:xfrm>
          <a:prstGeom prst="rect">
            <a:avLst/>
          </a:prstGeom>
        </p:spPr>
      </p:pic>
    </p:spTree>
    <p:extLst>
      <p:ext uri="{BB962C8B-B14F-4D97-AF65-F5344CB8AC3E}">
        <p14:creationId xmlns:p14="http://schemas.microsoft.com/office/powerpoint/2010/main" val="337087027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06765" y="418773"/>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6" name="Google Shape;582;p56">
            <a:extLst>
              <a:ext uri="{FF2B5EF4-FFF2-40B4-BE49-F238E27FC236}">
                <a16:creationId xmlns:a16="http://schemas.microsoft.com/office/drawing/2014/main" id="{C707A43F-7D11-49F2-9E43-8D82A45ECA21}"/>
              </a:ext>
            </a:extLst>
          </p:cNvPr>
          <p:cNvSpPr/>
          <p:nvPr/>
        </p:nvSpPr>
        <p:spPr>
          <a:xfrm rot="-5400000">
            <a:off x="1087691" y="1248363"/>
            <a:ext cx="810789" cy="1197425"/>
          </a:xfrm>
          <a:prstGeom prst="flowChartOffpageConnector">
            <a:avLst/>
          </a:prstGeom>
          <a:solidFill>
            <a:srgbClr val="5E8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3;p56">
            <a:extLst>
              <a:ext uri="{FF2B5EF4-FFF2-40B4-BE49-F238E27FC236}">
                <a16:creationId xmlns:a16="http://schemas.microsoft.com/office/drawing/2014/main" id="{19D46848-F7F5-4DFA-A843-9D10191B63DB}"/>
              </a:ext>
            </a:extLst>
          </p:cNvPr>
          <p:cNvSpPr/>
          <p:nvPr/>
        </p:nvSpPr>
        <p:spPr>
          <a:xfrm>
            <a:off x="6685858" y="1435845"/>
            <a:ext cx="1197425" cy="815077"/>
          </a:xfrm>
          <a:custGeom>
            <a:avLst/>
            <a:gdLst/>
            <a:ahLst/>
            <a:cxnLst/>
            <a:rect l="l" t="t" r="r" b="b"/>
            <a:pathLst>
              <a:path w="78486" h="56007" extrusionOk="0">
                <a:moveTo>
                  <a:pt x="0" y="56007"/>
                </a:moveTo>
                <a:lnTo>
                  <a:pt x="16383" y="27813"/>
                </a:lnTo>
                <a:lnTo>
                  <a:pt x="762" y="0"/>
                </a:lnTo>
                <a:lnTo>
                  <a:pt x="78486" y="0"/>
                </a:lnTo>
                <a:lnTo>
                  <a:pt x="78486" y="56007"/>
                </a:lnTo>
                <a:close/>
              </a:path>
            </a:pathLst>
          </a:custGeom>
          <a:solidFill>
            <a:srgbClr val="415C80"/>
          </a:solidFill>
          <a:ln>
            <a:noFill/>
          </a:ln>
        </p:spPr>
      </p:sp>
      <p:sp>
        <p:nvSpPr>
          <p:cNvPr id="18" name="Google Shape;584;p56">
            <a:extLst>
              <a:ext uri="{FF2B5EF4-FFF2-40B4-BE49-F238E27FC236}">
                <a16:creationId xmlns:a16="http://schemas.microsoft.com/office/drawing/2014/main" id="{AA2BFEA4-7DA2-441D-A7FB-35BC2AA86883}"/>
              </a:ext>
            </a:extLst>
          </p:cNvPr>
          <p:cNvSpPr/>
          <p:nvPr/>
        </p:nvSpPr>
        <p:spPr>
          <a:xfrm>
            <a:off x="2021524" y="1441680"/>
            <a:ext cx="1194433" cy="810789"/>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19" name="Google Shape;585;p56">
            <a:extLst>
              <a:ext uri="{FF2B5EF4-FFF2-40B4-BE49-F238E27FC236}">
                <a16:creationId xmlns:a16="http://schemas.microsoft.com/office/drawing/2014/main" id="{6472C1A0-FE53-4D42-93E8-E9DF27B69D9F}"/>
              </a:ext>
            </a:extLst>
          </p:cNvPr>
          <p:cNvSpPr/>
          <p:nvPr/>
        </p:nvSpPr>
        <p:spPr>
          <a:xfrm>
            <a:off x="3153890" y="1435845"/>
            <a:ext cx="1245956" cy="810788"/>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20" name="Google Shape;595;p56">
            <a:extLst>
              <a:ext uri="{FF2B5EF4-FFF2-40B4-BE49-F238E27FC236}">
                <a16:creationId xmlns:a16="http://schemas.microsoft.com/office/drawing/2014/main" id="{1FD27C2C-28E6-4084-BE32-2C843F299186}"/>
              </a:ext>
            </a:extLst>
          </p:cNvPr>
          <p:cNvSpPr txBox="1"/>
          <p:nvPr/>
        </p:nvSpPr>
        <p:spPr>
          <a:xfrm>
            <a:off x="854124" y="1525227"/>
            <a:ext cx="1197425" cy="5227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1</a:t>
            </a:r>
            <a:endParaRPr sz="1800" b="1" dirty="0">
              <a:solidFill>
                <a:srgbClr val="FFFFFF"/>
              </a:solidFill>
              <a:latin typeface="Muli"/>
              <a:ea typeface="Muli"/>
              <a:cs typeface="Muli"/>
              <a:sym typeface="Muli"/>
            </a:endParaRPr>
          </a:p>
        </p:txBody>
      </p:sp>
      <p:sp>
        <p:nvSpPr>
          <p:cNvPr id="21" name="Google Shape;596;p56">
            <a:extLst>
              <a:ext uri="{FF2B5EF4-FFF2-40B4-BE49-F238E27FC236}">
                <a16:creationId xmlns:a16="http://schemas.microsoft.com/office/drawing/2014/main" id="{5F643DF1-4E29-4471-ABEE-2D469EED5FD5}"/>
              </a:ext>
            </a:extLst>
          </p:cNvPr>
          <p:cNvSpPr txBox="1"/>
          <p:nvPr/>
        </p:nvSpPr>
        <p:spPr>
          <a:xfrm>
            <a:off x="2132047" y="1535352"/>
            <a:ext cx="1197425" cy="5227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2</a:t>
            </a:r>
            <a:endParaRPr sz="1800" b="1" dirty="0">
              <a:solidFill>
                <a:srgbClr val="FFFFFF"/>
              </a:solidFill>
              <a:latin typeface="Muli"/>
              <a:ea typeface="Muli"/>
              <a:cs typeface="Muli"/>
              <a:sym typeface="Muli"/>
            </a:endParaRPr>
          </a:p>
        </p:txBody>
      </p:sp>
      <p:sp>
        <p:nvSpPr>
          <p:cNvPr id="22" name="Google Shape;597;p56">
            <a:extLst>
              <a:ext uri="{FF2B5EF4-FFF2-40B4-BE49-F238E27FC236}">
                <a16:creationId xmlns:a16="http://schemas.microsoft.com/office/drawing/2014/main" id="{F6694D48-E7FF-4D85-9229-D8298A7A8C7F}"/>
              </a:ext>
            </a:extLst>
          </p:cNvPr>
          <p:cNvSpPr txBox="1"/>
          <p:nvPr/>
        </p:nvSpPr>
        <p:spPr>
          <a:xfrm>
            <a:off x="3215957" y="1535352"/>
            <a:ext cx="1197425" cy="5227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3</a:t>
            </a:r>
            <a:endParaRPr sz="1800" b="1" dirty="0">
              <a:solidFill>
                <a:srgbClr val="FFFFFF"/>
              </a:solidFill>
              <a:latin typeface="Muli"/>
              <a:ea typeface="Muli"/>
              <a:cs typeface="Muli"/>
              <a:sym typeface="Muli"/>
            </a:endParaRPr>
          </a:p>
        </p:txBody>
      </p:sp>
      <p:sp>
        <p:nvSpPr>
          <p:cNvPr id="23" name="Google Shape;598;p56">
            <a:extLst>
              <a:ext uri="{FF2B5EF4-FFF2-40B4-BE49-F238E27FC236}">
                <a16:creationId xmlns:a16="http://schemas.microsoft.com/office/drawing/2014/main" id="{98860092-BB98-4A5C-AF73-961EEA62C2B0}"/>
              </a:ext>
            </a:extLst>
          </p:cNvPr>
          <p:cNvSpPr txBox="1"/>
          <p:nvPr/>
        </p:nvSpPr>
        <p:spPr>
          <a:xfrm>
            <a:off x="6861162" y="1664881"/>
            <a:ext cx="1007236" cy="33338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6</a:t>
            </a:r>
            <a:endParaRPr sz="1800" b="1" dirty="0">
              <a:solidFill>
                <a:srgbClr val="FFFFFF"/>
              </a:solidFill>
              <a:latin typeface="Muli"/>
              <a:ea typeface="Muli"/>
              <a:cs typeface="Muli"/>
              <a:sym typeface="Muli"/>
            </a:endParaRPr>
          </a:p>
        </p:txBody>
      </p:sp>
      <p:sp>
        <p:nvSpPr>
          <p:cNvPr id="24" name="Google Shape;585;p56">
            <a:extLst>
              <a:ext uri="{FF2B5EF4-FFF2-40B4-BE49-F238E27FC236}">
                <a16:creationId xmlns:a16="http://schemas.microsoft.com/office/drawing/2014/main" id="{E4CA6C75-F1FD-4EF9-882E-9BEBE9DF2D3F}"/>
              </a:ext>
            </a:extLst>
          </p:cNvPr>
          <p:cNvSpPr/>
          <p:nvPr/>
        </p:nvSpPr>
        <p:spPr>
          <a:xfrm>
            <a:off x="5516213" y="1425948"/>
            <a:ext cx="1245956" cy="820686"/>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25" name="Google Shape;597;p56">
            <a:extLst>
              <a:ext uri="{FF2B5EF4-FFF2-40B4-BE49-F238E27FC236}">
                <a16:creationId xmlns:a16="http://schemas.microsoft.com/office/drawing/2014/main" id="{CAB0E9A6-6A0B-48BE-9F07-292AFC66DDD0}"/>
              </a:ext>
            </a:extLst>
          </p:cNvPr>
          <p:cNvSpPr txBox="1"/>
          <p:nvPr/>
        </p:nvSpPr>
        <p:spPr>
          <a:xfrm>
            <a:off x="5580035" y="1570190"/>
            <a:ext cx="1197425" cy="5227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5</a:t>
            </a:r>
            <a:endParaRPr sz="1800" b="1" dirty="0">
              <a:solidFill>
                <a:srgbClr val="FFFFFF"/>
              </a:solidFill>
              <a:latin typeface="Muli"/>
              <a:ea typeface="Muli"/>
              <a:cs typeface="Muli"/>
              <a:sym typeface="Muli"/>
            </a:endParaRPr>
          </a:p>
        </p:txBody>
      </p:sp>
      <p:sp>
        <p:nvSpPr>
          <p:cNvPr id="26" name="Google Shape;584;p56">
            <a:extLst>
              <a:ext uri="{FF2B5EF4-FFF2-40B4-BE49-F238E27FC236}">
                <a16:creationId xmlns:a16="http://schemas.microsoft.com/office/drawing/2014/main" id="{764E529B-9A7C-4B24-9634-E286FCDD34E4}"/>
              </a:ext>
            </a:extLst>
          </p:cNvPr>
          <p:cNvSpPr/>
          <p:nvPr/>
        </p:nvSpPr>
        <p:spPr>
          <a:xfrm>
            <a:off x="4360813" y="1435846"/>
            <a:ext cx="1194433" cy="810789"/>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27" name="Google Shape;596;p56">
            <a:extLst>
              <a:ext uri="{FF2B5EF4-FFF2-40B4-BE49-F238E27FC236}">
                <a16:creationId xmlns:a16="http://schemas.microsoft.com/office/drawing/2014/main" id="{05C0EEFE-7BE9-490D-A849-174EC8E5B416}"/>
              </a:ext>
            </a:extLst>
          </p:cNvPr>
          <p:cNvSpPr txBox="1"/>
          <p:nvPr/>
        </p:nvSpPr>
        <p:spPr>
          <a:xfrm>
            <a:off x="4385602" y="1556744"/>
            <a:ext cx="1197425" cy="5227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uli"/>
                <a:ea typeface="Muli"/>
                <a:cs typeface="Muli"/>
                <a:sym typeface="Muli"/>
              </a:rPr>
              <a:t>Step 4</a:t>
            </a:r>
            <a:endParaRPr sz="1800" b="1" dirty="0">
              <a:solidFill>
                <a:srgbClr val="FFFFFF"/>
              </a:solidFill>
              <a:latin typeface="Muli"/>
              <a:ea typeface="Muli"/>
              <a:cs typeface="Muli"/>
              <a:sym typeface="Muli"/>
            </a:endParaRPr>
          </a:p>
        </p:txBody>
      </p:sp>
      <p:sp>
        <p:nvSpPr>
          <p:cNvPr id="30" name="Google Shape;1120;p74">
            <a:extLst>
              <a:ext uri="{FF2B5EF4-FFF2-40B4-BE49-F238E27FC236}">
                <a16:creationId xmlns:a16="http://schemas.microsoft.com/office/drawing/2014/main" id="{19DD8C31-199F-406A-B769-70EB9AF76DF9}"/>
              </a:ext>
            </a:extLst>
          </p:cNvPr>
          <p:cNvSpPr/>
          <p:nvPr/>
        </p:nvSpPr>
        <p:spPr>
          <a:xfrm>
            <a:off x="4956085" y="3171024"/>
            <a:ext cx="518696" cy="711233"/>
          </a:xfrm>
          <a:custGeom>
            <a:avLst/>
            <a:gdLst/>
            <a:ahLst/>
            <a:cxnLst/>
            <a:rect l="l" t="t" r="r" b="b"/>
            <a:pathLst>
              <a:path w="120000" h="120000" extrusionOk="0">
                <a:moveTo>
                  <a:pt x="59933" y="70917"/>
                </a:moveTo>
                <a:cubicBezTo>
                  <a:pt x="51694" y="70917"/>
                  <a:pt x="44916" y="75845"/>
                  <a:pt x="44916" y="81835"/>
                </a:cubicBezTo>
                <a:cubicBezTo>
                  <a:pt x="44916" y="84541"/>
                  <a:pt x="46511" y="87342"/>
                  <a:pt x="48637" y="89178"/>
                </a:cubicBezTo>
                <a:lnTo>
                  <a:pt x="48637" y="90048"/>
                </a:lnTo>
                <a:cubicBezTo>
                  <a:pt x="48637" y="94685"/>
                  <a:pt x="53554" y="98164"/>
                  <a:pt x="59933" y="98164"/>
                </a:cubicBezTo>
                <a:cubicBezTo>
                  <a:pt x="66312" y="98164"/>
                  <a:pt x="71229" y="94685"/>
                  <a:pt x="71229" y="90048"/>
                </a:cubicBezTo>
                <a:lnTo>
                  <a:pt x="71229" y="89178"/>
                </a:lnTo>
                <a:cubicBezTo>
                  <a:pt x="73488" y="87342"/>
                  <a:pt x="74950" y="84830"/>
                  <a:pt x="74950" y="81835"/>
                </a:cubicBezTo>
                <a:cubicBezTo>
                  <a:pt x="74950" y="75845"/>
                  <a:pt x="68172" y="70917"/>
                  <a:pt x="59933" y="70917"/>
                </a:cubicBezTo>
                <a:close/>
                <a:moveTo>
                  <a:pt x="63654" y="86473"/>
                </a:moveTo>
                <a:lnTo>
                  <a:pt x="63654" y="90048"/>
                </a:lnTo>
                <a:cubicBezTo>
                  <a:pt x="63654" y="91690"/>
                  <a:pt x="62192" y="92753"/>
                  <a:pt x="59933" y="92753"/>
                </a:cubicBezTo>
                <a:cubicBezTo>
                  <a:pt x="57674" y="92753"/>
                  <a:pt x="56212" y="91690"/>
                  <a:pt x="56212" y="90048"/>
                </a:cubicBezTo>
                <a:lnTo>
                  <a:pt x="56212" y="86473"/>
                </a:lnTo>
                <a:cubicBezTo>
                  <a:pt x="53953" y="85700"/>
                  <a:pt x="52491" y="83768"/>
                  <a:pt x="52491" y="81835"/>
                </a:cubicBezTo>
                <a:cubicBezTo>
                  <a:pt x="52491" y="78840"/>
                  <a:pt x="55813" y="76425"/>
                  <a:pt x="59933" y="76425"/>
                </a:cubicBezTo>
                <a:cubicBezTo>
                  <a:pt x="64053" y="76425"/>
                  <a:pt x="67508" y="78840"/>
                  <a:pt x="67508" y="81835"/>
                </a:cubicBezTo>
                <a:cubicBezTo>
                  <a:pt x="67508" y="83768"/>
                  <a:pt x="65913" y="85700"/>
                  <a:pt x="63654" y="86473"/>
                </a:cubicBezTo>
                <a:close/>
                <a:moveTo>
                  <a:pt x="104983" y="49082"/>
                </a:moveTo>
                <a:lnTo>
                  <a:pt x="104983" y="32753"/>
                </a:lnTo>
                <a:cubicBezTo>
                  <a:pt x="104983" y="14782"/>
                  <a:pt x="84651" y="0"/>
                  <a:pt x="59933" y="0"/>
                </a:cubicBezTo>
                <a:cubicBezTo>
                  <a:pt x="35215" y="0"/>
                  <a:pt x="14883" y="14782"/>
                  <a:pt x="14883" y="32753"/>
                </a:cubicBezTo>
                <a:lnTo>
                  <a:pt x="14883" y="49082"/>
                </a:lnTo>
                <a:cubicBezTo>
                  <a:pt x="6644" y="49082"/>
                  <a:pt x="0" y="54009"/>
                  <a:pt x="0" y="60000"/>
                </a:cubicBezTo>
                <a:lnTo>
                  <a:pt x="0" y="109082"/>
                </a:lnTo>
                <a:cubicBezTo>
                  <a:pt x="0" y="115072"/>
                  <a:pt x="6644" y="120000"/>
                  <a:pt x="14883" y="120000"/>
                </a:cubicBezTo>
                <a:lnTo>
                  <a:pt x="104983" y="120000"/>
                </a:lnTo>
                <a:cubicBezTo>
                  <a:pt x="113222" y="120000"/>
                  <a:pt x="120000" y="115072"/>
                  <a:pt x="120000" y="109082"/>
                </a:cubicBezTo>
                <a:lnTo>
                  <a:pt x="120000" y="60000"/>
                </a:lnTo>
                <a:cubicBezTo>
                  <a:pt x="120000" y="54009"/>
                  <a:pt x="113222" y="49082"/>
                  <a:pt x="104983" y="49082"/>
                </a:cubicBezTo>
                <a:close/>
                <a:moveTo>
                  <a:pt x="22458" y="32753"/>
                </a:moveTo>
                <a:cubicBezTo>
                  <a:pt x="22458" y="17777"/>
                  <a:pt x="39335" y="5507"/>
                  <a:pt x="59933" y="5507"/>
                </a:cubicBezTo>
                <a:cubicBezTo>
                  <a:pt x="80531" y="5507"/>
                  <a:pt x="97408" y="17777"/>
                  <a:pt x="97408" y="32753"/>
                </a:cubicBezTo>
                <a:lnTo>
                  <a:pt x="97408" y="49082"/>
                </a:lnTo>
                <a:lnTo>
                  <a:pt x="22458" y="49082"/>
                </a:lnTo>
                <a:lnTo>
                  <a:pt x="22458" y="32753"/>
                </a:lnTo>
                <a:close/>
                <a:moveTo>
                  <a:pt x="112425" y="109082"/>
                </a:moveTo>
                <a:cubicBezTo>
                  <a:pt x="112425" y="112077"/>
                  <a:pt x="109102" y="114589"/>
                  <a:pt x="104983" y="114589"/>
                </a:cubicBezTo>
                <a:lnTo>
                  <a:pt x="14883" y="114589"/>
                </a:lnTo>
                <a:cubicBezTo>
                  <a:pt x="10764" y="114589"/>
                  <a:pt x="7441" y="112077"/>
                  <a:pt x="7441" y="109082"/>
                </a:cubicBezTo>
                <a:lnTo>
                  <a:pt x="7441" y="60000"/>
                </a:lnTo>
                <a:cubicBezTo>
                  <a:pt x="7441" y="57004"/>
                  <a:pt x="10764" y="54589"/>
                  <a:pt x="14883" y="54589"/>
                </a:cubicBezTo>
                <a:lnTo>
                  <a:pt x="104983" y="54589"/>
                </a:lnTo>
                <a:cubicBezTo>
                  <a:pt x="109102" y="54589"/>
                  <a:pt x="112425" y="57004"/>
                  <a:pt x="112425" y="60000"/>
                </a:cubicBezTo>
                <a:lnTo>
                  <a:pt x="112425" y="109082"/>
                </a:lnTo>
                <a:close/>
              </a:path>
            </a:pathLst>
          </a:cu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1">
                  <a:lumMod val="75000"/>
                </a:schemeClr>
              </a:solidFill>
              <a:latin typeface="Calibri"/>
              <a:ea typeface="Calibri"/>
              <a:cs typeface="Calibri"/>
              <a:sym typeface="Calibri"/>
            </a:endParaRPr>
          </a:p>
        </p:txBody>
      </p:sp>
      <p:sp>
        <p:nvSpPr>
          <p:cNvPr id="31" name="Google Shape;1121;p74">
            <a:extLst>
              <a:ext uri="{FF2B5EF4-FFF2-40B4-BE49-F238E27FC236}">
                <a16:creationId xmlns:a16="http://schemas.microsoft.com/office/drawing/2014/main" id="{3ED9D60F-C4D7-47E5-B234-7B4DD76F8EFF}"/>
              </a:ext>
            </a:extLst>
          </p:cNvPr>
          <p:cNvSpPr/>
          <p:nvPr/>
        </p:nvSpPr>
        <p:spPr>
          <a:xfrm>
            <a:off x="2557645" y="3171023"/>
            <a:ext cx="518697" cy="711233"/>
          </a:xfrm>
          <a:custGeom>
            <a:avLst/>
            <a:gdLst/>
            <a:ahLst/>
            <a:cxnLst/>
            <a:rect l="l" t="t" r="r" b="b"/>
            <a:pathLst>
              <a:path w="120000" h="120000" extrusionOk="0">
                <a:moveTo>
                  <a:pt x="104983" y="49082"/>
                </a:moveTo>
                <a:lnTo>
                  <a:pt x="104983" y="32753"/>
                </a:lnTo>
                <a:cubicBezTo>
                  <a:pt x="104983" y="14782"/>
                  <a:pt x="84784" y="0"/>
                  <a:pt x="60066" y="0"/>
                </a:cubicBezTo>
                <a:cubicBezTo>
                  <a:pt x="35348" y="0"/>
                  <a:pt x="15016" y="14782"/>
                  <a:pt x="15016" y="32753"/>
                </a:cubicBezTo>
                <a:cubicBezTo>
                  <a:pt x="15016" y="34396"/>
                  <a:pt x="16478" y="35458"/>
                  <a:pt x="18737" y="35458"/>
                </a:cubicBezTo>
                <a:cubicBezTo>
                  <a:pt x="20996" y="35458"/>
                  <a:pt x="22591" y="34396"/>
                  <a:pt x="22591" y="32753"/>
                </a:cubicBezTo>
                <a:cubicBezTo>
                  <a:pt x="22591" y="17777"/>
                  <a:pt x="39468" y="5507"/>
                  <a:pt x="60066" y="5507"/>
                </a:cubicBezTo>
                <a:cubicBezTo>
                  <a:pt x="80664" y="5507"/>
                  <a:pt x="97541" y="17777"/>
                  <a:pt x="97541" y="32753"/>
                </a:cubicBezTo>
                <a:lnTo>
                  <a:pt x="97541" y="49082"/>
                </a:lnTo>
                <a:lnTo>
                  <a:pt x="15016" y="49082"/>
                </a:lnTo>
                <a:cubicBezTo>
                  <a:pt x="6777" y="49082"/>
                  <a:pt x="0" y="54009"/>
                  <a:pt x="0" y="60000"/>
                </a:cubicBezTo>
                <a:lnTo>
                  <a:pt x="0" y="109082"/>
                </a:lnTo>
                <a:cubicBezTo>
                  <a:pt x="0" y="115072"/>
                  <a:pt x="6777" y="120000"/>
                  <a:pt x="15016" y="120000"/>
                </a:cubicBezTo>
                <a:lnTo>
                  <a:pt x="104983" y="120000"/>
                </a:lnTo>
                <a:cubicBezTo>
                  <a:pt x="113355" y="120000"/>
                  <a:pt x="120000" y="115072"/>
                  <a:pt x="120000" y="109082"/>
                </a:cubicBezTo>
                <a:lnTo>
                  <a:pt x="120000" y="60000"/>
                </a:lnTo>
                <a:cubicBezTo>
                  <a:pt x="120000" y="54009"/>
                  <a:pt x="113355" y="49082"/>
                  <a:pt x="104983" y="49082"/>
                </a:cubicBezTo>
                <a:close/>
                <a:moveTo>
                  <a:pt x="112558" y="109082"/>
                </a:moveTo>
                <a:cubicBezTo>
                  <a:pt x="112558" y="112077"/>
                  <a:pt x="109102" y="114589"/>
                  <a:pt x="104983" y="114589"/>
                </a:cubicBezTo>
                <a:lnTo>
                  <a:pt x="15016" y="114589"/>
                </a:lnTo>
                <a:cubicBezTo>
                  <a:pt x="10897" y="114589"/>
                  <a:pt x="7574" y="112077"/>
                  <a:pt x="7574" y="109082"/>
                </a:cubicBezTo>
                <a:lnTo>
                  <a:pt x="7574" y="60000"/>
                </a:lnTo>
                <a:cubicBezTo>
                  <a:pt x="7574" y="57004"/>
                  <a:pt x="10897" y="54589"/>
                  <a:pt x="15016" y="54589"/>
                </a:cubicBezTo>
                <a:lnTo>
                  <a:pt x="104983" y="54589"/>
                </a:lnTo>
                <a:cubicBezTo>
                  <a:pt x="109102" y="54589"/>
                  <a:pt x="112558" y="57004"/>
                  <a:pt x="112558" y="60000"/>
                </a:cubicBezTo>
                <a:lnTo>
                  <a:pt x="112558" y="109082"/>
                </a:lnTo>
                <a:close/>
                <a:moveTo>
                  <a:pt x="60066" y="70917"/>
                </a:moveTo>
                <a:cubicBezTo>
                  <a:pt x="51827" y="70917"/>
                  <a:pt x="45049" y="75845"/>
                  <a:pt x="45049" y="81835"/>
                </a:cubicBezTo>
                <a:cubicBezTo>
                  <a:pt x="45049" y="84541"/>
                  <a:pt x="46511" y="87342"/>
                  <a:pt x="48770" y="89178"/>
                </a:cubicBezTo>
                <a:lnTo>
                  <a:pt x="48770" y="90048"/>
                </a:lnTo>
                <a:cubicBezTo>
                  <a:pt x="48770" y="94685"/>
                  <a:pt x="53687" y="98164"/>
                  <a:pt x="60066" y="98164"/>
                </a:cubicBezTo>
                <a:cubicBezTo>
                  <a:pt x="66445" y="98164"/>
                  <a:pt x="71229" y="94685"/>
                  <a:pt x="71229" y="90048"/>
                </a:cubicBezTo>
                <a:lnTo>
                  <a:pt x="71229" y="89178"/>
                </a:lnTo>
                <a:cubicBezTo>
                  <a:pt x="73488" y="87342"/>
                  <a:pt x="75083" y="84830"/>
                  <a:pt x="75083" y="81835"/>
                </a:cubicBezTo>
                <a:cubicBezTo>
                  <a:pt x="75083" y="75845"/>
                  <a:pt x="68305" y="70917"/>
                  <a:pt x="60066" y="70917"/>
                </a:cubicBezTo>
                <a:close/>
                <a:moveTo>
                  <a:pt x="63787" y="86473"/>
                </a:moveTo>
                <a:lnTo>
                  <a:pt x="63787" y="90048"/>
                </a:lnTo>
                <a:cubicBezTo>
                  <a:pt x="63787" y="91690"/>
                  <a:pt x="62325" y="92753"/>
                  <a:pt x="60066" y="92753"/>
                </a:cubicBezTo>
                <a:cubicBezTo>
                  <a:pt x="57807" y="92753"/>
                  <a:pt x="56345" y="91690"/>
                  <a:pt x="56345" y="90048"/>
                </a:cubicBezTo>
                <a:lnTo>
                  <a:pt x="56345" y="86473"/>
                </a:lnTo>
                <a:cubicBezTo>
                  <a:pt x="54086" y="85700"/>
                  <a:pt x="52491" y="83768"/>
                  <a:pt x="52491" y="81835"/>
                </a:cubicBezTo>
                <a:cubicBezTo>
                  <a:pt x="52491" y="78840"/>
                  <a:pt x="55946" y="76425"/>
                  <a:pt x="60066" y="76425"/>
                </a:cubicBezTo>
                <a:cubicBezTo>
                  <a:pt x="64186" y="76425"/>
                  <a:pt x="67508" y="78840"/>
                  <a:pt x="67508" y="81835"/>
                </a:cubicBezTo>
                <a:cubicBezTo>
                  <a:pt x="67508" y="83768"/>
                  <a:pt x="66046" y="85700"/>
                  <a:pt x="63787" y="86473"/>
                </a:cubicBezTo>
                <a:close/>
              </a:path>
            </a:pathLst>
          </a:cu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1">
                  <a:lumMod val="75000"/>
                </a:schemeClr>
              </a:solidFill>
              <a:latin typeface="Calibri"/>
              <a:ea typeface="Calibri"/>
              <a:cs typeface="Calibri"/>
              <a:sym typeface="Calibri"/>
            </a:endParaRPr>
          </a:p>
        </p:txBody>
      </p:sp>
      <p:sp>
        <p:nvSpPr>
          <p:cNvPr id="4" name="TextBox 3">
            <a:extLst>
              <a:ext uri="{FF2B5EF4-FFF2-40B4-BE49-F238E27FC236}">
                <a16:creationId xmlns:a16="http://schemas.microsoft.com/office/drawing/2014/main" id="{46C33CFE-3998-415B-AF77-1B39DEBE3DC7}"/>
              </a:ext>
            </a:extLst>
          </p:cNvPr>
          <p:cNvSpPr txBox="1"/>
          <p:nvPr/>
        </p:nvSpPr>
        <p:spPr>
          <a:xfrm>
            <a:off x="662508" y="3420592"/>
            <a:ext cx="1956232" cy="523220"/>
          </a:xfrm>
          <a:prstGeom prst="rect">
            <a:avLst/>
          </a:prstGeom>
          <a:noFill/>
        </p:spPr>
        <p:txBody>
          <a:bodyPr wrap="square" rtlCol="0">
            <a:spAutoFit/>
          </a:bodyPr>
          <a:lstStyle/>
          <a:p>
            <a:r>
              <a:rPr lang="en-US" sz="2800" dirty="0">
                <a:solidFill>
                  <a:schemeClr val="accent5">
                    <a:lumMod val="50000"/>
                  </a:schemeClr>
                </a:solidFill>
                <a:latin typeface="UTM Futura Extra" panose="02040603050506020204" pitchFamily="18" charset="0"/>
              </a:rPr>
              <a:t>ƯU ĐIỂM</a:t>
            </a:r>
          </a:p>
        </p:txBody>
      </p:sp>
      <p:sp>
        <p:nvSpPr>
          <p:cNvPr id="33" name="TextBox 32">
            <a:extLst>
              <a:ext uri="{FF2B5EF4-FFF2-40B4-BE49-F238E27FC236}">
                <a16:creationId xmlns:a16="http://schemas.microsoft.com/office/drawing/2014/main" id="{06F9F270-353F-4095-8DE6-EC974E5A10A6}"/>
              </a:ext>
            </a:extLst>
          </p:cNvPr>
          <p:cNvSpPr txBox="1"/>
          <p:nvPr/>
        </p:nvSpPr>
        <p:spPr>
          <a:xfrm>
            <a:off x="5531516" y="3420592"/>
            <a:ext cx="2461305" cy="461665"/>
          </a:xfrm>
          <a:prstGeom prst="rect">
            <a:avLst/>
          </a:prstGeom>
          <a:noFill/>
        </p:spPr>
        <p:txBody>
          <a:bodyPr wrap="square" rtlCol="0">
            <a:spAutoFit/>
          </a:bodyPr>
          <a:lstStyle/>
          <a:p>
            <a:r>
              <a:rPr lang="en-US" sz="2400" dirty="0">
                <a:solidFill>
                  <a:schemeClr val="accent5">
                    <a:lumMod val="50000"/>
                  </a:schemeClr>
                </a:solidFill>
                <a:latin typeface="UTM Futura Extra" panose="02040603050506020204" pitchFamily="18" charset="0"/>
              </a:rPr>
              <a:t>NHƯỢC ĐIỂM</a:t>
            </a:r>
          </a:p>
        </p:txBody>
      </p:sp>
    </p:spTree>
    <p:extLst>
      <p:ext uri="{BB962C8B-B14F-4D97-AF65-F5344CB8AC3E}">
        <p14:creationId xmlns:p14="http://schemas.microsoft.com/office/powerpoint/2010/main" val="393609903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 name="Rectangle 1">
            <a:extLst>
              <a:ext uri="{FF2B5EF4-FFF2-40B4-BE49-F238E27FC236}">
                <a16:creationId xmlns:a16="http://schemas.microsoft.com/office/drawing/2014/main" id="{A5971ED4-3792-4BF2-94A4-2A22CA822B57}"/>
              </a:ext>
            </a:extLst>
          </p:cNvPr>
          <p:cNvSpPr>
            <a:spLocks noChangeArrowheads="1"/>
          </p:cNvSpPr>
          <p:nvPr/>
        </p:nvSpPr>
        <p:spPr bwMode="auto">
          <a:xfrm>
            <a:off x="370483" y="1203959"/>
            <a:ext cx="6717278" cy="6790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a:ln>
                  <a:noFill/>
                </a:ln>
                <a:solidFill>
                  <a:srgbClr val="999988"/>
                </a:solidFill>
                <a:effectLst/>
                <a:latin typeface="Courier New" panose="02070309020205020404" pitchFamily="49" charset="0"/>
              </a:rPr>
              <a:t>#Building Random Forests model on full data</a:t>
            </a:r>
            <a:r>
              <a:rPr kumimoji="0" lang="en-US" altLang="en-US" sz="1100" b="1"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data1$Outcome = factor(data1$Outcome)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rf_model</a:t>
            </a:r>
            <a:r>
              <a:rPr kumimoji="0" lang="en-US" altLang="en-US" sz="1000" b="0" i="0" u="none" strike="noStrike" cap="none" normalizeH="0" baseline="0" dirty="0">
                <a:ln>
                  <a:noFill/>
                </a:ln>
                <a:solidFill>
                  <a:srgbClr val="333333"/>
                </a:solidFill>
                <a:effectLst/>
                <a:latin typeface="Courier New" panose="02070309020205020404" pitchFamily="49" charset="0"/>
              </a:rPr>
              <a:t> &lt;- </a:t>
            </a:r>
            <a:r>
              <a:rPr kumimoji="0" lang="en-US" altLang="en-US" sz="1000" b="0" i="0" u="none" strike="noStrike" cap="none" normalizeH="0" baseline="0" dirty="0" err="1">
                <a:ln>
                  <a:noFill/>
                </a:ln>
                <a:solidFill>
                  <a:srgbClr val="333333"/>
                </a:solidFill>
                <a:effectLst/>
                <a:latin typeface="Courier New" panose="02070309020205020404" pitchFamily="49" charset="0"/>
              </a:rPr>
              <a:t>randomForest</a:t>
            </a:r>
            <a:r>
              <a:rPr kumimoji="0" lang="en-US" altLang="en-US" sz="1000" b="0" i="0" u="none" strike="noStrike" cap="none" normalizeH="0" baseline="0" dirty="0">
                <a:ln>
                  <a:noFill/>
                </a:ln>
                <a:solidFill>
                  <a:srgbClr val="333333"/>
                </a:solidFill>
                <a:effectLst/>
                <a:latin typeface="Courier New" panose="02070309020205020404" pitchFamily="49" charset="0"/>
              </a:rPr>
              <a:t>(Outcome ~ ., data=data1, </a:t>
            </a:r>
            <a:r>
              <a:rPr kumimoji="0" lang="en-US" altLang="en-US" sz="1000" b="0" i="0" u="none" strike="noStrike" cap="none" normalizeH="0" baseline="0" dirty="0" err="1">
                <a:ln>
                  <a:noFill/>
                </a:ln>
                <a:solidFill>
                  <a:srgbClr val="333333"/>
                </a:solidFill>
                <a:effectLst/>
                <a:latin typeface="Courier New" panose="02070309020205020404" pitchFamily="49" charset="0"/>
              </a:rPr>
              <a:t>ntree</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000" b="0" i="0" u="none" strike="noStrike" cap="none" normalizeH="0" baseline="0" dirty="0">
                <a:ln>
                  <a:noFill/>
                </a:ln>
                <a:solidFill>
                  <a:srgbClr val="009999"/>
                </a:solidFill>
                <a:effectLst/>
                <a:latin typeface="Courier New" panose="02070309020205020404" pitchFamily="49" charset="0"/>
              </a:rPr>
              <a:t>1500</a:t>
            </a:r>
            <a:r>
              <a:rPr kumimoji="0" lang="en-US" altLang="en-US" sz="1000" b="0" i="0" u="none" strike="noStrike" cap="none" normalizeH="0" baseline="0" dirty="0">
                <a:ln>
                  <a:noFill/>
                </a:ln>
                <a:solidFill>
                  <a:srgbClr val="333333"/>
                </a:solidFill>
                <a:effectLst/>
                <a:latin typeface="Courier New" panose="02070309020205020404" pitchFamily="49" charset="0"/>
              </a:rPr>
              <a:t>,mtry=</a:t>
            </a:r>
            <a:r>
              <a:rPr kumimoji="0" lang="en-US" altLang="en-US" sz="1000" b="0" i="0" u="none" strike="noStrike" cap="none" normalizeH="0" baseline="0" dirty="0">
                <a:ln>
                  <a:noFill/>
                </a:ln>
                <a:solidFill>
                  <a:srgbClr val="009999"/>
                </a:solidFill>
                <a:effectLst/>
                <a:latin typeface="Courier New" panose="02070309020205020404" pitchFamily="49" charset="0"/>
              </a:rPr>
              <a:t>3</a:t>
            </a:r>
            <a:r>
              <a:rPr kumimoji="0" lang="en-US" altLang="en-US" sz="1000" b="0" i="0" u="none" strike="noStrike" cap="none" normalizeH="0" baseline="0" dirty="0">
                <a:ln>
                  <a:noFill/>
                </a:ln>
                <a:solidFill>
                  <a:srgbClr val="333333"/>
                </a:solidFill>
                <a:effectLst/>
                <a:latin typeface="Courier New" panose="02070309020205020404" pitchFamily="49" charset="0"/>
              </a:rPr>
              <a:t>,importance=</a:t>
            </a:r>
            <a:r>
              <a:rPr kumimoji="0" lang="en-US" altLang="en-US" sz="1000" b="0" i="0" u="none" strike="noStrike" cap="none" normalizeH="0" baseline="0" dirty="0">
                <a:ln>
                  <a:noFill/>
                </a:ln>
                <a:solidFill>
                  <a:srgbClr val="990073"/>
                </a:solidFill>
                <a:effectLst/>
                <a:latin typeface="Courier New" panose="02070309020205020404" pitchFamily="49" charset="0"/>
              </a:rPr>
              <a:t>TRUE</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rf_model</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9F043E1-73D3-4113-BCE7-1928A699B7B4}"/>
              </a:ext>
            </a:extLst>
          </p:cNvPr>
          <p:cNvSpPr>
            <a:spLocks noChangeArrowheads="1"/>
          </p:cNvSpPr>
          <p:nvPr/>
        </p:nvSpPr>
        <p:spPr bwMode="auto">
          <a:xfrm>
            <a:off x="370483" y="2139587"/>
            <a:ext cx="7386638" cy="18947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Call: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rPr>
              <a:t>randomForest</a:t>
            </a:r>
            <a:r>
              <a:rPr kumimoji="0" lang="en-US" altLang="en-US" sz="1000" b="0" i="0" u="none" strike="noStrike" cap="none" normalizeH="0" baseline="0" dirty="0">
                <a:ln>
                  <a:noFill/>
                </a:ln>
                <a:solidFill>
                  <a:srgbClr val="333333"/>
                </a:solidFill>
                <a:effectLst/>
                <a:latin typeface="Courier New" panose="02070309020205020404" pitchFamily="49" charset="0"/>
              </a:rPr>
              <a:t>(formula = Outcome ~ ., data = data1, </a:t>
            </a:r>
            <a:r>
              <a:rPr kumimoji="0" lang="en-US" altLang="en-US" sz="1000" b="0" i="0" u="none" strike="noStrike" cap="none" normalizeH="0" baseline="0" dirty="0" err="1">
                <a:ln>
                  <a:noFill/>
                </a:ln>
                <a:solidFill>
                  <a:srgbClr val="333333"/>
                </a:solidFill>
                <a:effectLst/>
                <a:latin typeface="Courier New" panose="02070309020205020404" pitchFamily="49" charset="0"/>
              </a:rPr>
              <a:t>ntree</a:t>
            </a:r>
            <a:r>
              <a:rPr kumimoji="0" lang="en-US" altLang="en-US" sz="1000" b="0" i="0" u="none" strike="noStrike" cap="none" normalizeH="0" baseline="0" dirty="0">
                <a:ln>
                  <a:noFill/>
                </a:ln>
                <a:solidFill>
                  <a:srgbClr val="333333"/>
                </a:solidFill>
                <a:effectLst/>
                <a:latin typeface="Courier New" panose="02070309020205020404" pitchFamily="49" charset="0"/>
              </a:rPr>
              <a:t> = 1500, </a:t>
            </a:r>
            <a:r>
              <a:rPr kumimoji="0" lang="en-US" altLang="en-US" sz="1000" b="0" i="0" u="none" strike="noStrike" cap="none" normalizeH="0" baseline="0" dirty="0" err="1">
                <a:ln>
                  <a:noFill/>
                </a:ln>
                <a:solidFill>
                  <a:srgbClr val="333333"/>
                </a:solidFill>
                <a:effectLst/>
                <a:latin typeface="Courier New" panose="02070309020205020404" pitchFamily="49" charset="0"/>
              </a:rPr>
              <a:t>mtry</a:t>
            </a:r>
            <a:r>
              <a:rPr kumimoji="0" lang="en-US" altLang="en-US" sz="1000" b="0" i="0" u="none" strike="noStrike" cap="none" normalizeH="0" baseline="0" dirty="0">
                <a:ln>
                  <a:noFill/>
                </a:ln>
                <a:solidFill>
                  <a:srgbClr val="333333"/>
                </a:solidFill>
                <a:effectLst/>
                <a:latin typeface="Courier New" panose="02070309020205020404" pitchFamily="49" charset="0"/>
              </a:rPr>
              <a:t> = 3, importance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Type of random forest: classification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Number of trees: 1500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No. of variables tried at each split: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OOB estimate of error rate: 3.67%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Confusion matrix: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No Yes </a:t>
            </a:r>
            <a:r>
              <a:rPr kumimoji="0" lang="en-US" altLang="en-US" sz="1000" b="0" i="0" u="none" strike="noStrike" cap="none" normalizeH="0" baseline="0" dirty="0" err="1">
                <a:ln>
                  <a:noFill/>
                </a:ln>
                <a:solidFill>
                  <a:srgbClr val="333333"/>
                </a:solidFill>
                <a:effectLst/>
                <a:latin typeface="Courier New" panose="02070309020205020404" pitchFamily="49" charset="0"/>
              </a:rPr>
              <a:t>class.error</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No 366 14 0.03684211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 Yes 8 212 0.03636364</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7" name="Picture 6">
            <a:extLst>
              <a:ext uri="{FF2B5EF4-FFF2-40B4-BE49-F238E27FC236}">
                <a16:creationId xmlns:a16="http://schemas.microsoft.com/office/drawing/2014/main" id="{EDCB9256-9736-4126-B5AD-867D7B1020DB}"/>
              </a:ext>
            </a:extLst>
          </p:cNvPr>
          <p:cNvPicPr>
            <a:picLocks noChangeAspect="1"/>
          </p:cNvPicPr>
          <p:nvPr/>
        </p:nvPicPr>
        <p:blipFill>
          <a:blip r:embed="rId3"/>
          <a:stretch>
            <a:fillRect/>
          </a:stretch>
        </p:blipFill>
        <p:spPr>
          <a:xfrm>
            <a:off x="459206" y="1322709"/>
            <a:ext cx="7611537" cy="2191056"/>
          </a:xfrm>
          <a:prstGeom prst="rect">
            <a:avLst/>
          </a:prstGeom>
        </p:spPr>
      </p:pic>
    </p:spTree>
    <p:extLst>
      <p:ext uri="{BB962C8B-B14F-4D97-AF65-F5344CB8AC3E}">
        <p14:creationId xmlns:p14="http://schemas.microsoft.com/office/powerpoint/2010/main" val="258977232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1042</Words>
  <Application>Microsoft Office PowerPoint</Application>
  <PresentationFormat>On-screen Show (16:9)</PresentationFormat>
  <Paragraphs>153</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Black</vt:lpstr>
      <vt:lpstr>Arial</vt:lpstr>
      <vt:lpstr>Calibri</vt:lpstr>
      <vt:lpstr>Courier New</vt:lpstr>
      <vt:lpstr>UTM Futura Extra</vt:lpstr>
      <vt:lpstr>UTM Facebook K&amp;T</vt:lpstr>
      <vt:lpstr>Muli</vt:lpstr>
      <vt:lpstr>Helvetica Neue</vt:lpstr>
      <vt:lpstr>Simple Light</vt:lpstr>
      <vt:lpstr>DATAMINING  Presentation</vt:lpstr>
      <vt:lpstr>MEMBER</vt:lpstr>
      <vt:lpstr>HEALTHCARE CASE STUDY</vt:lpstr>
      <vt:lpstr>dataset</vt:lpstr>
      <vt:lpstr>PowerPoint Presentation</vt:lpstr>
      <vt:lpstr>RANDOM FOREST</vt:lpstr>
      <vt:lpstr>RANDOM FOREST</vt:lpstr>
      <vt:lpstr>RANDOM FOREST</vt:lpstr>
      <vt:lpstr>RANDOM FOREST</vt:lpstr>
      <vt:lpstr>RANDOM FOREST</vt:lpstr>
      <vt:lpstr>RANDOM FOREST</vt:lpstr>
      <vt:lpstr>Descision Tree</vt:lpstr>
      <vt:lpstr>Descision Tree</vt:lpstr>
      <vt:lpstr>Descision Tree</vt:lpstr>
      <vt:lpstr>K Nearest Neighbors (KNN)</vt:lpstr>
      <vt:lpstr>K Nearest Neighbors (KNN)</vt:lpstr>
      <vt:lpstr>K Nearest Neighbors (KNN)</vt:lpstr>
      <vt:lpstr>Navie bayes</vt:lpstr>
      <vt:lpstr>Navie bayes</vt:lpstr>
      <vt:lpstr>Navie bayes</vt:lpstr>
      <vt:lpstr>ĐÁNH GIÁ 4 THUẬT TOÁN</vt:lpstr>
      <vt:lpstr>Hiệu xuất của các thuật toán</vt:lpstr>
      <vt:lpstr>Thanks for following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DATAMINING  Presentation</dc:title>
  <dc:creator>thang</dc:creator>
  <cp:lastModifiedBy>thang</cp:lastModifiedBy>
  <cp:revision>10</cp:revision>
  <dcterms:modified xsi:type="dcterms:W3CDTF">2021-06-20T09:45:22Z</dcterms:modified>
</cp:coreProperties>
</file>