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35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69" r:id="rId14"/>
    <p:sldId id="294" r:id="rId15"/>
    <p:sldId id="360" r:id="rId16"/>
    <p:sldId id="278" r:id="rId17"/>
    <p:sldId id="279" r:id="rId18"/>
    <p:sldId id="362" r:id="rId19"/>
    <p:sldId id="296" r:id="rId20"/>
    <p:sldId id="297" r:id="rId21"/>
    <p:sldId id="299" r:id="rId22"/>
    <p:sldId id="300" r:id="rId23"/>
    <p:sldId id="301" r:id="rId24"/>
    <p:sldId id="302" r:id="rId25"/>
    <p:sldId id="364" r:id="rId26"/>
    <p:sldId id="285" r:id="rId27"/>
    <p:sldId id="286" r:id="rId28"/>
    <p:sldId id="289" r:id="rId29"/>
    <p:sldId id="290" r:id="rId30"/>
    <p:sldId id="291" r:id="rId31"/>
    <p:sldId id="292" r:id="rId32"/>
    <p:sldId id="268" r:id="rId33"/>
    <p:sldId id="303" r:id="rId34"/>
    <p:sldId id="270" r:id="rId35"/>
    <p:sldId id="271" r:id="rId36"/>
    <p:sldId id="272" r:id="rId37"/>
    <p:sldId id="304" r:id="rId38"/>
    <p:sldId id="283" r:id="rId39"/>
    <p:sldId id="3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6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6D3D-C8D2-4648-9DDD-002D43E1CB38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0C83D-97E3-B345-8086-D832F4B2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61628a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61628a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2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bb56b6c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bb56b6c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66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5bb56b6c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5bb56b6c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1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60dab0d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60dab0d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3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d5ccf4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d5ccf4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41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d5ccf46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d5ccf46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8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d5ccf4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d5ccf4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2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7d5ccf4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7d5ccf4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603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0C83D-97E3-B345-8086-D832F4B2C0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0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0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61628a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61628a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9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d5ccf4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7d5ccf4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265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d5ccf46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7d5ccf46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00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d73064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d73064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81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d73064f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d73064f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879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d5ccf46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7d5ccf46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28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D58D-96B4-BB4A-9541-6052F4142A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0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7d73064f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7d73064f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39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096f72eb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096f72eb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02d2c0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02d2c0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https://en.wikipedia.org/wiki/Anna_Karenina_principle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076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02d2c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02d2c0c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https://r4ds.had.co.nz/tidy-data.html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004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02d2c0c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02d2c0c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61628ab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61628ab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61628ab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561628ab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0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61628a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61628a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54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bb56b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bb56b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95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D4F7-FD77-8649-BE27-D8027412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D9C63-71D5-8D40-8FB5-1F1F4F85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6408-E876-EA40-AF0E-B2D0BEB1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567F-1F58-2245-A9AC-EB87AF56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B5A6-7D87-B544-9EDE-583160EE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82B4-9FBF-1642-81FC-68061083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44CE9-BE61-4947-AA20-0BD4C987D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DB35-514B-DB46-A687-D87F75B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CF32-45ED-3F4A-BAA0-949AD718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9CE9-065C-5B4B-9BCE-F5FD98AC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6F308-D01E-2D43-B145-3ABEAE1FF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B8FA3-4FC0-F044-9435-14FF69EC6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E865-9E4F-B54A-8B30-CB64920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15AD-1744-2446-9C3E-AF0C1FC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96CC-D737-B54D-AAED-1A0C1DE4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517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6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70E8-3A0B-0142-8029-F5FA5DB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B4FA-5383-F743-9364-DE5BD774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272B-EC5E-9044-B363-A6C74ED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75A9-BFDE-D741-972D-578E58DD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90B3-0865-DD47-93C1-2B17F750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FFE9-589C-544F-96F1-8C7FECED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F85A-BC4C-7941-A2BC-8237AC6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4540-4FCD-1F42-9FEE-275EA6D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60FC-6FCB-9741-B9A8-9A189C8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28CC-77C9-0B40-8345-6624586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94B-3DC9-2346-8AC2-27F9636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73F7-8690-4F41-8096-0CC56D1D2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D47B-0623-3341-8082-780A9CA5A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A104-5228-D646-82F4-C8B5D9AE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86CBD-0776-5A4C-9A5A-F633845E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BE81-0A53-C14D-ABDF-9F027F6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8FA7-A128-4E42-A909-35E2D4E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F5-C7B6-5547-9CA7-02236A19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FECB-57CA-4F44-9250-6CABD703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6B7E9-D138-D049-8F72-819E94730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F98F1-89A1-2146-9F90-DD90D1A45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D08E-ECF8-D848-96C9-87A1DE1A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B182E-9A0D-C848-8FBF-12F016FB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F5B30-52D9-E74E-A759-60E86FF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2B1C-70F7-004A-A277-7D933673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D0C1C-F18E-4D44-A631-5C3D5BB5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019B3-95B9-DA47-84B5-A5886126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781C-BEE9-F046-9007-475B8E24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70878-7AB6-BA4E-9197-C2919A65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56424-B83B-7B4D-90F0-7A7DE462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6980-2696-6741-8798-F9A3A92F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30A1-9E21-BF4C-9157-D268F092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3502-A81C-544E-8A76-D6A733B1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2975-2805-D949-AD68-B88BBD7F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7223-C8D2-F942-83E0-4994B827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7298C-555A-DE4E-9718-19142842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A286-111E-9E4D-9DC0-AF1FB06C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539-8F6D-3A4F-A01E-FA07AD91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775B-8727-864C-B076-157D4AFA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8FB3-D6D1-EB43-8534-82D4437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B7D3-EDD8-174C-8012-A6130C8A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D000-57D3-C04C-BF66-3444BBB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578AC-9773-1F40-AA23-8D7A847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B97D1-DE64-234D-8C9E-0F622AAC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C737-7F2B-0C4C-9AE9-B7B3E0F9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8369-BA29-9048-A6AB-F0053788D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48CA-B89A-884A-814F-D6C4FF04631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252B-7B7A-7B49-B604-6FDC8F84B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7E9A-A5EE-4B41-85D2-229BBF023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C401-B73C-0B4A-B63A-A0E7A873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4ds.had.co.nz/tidy-data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dyverse.or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hyperlink" Target="https://www.tidyverse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.had.co.nz/papers/tidy-data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rstudio/cheatsheets/blob/master/data-import.pdf" TargetMode="External"/><Relationship Id="rId5" Type="http://schemas.openxmlformats.org/officeDocument/2006/relationships/hyperlink" Target="https://tidyr.tidyverse.org/" TargetMode="External"/><Relationship Id="rId4" Type="http://schemas.openxmlformats.org/officeDocument/2006/relationships/hyperlink" Target="https://r4ds.had.co.nz/tidy-data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AEF4-4A5A-F542-BEDA-120DAAFC6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Tidy Data &amp; Data Manipulation with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27EE-D20E-C940-B939-B74EA743F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OCRUG Hackathon – April 10, 2021</a:t>
            </a:r>
          </a:p>
        </p:txBody>
      </p:sp>
    </p:spTree>
    <p:extLst>
      <p:ext uri="{BB962C8B-B14F-4D97-AF65-F5344CB8AC3E}">
        <p14:creationId xmlns:p14="http://schemas.microsoft.com/office/powerpoint/2010/main" val="105911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Messy data isn’t necessarily bad data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Not all data is created or presented with data analysis in mind</a:t>
            </a:r>
            <a:endParaRPr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/>
          </a:p>
          <a:p>
            <a:r>
              <a:rPr lang="en"/>
              <a:t>The people who curate the data might not understand the needs of someone who needs to work with it</a:t>
            </a:r>
            <a:endParaRPr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/>
          </a:p>
          <a:p>
            <a:r>
              <a:rPr lang="en"/>
              <a:t>The goals for the data might not align directly with data analysis needs (presenting data on a slide, performance or storage requirements)</a:t>
            </a:r>
            <a:endParaRPr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/>
          </a:p>
          <a:p>
            <a:r>
              <a:rPr lang="en"/>
              <a:t>...  but messy data might be a sign of lurking data problems too 🕵️‍♂️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45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Tidy data in the R ecosystem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17" y="2273934"/>
            <a:ext cx="10874768" cy="2923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906200" y="1433800"/>
            <a:ext cx="83796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>
                <a:solidFill>
                  <a:srgbClr val="A61C00"/>
                </a:solidFill>
              </a:rPr>
              <a:t>Tidy data has consistent structure, arranged in a rectangular table</a:t>
            </a:r>
            <a:endParaRPr sz="2133">
              <a:solidFill>
                <a:srgbClr val="A61C00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094600" y="4725025"/>
            <a:ext cx="26008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00" b="1" dirty="0">
                <a:solidFill>
                  <a:srgbClr val="980000"/>
                </a:solidFill>
              </a:rPr>
              <a:t>Variables</a:t>
            </a:r>
            <a:br>
              <a:rPr lang="en" sz="2200" b="1" dirty="0">
                <a:solidFill>
                  <a:srgbClr val="980000"/>
                </a:solidFill>
              </a:rPr>
            </a:br>
            <a:r>
              <a:rPr lang="en" sz="2200" b="1" dirty="0">
                <a:solidFill>
                  <a:srgbClr val="980000"/>
                </a:solidFill>
              </a:rPr>
              <a:t>(columns)</a:t>
            </a:r>
            <a:br>
              <a:rPr lang="en" sz="2200" dirty="0"/>
            </a:br>
            <a:r>
              <a:rPr lang="en" sz="2200" dirty="0"/>
              <a:t>the “things” you are measuring</a:t>
            </a:r>
            <a:endParaRPr sz="2200" dirty="0"/>
          </a:p>
        </p:txBody>
      </p:sp>
      <p:sp>
        <p:nvSpPr>
          <p:cNvPr id="141" name="Google Shape;141;p22"/>
          <p:cNvSpPr txBox="1"/>
          <p:nvPr/>
        </p:nvSpPr>
        <p:spPr>
          <a:xfrm>
            <a:off x="4426527" y="4725025"/>
            <a:ext cx="3210791" cy="18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00" b="1" dirty="0">
                <a:solidFill>
                  <a:srgbClr val="980000"/>
                </a:solidFill>
              </a:rPr>
              <a:t>Observations (rows)</a:t>
            </a:r>
            <a:br>
              <a:rPr lang="en" sz="2200" dirty="0"/>
            </a:br>
            <a:r>
              <a:rPr lang="en" sz="2200" dirty="0"/>
              <a:t>the “things” you are making measurements on</a:t>
            </a:r>
            <a:endParaRPr sz="2200" dirty="0"/>
          </a:p>
        </p:txBody>
      </p:sp>
      <p:sp>
        <p:nvSpPr>
          <p:cNvPr id="142" name="Google Shape;142;p22"/>
          <p:cNvSpPr txBox="1"/>
          <p:nvPr/>
        </p:nvSpPr>
        <p:spPr>
          <a:xfrm>
            <a:off x="8496600" y="4725025"/>
            <a:ext cx="2600800" cy="15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00" b="1">
                <a:solidFill>
                  <a:srgbClr val="980000"/>
                </a:solidFill>
              </a:rPr>
              <a:t>Values</a:t>
            </a:r>
            <a:endParaRPr sz="2200" b="1">
              <a:solidFill>
                <a:srgbClr val="980000"/>
              </a:solidFill>
            </a:endParaRPr>
          </a:p>
          <a:p>
            <a:pPr algn="ctr"/>
            <a:r>
              <a:rPr lang="en" sz="2200" b="1">
                <a:solidFill>
                  <a:srgbClr val="980000"/>
                </a:solidFill>
              </a:rPr>
              <a:t>(cells)</a:t>
            </a:r>
            <a:br>
              <a:rPr lang="en" sz="2200"/>
            </a:br>
            <a:r>
              <a:rPr lang="en" sz="2200"/>
              <a:t>the values of the measurements</a:t>
            </a:r>
            <a:endParaRPr sz="2200"/>
          </a:p>
        </p:txBody>
      </p:sp>
      <p:sp>
        <p:nvSpPr>
          <p:cNvPr id="143" name="Google Shape;143;p22"/>
          <p:cNvSpPr txBox="1"/>
          <p:nvPr/>
        </p:nvSpPr>
        <p:spPr>
          <a:xfrm>
            <a:off x="8496600" y="6359400"/>
            <a:ext cx="3641600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666666"/>
                </a:solidFill>
              </a:rPr>
              <a:t>figure: </a:t>
            </a:r>
            <a:r>
              <a:rPr lang="en" sz="1333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https://r4ds.had.co.nz/tidy-data.html</a:t>
            </a:r>
            <a:endParaRPr sz="1333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5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60F-62D7-C340-8383-318FF38E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Tidy Data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161EC-B468-2D48-8E6B-5573BADE891F}"/>
              </a:ext>
            </a:extLst>
          </p:cNvPr>
          <p:cNvSpPr txBox="1"/>
          <p:nvPr/>
        </p:nvSpPr>
        <p:spPr>
          <a:xfrm>
            <a:off x="4448041" y="4936479"/>
            <a:ext cx="32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this table about?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18376F-F649-7942-B0BC-312D43C0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58698"/>
              </p:ext>
            </p:extLst>
          </p:nvPr>
        </p:nvGraphicFramePr>
        <p:xfrm>
          <a:off x="727119" y="1690688"/>
          <a:ext cx="10737762" cy="27870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01">
                  <a:extLst>
                    <a:ext uri="{9D8B030D-6E8A-4147-A177-3AD203B41FA5}">
                      <a16:colId xmlns:a16="http://schemas.microsoft.com/office/drawing/2014/main" val="4263791830"/>
                    </a:ext>
                  </a:extLst>
                </a:gridCol>
                <a:gridCol w="598851">
                  <a:extLst>
                    <a:ext uri="{9D8B030D-6E8A-4147-A177-3AD203B41FA5}">
                      <a16:colId xmlns:a16="http://schemas.microsoft.com/office/drawing/2014/main" val="3137849550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68730014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56144551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76062489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6747409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409301052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1816128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332468792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67846873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27928481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3975133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make_model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mpg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cyl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disp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hp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drat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qsec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vs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am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gear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carb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147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51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 Wag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505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Datsun 710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029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4 Drive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748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Sportabout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490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249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Duster 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060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240D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091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30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2836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F5E1593-803D-2745-85EC-8A09EE9A8325}"/>
              </a:ext>
            </a:extLst>
          </p:cNvPr>
          <p:cNvSpPr/>
          <p:nvPr/>
        </p:nvSpPr>
        <p:spPr>
          <a:xfrm>
            <a:off x="966989" y="5803266"/>
            <a:ext cx="4172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does each row represent?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96EDB-2A7D-1143-8B6F-EF5CD09FB1B0}"/>
              </a:ext>
            </a:extLst>
          </p:cNvPr>
          <p:cNvSpPr/>
          <p:nvPr/>
        </p:nvSpPr>
        <p:spPr>
          <a:xfrm>
            <a:off x="5344733" y="5803266"/>
            <a:ext cx="6274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being measured (what are the columns)?</a:t>
            </a:r>
          </a:p>
        </p:txBody>
      </p:sp>
    </p:spTree>
    <p:extLst>
      <p:ext uri="{BB962C8B-B14F-4D97-AF65-F5344CB8AC3E}">
        <p14:creationId xmlns:p14="http://schemas.microsoft.com/office/powerpoint/2010/main" val="294203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 A few notes about tidy data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7600" y="1459359"/>
            <a:ext cx="11458800" cy="51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8722">
              <a:buSzPts val="1700"/>
            </a:pPr>
            <a:r>
              <a:rPr lang="en" dirty="0"/>
              <a:t>Tidy data is not the only way</a:t>
            </a:r>
            <a:endParaRPr dirty="0"/>
          </a:p>
          <a:p>
            <a:pPr lvl="1" indent="-414856">
              <a:spcBef>
                <a:spcPts val="0"/>
              </a:spcBef>
              <a:buSzPts val="1300"/>
            </a:pPr>
            <a:r>
              <a:rPr lang="en" dirty="0"/>
              <a:t>Other structures might be needed to optimize for performance or storage</a:t>
            </a:r>
            <a:endParaRPr dirty="0"/>
          </a:p>
          <a:p>
            <a:pPr lvl="1" indent="-414856">
              <a:spcBef>
                <a:spcPts val="0"/>
              </a:spcBef>
              <a:buSzPts val="1300"/>
            </a:pPr>
            <a:r>
              <a:rPr lang="en" dirty="0"/>
              <a:t>Certain fields might follow other data conventions</a:t>
            </a:r>
            <a:endParaRPr dirty="0"/>
          </a:p>
          <a:p>
            <a:pPr lvl="1" indent="-414856">
              <a:spcBef>
                <a:spcPts val="0"/>
              </a:spcBef>
              <a:buSzPts val="1300"/>
            </a:pPr>
            <a:r>
              <a:rPr lang="en" dirty="0"/>
              <a:t>Some types of data might not naturally fit into a rectangular table</a:t>
            </a:r>
            <a:br>
              <a:rPr lang="en" sz="2000" dirty="0"/>
            </a:br>
            <a:endParaRPr dirty="0"/>
          </a:p>
          <a:p>
            <a:pPr indent="-448722">
              <a:buSzPts val="1700"/>
            </a:pPr>
            <a:r>
              <a:rPr lang="en" dirty="0"/>
              <a:t>BUT, if your data </a:t>
            </a:r>
            <a:r>
              <a:rPr lang="en" i="1" dirty="0"/>
              <a:t>can</a:t>
            </a:r>
            <a:r>
              <a:rPr lang="en" dirty="0"/>
              <a:t> fit into rectangular structure, tidy data is usually the way to go</a:t>
            </a:r>
            <a:endParaRPr dirty="0"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 dirty="0"/>
          </a:p>
          <a:p>
            <a:pPr indent="-448722">
              <a:buSzPts val="1700"/>
            </a:pPr>
            <a:r>
              <a:rPr lang="en" dirty="0"/>
              <a:t>Sometimes the differences between observations and variables is not always clear, and you might swap them depending on the context</a:t>
            </a:r>
            <a:endParaRPr dirty="0"/>
          </a:p>
          <a:p>
            <a:pPr indent="0">
              <a:lnSpc>
                <a:spcPct val="50000"/>
              </a:lnSpc>
              <a:spcBef>
                <a:spcPts val="2133"/>
              </a:spcBef>
              <a:buNone/>
            </a:pPr>
            <a:endParaRPr dirty="0"/>
          </a:p>
          <a:p>
            <a:pPr indent="-448722">
              <a:buSzPts val="1700"/>
            </a:pPr>
            <a:r>
              <a:rPr lang="en" dirty="0"/>
              <a:t>Data tidiness isn’t necessarily black &amp; white, different circumstances might require different levels of tidiness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63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077D-FC02-9441-8C1F-EE1038BB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on the lookout for signs of messy data!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495F-4FDC-BA4A-9972-7FBCA894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513349"/>
          </a:xfrm>
        </p:spPr>
        <p:txBody>
          <a:bodyPr/>
          <a:lstStyle/>
          <a:p>
            <a:r>
              <a:rPr lang="en-US" dirty="0"/>
              <a:t>Overall structure of the data is unclear or inconsistent</a:t>
            </a:r>
          </a:p>
          <a:p>
            <a:endParaRPr lang="en-US" dirty="0"/>
          </a:p>
          <a:p>
            <a:r>
              <a:rPr lang="en-US" dirty="0"/>
              <a:t>Multiple pieces of information are stored in a single cell, e.g.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urier" pitchFamily="2" charset="0"/>
              </a:rPr>
              <a:t>Male_age16, Female_age42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A variable is spread across multiple columns</a:t>
            </a:r>
          </a:p>
          <a:p>
            <a:endParaRPr lang="en-US" dirty="0"/>
          </a:p>
          <a:p>
            <a:r>
              <a:rPr lang="en-US" dirty="0"/>
              <a:t>An observation is spread across multiple rows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F58C5-3306-B743-94CD-39A54CF8BBD0}"/>
              </a:ext>
            </a:extLst>
          </p:cNvPr>
          <p:cNvSpPr txBox="1"/>
          <p:nvPr/>
        </p:nvSpPr>
        <p:spPr>
          <a:xfrm>
            <a:off x="1560367" y="5064304"/>
            <a:ext cx="907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 you get more experience recognizing messy data, you can better communicate to others (i.e. collaborators) how to produce well structured data in order to make your job easier as a data analyst!</a:t>
            </a:r>
          </a:p>
        </p:txBody>
      </p:sp>
    </p:spTree>
    <p:extLst>
      <p:ext uri="{BB962C8B-B14F-4D97-AF65-F5344CB8AC3E}">
        <p14:creationId xmlns:p14="http://schemas.microsoft.com/office/powerpoint/2010/main" val="191670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7D87-192F-8047-AC97-E696562C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messy to tidy data takes work!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A6B9-E13C-FA4D-922E-1CBE82220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"dirty" secret of being a data scientist:</a:t>
            </a:r>
            <a:br>
              <a:rPr lang="en-US" dirty="0"/>
            </a:br>
            <a:r>
              <a:rPr lang="en-US" i="1" dirty="0"/>
              <a:t>a non-trivial amount of time is spent cleaning up data</a:t>
            </a:r>
          </a:p>
          <a:p>
            <a:endParaRPr lang="en-US" i="1" dirty="0"/>
          </a:p>
          <a:p>
            <a:r>
              <a:rPr lang="en-US" dirty="0"/>
              <a:t>Sometimes messy data can be cleaned-up by hand, but this is not optimal: time consuming, error-prone, tedious</a:t>
            </a:r>
          </a:p>
          <a:p>
            <a:endParaRPr lang="en-US" dirty="0"/>
          </a:p>
          <a:p>
            <a:r>
              <a:rPr lang="en-US" dirty="0"/>
              <a:t>Successful data scientists assemble a "toolkit" of methods/techniques for manipulating data using code</a:t>
            </a:r>
          </a:p>
          <a:p>
            <a:endParaRPr lang="en-US" dirty="0"/>
          </a:p>
          <a:p>
            <a:r>
              <a:rPr lang="en-US" dirty="0"/>
              <a:t>In R, the </a:t>
            </a:r>
            <a:r>
              <a:rPr lang="en-US" dirty="0" err="1"/>
              <a:t>tidyr</a:t>
            </a:r>
            <a:r>
              <a:rPr lang="en-US" dirty="0"/>
              <a:t> package provides useful functions for to help make messy data tidy</a:t>
            </a:r>
          </a:p>
        </p:txBody>
      </p:sp>
    </p:spTree>
    <p:extLst>
      <p:ext uri="{BB962C8B-B14F-4D97-AF65-F5344CB8AC3E}">
        <p14:creationId xmlns:p14="http://schemas.microsoft.com/office/powerpoint/2010/main" val="78649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43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Tidyverse</a:t>
            </a:r>
            <a:br>
              <a:rPr lang="en"/>
            </a:br>
            <a:r>
              <a:rPr lang="en" sz="3600"/>
              <a:t>An </a:t>
            </a:r>
            <a:r>
              <a:rPr lang="en" sz="3467"/>
              <a:t>opinionated collection of R packages for data science</a:t>
            </a:r>
            <a:endParaRPr sz="3467"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00" y="2136901"/>
            <a:ext cx="7950803" cy="403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443800" y="6146367"/>
            <a:ext cx="2496800" cy="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8628467" y="2238500"/>
            <a:ext cx="3083200" cy="40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Once you know the general structure of the input data </a:t>
            </a:r>
            <a:br>
              <a:rPr lang="en" sz="2400"/>
            </a:br>
            <a:r>
              <a:rPr lang="en" sz="2400"/>
              <a:t>(i.e. tidy data), </a:t>
            </a:r>
            <a:br>
              <a:rPr lang="en" sz="2400"/>
            </a:br>
            <a:r>
              <a:rPr lang="en" sz="2400"/>
              <a:t>you can build all kinds of tools to work with it</a:t>
            </a:r>
            <a:endParaRPr sz="2400"/>
          </a:p>
          <a:p>
            <a:pPr algn="ctr"/>
            <a:endParaRPr sz="2400"/>
          </a:p>
          <a:p>
            <a:pPr algn="ctr"/>
            <a:r>
              <a:rPr lang="en" sz="2400">
                <a:solidFill>
                  <a:srgbClr val="980000"/>
                </a:solidFill>
              </a:rPr>
              <a:t>That’s the tidyverse!</a:t>
            </a:r>
            <a:endParaRPr sz="240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5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tidyverse covers the fundamental components of the data analysis workflow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2769558"/>
            <a:ext cx="1219201" cy="14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433" y="2766959"/>
            <a:ext cx="1219200" cy="141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01" y="4373709"/>
            <a:ext cx="1219201" cy="141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636" y="4373349"/>
            <a:ext cx="1219201" cy="141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9637" y="2768914"/>
            <a:ext cx="1219201" cy="141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1233" y="4372271"/>
            <a:ext cx="1219200" cy="141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0436" y="4372271"/>
            <a:ext cx="1219201" cy="141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31233" y="2767165"/>
            <a:ext cx="1219200" cy="141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1634800" y="3023426"/>
            <a:ext cx="219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Data Visualization</a:t>
            </a:r>
            <a:endParaRPr sz="2400" dirty="0"/>
          </a:p>
        </p:txBody>
      </p:sp>
      <p:sp>
        <p:nvSpPr>
          <p:cNvPr id="253" name="Google Shape;253;p35"/>
          <p:cNvSpPr txBox="1"/>
          <p:nvPr/>
        </p:nvSpPr>
        <p:spPr>
          <a:xfrm>
            <a:off x="1634800" y="4472121"/>
            <a:ext cx="21908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Fundamental Data Manipulation &amp; Pipelines</a:t>
            </a:r>
            <a:endParaRPr sz="2000" dirty="0"/>
          </a:p>
        </p:txBody>
      </p:sp>
      <p:sp>
        <p:nvSpPr>
          <p:cNvPr id="254" name="Google Shape;254;p35"/>
          <p:cNvSpPr txBox="1"/>
          <p:nvPr/>
        </p:nvSpPr>
        <p:spPr>
          <a:xfrm>
            <a:off x="7988833" y="3020192"/>
            <a:ext cx="16536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Read Data</a:t>
            </a:r>
            <a:endParaRPr sz="2400" dirty="0"/>
          </a:p>
          <a:p>
            <a:r>
              <a:rPr lang="en" sz="2400" dirty="0"/>
              <a:t>Tidy Data</a:t>
            </a:r>
            <a:endParaRPr sz="2400" dirty="0"/>
          </a:p>
        </p:txBody>
      </p:sp>
      <p:sp>
        <p:nvSpPr>
          <p:cNvPr id="255" name="Google Shape;255;p35"/>
          <p:cNvSpPr txBox="1"/>
          <p:nvPr/>
        </p:nvSpPr>
        <p:spPr>
          <a:xfrm>
            <a:off x="7988833" y="4674403"/>
            <a:ext cx="23512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/>
              <a:t>Manipulate Specific Types of Data</a:t>
            </a:r>
            <a:endParaRPr sz="2000" dirty="0"/>
          </a:p>
        </p:txBody>
      </p:sp>
      <p:sp>
        <p:nvSpPr>
          <p:cNvPr id="256" name="Google Shape;256;p35"/>
          <p:cNvSpPr txBox="1"/>
          <p:nvPr/>
        </p:nvSpPr>
        <p:spPr>
          <a:xfrm>
            <a:off x="2337852" y="2014947"/>
            <a:ext cx="45044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b="1" dirty="0">
                <a:solidFill>
                  <a:srgbClr val="980000"/>
                </a:solidFill>
              </a:rPr>
              <a:t>Core </a:t>
            </a:r>
            <a:r>
              <a:rPr lang="en" sz="2667" b="1" dirty="0" err="1">
                <a:solidFill>
                  <a:srgbClr val="980000"/>
                </a:solidFill>
              </a:rPr>
              <a:t>tidyverse</a:t>
            </a:r>
            <a:r>
              <a:rPr lang="en" sz="2667" b="1" dirty="0">
                <a:solidFill>
                  <a:srgbClr val="980000"/>
                </a:solidFill>
              </a:rPr>
              <a:t> Packages</a:t>
            </a:r>
            <a:endParaRPr sz="2667" b="1" dirty="0">
              <a:solidFill>
                <a:srgbClr val="980000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202600" y="6183600"/>
            <a:ext cx="5832000" cy="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i="1" dirty="0"/>
              <a:t>And LOTS of other packages developed by others...</a:t>
            </a:r>
            <a:endParaRPr sz="2000" i="1" dirty="0"/>
          </a:p>
        </p:txBody>
      </p:sp>
      <p:sp>
        <p:nvSpPr>
          <p:cNvPr id="258" name="Google Shape;258;p35"/>
          <p:cNvSpPr txBox="1"/>
          <p:nvPr/>
        </p:nvSpPr>
        <p:spPr>
          <a:xfrm>
            <a:off x="256867" y="6299600"/>
            <a:ext cx="2496800" cy="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u="sng">
                <a:solidFill>
                  <a:srgbClr val="999999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</a:t>
            </a:r>
            <a:endParaRPr sz="240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9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B09A-C7C2-544C-B51A-6E8C1A2F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core </a:t>
            </a:r>
            <a:r>
              <a:rPr lang="en-US" dirty="0" err="1"/>
              <a:t>tidyverse</a:t>
            </a:r>
            <a:r>
              <a:rPr lang="en-US" dirty="0"/>
              <a:t> packages is easy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AA3E46-FCFD-FE49-8915-653AAA9D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898406"/>
            <a:ext cx="4450932" cy="2633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469D86-4EF6-DB4D-8AEB-54522242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30" y="4226988"/>
            <a:ext cx="2986741" cy="232621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2E4A0-DFE9-A14E-996C-5D9FF67D88E1}"/>
              </a:ext>
            </a:extLst>
          </p:cNvPr>
          <p:cNvCxnSpPr/>
          <p:nvPr/>
        </p:nvCxnSpPr>
        <p:spPr>
          <a:xfrm>
            <a:off x="2641066" y="2137273"/>
            <a:ext cx="7381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F476E7-B1C4-444C-957B-D4300531F20C}"/>
              </a:ext>
            </a:extLst>
          </p:cNvPr>
          <p:cNvCxnSpPr/>
          <p:nvPr/>
        </p:nvCxnSpPr>
        <p:spPr>
          <a:xfrm>
            <a:off x="678227" y="5165075"/>
            <a:ext cx="7381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852AE2-E620-524A-B777-4EDB3C463434}"/>
              </a:ext>
            </a:extLst>
          </p:cNvPr>
          <p:cNvSpPr txBox="1"/>
          <p:nvPr/>
        </p:nvSpPr>
        <p:spPr>
          <a:xfrm>
            <a:off x="1916508" y="1499961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From RStudio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39C3B-7911-C646-8992-82B78E0EED5D}"/>
              </a:ext>
            </a:extLst>
          </p:cNvPr>
          <p:cNvSpPr txBox="1"/>
          <p:nvPr/>
        </p:nvSpPr>
        <p:spPr>
          <a:xfrm>
            <a:off x="7641624" y="1499961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From the R Console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ACD79B-3150-984F-A4BC-EF65AA87D4CB}"/>
              </a:ext>
            </a:extLst>
          </p:cNvPr>
          <p:cNvSpPr/>
          <p:nvPr/>
        </p:nvSpPr>
        <p:spPr>
          <a:xfrm>
            <a:off x="6311228" y="2285867"/>
            <a:ext cx="46474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tidyverse</a:t>
            </a:r>
            <a:r>
              <a:rPr lang="en-US" sz="2000" dirty="0">
                <a:latin typeface="Courier" pitchFamily="2" charset="0"/>
              </a:rPr>
              <a:t>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32280-0B2A-C34E-BCC0-A09EB5E32840}"/>
              </a:ext>
            </a:extLst>
          </p:cNvPr>
          <p:cNvSpPr txBox="1"/>
          <p:nvPr/>
        </p:nvSpPr>
        <p:spPr>
          <a:xfrm>
            <a:off x="6096000" y="4172024"/>
            <a:ext cx="527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The </a:t>
            </a:r>
            <a:r>
              <a:rPr lang="en-US" sz="2000" i="1" dirty="0" err="1"/>
              <a:t>tidyverse</a:t>
            </a:r>
            <a:r>
              <a:rPr lang="en-US" sz="2000" i="1" dirty="0"/>
              <a:t> package is just a wrapper</a:t>
            </a:r>
          </a:p>
          <a:p>
            <a:endParaRPr lang="en-US" sz="2000" i="1" dirty="0"/>
          </a:p>
          <a:p>
            <a:r>
              <a:rPr lang="en-US" sz="2000" i="1" dirty="0"/>
              <a:t>It will install the core </a:t>
            </a:r>
            <a:r>
              <a:rPr lang="en-US" sz="2000" i="1" dirty="0" err="1"/>
              <a:t>tidyverse</a:t>
            </a:r>
            <a:r>
              <a:rPr lang="en-US" sz="2000" i="1" dirty="0"/>
              <a:t> packages for you</a:t>
            </a:r>
          </a:p>
        </p:txBody>
      </p:sp>
    </p:spTree>
    <p:extLst>
      <p:ext uri="{BB962C8B-B14F-4D97-AF65-F5344CB8AC3E}">
        <p14:creationId xmlns:p14="http://schemas.microsoft.com/office/powerpoint/2010/main" val="227823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4800-93A8-D54F-B630-A70012A1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F9B9-C9C4-2D41-A166-1B93B19FA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Tidy data is well structured data that's ready for analysis</a:t>
            </a:r>
          </a:p>
          <a:p>
            <a:r>
              <a:rPr lang="en-US" dirty="0"/>
              <a:t>In a tidy data table</a:t>
            </a:r>
          </a:p>
          <a:p>
            <a:pPr lvl="1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row is an observation</a:t>
            </a:r>
          </a:p>
          <a:p>
            <a:pPr lvl="1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column is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(individual) piece of data goes in its own cell</a:t>
            </a:r>
          </a:p>
          <a:p>
            <a:pPr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Messy data is everywhere – as you get more proficient with R, you'll learn how to better deal with messy data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leverages the well-structured nature of tidy data to provide awesome tools for 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40863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Goals for this module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" dirty="0"/>
              <a:t>Understand what tidy data is and why it's important for data analysis</a:t>
            </a:r>
          </a:p>
          <a:p>
            <a:pPr>
              <a:spcAft>
                <a:spcPts val="1200"/>
              </a:spcAft>
            </a:pPr>
            <a:endParaRPr dirty="0"/>
          </a:p>
          <a:p>
            <a:pPr>
              <a:spcAft>
                <a:spcPts val="1200"/>
              </a:spcAft>
            </a:pPr>
            <a:r>
              <a:rPr lang="en" dirty="0"/>
              <a:t>Learn about the </a:t>
            </a:r>
            <a:r>
              <a:rPr lang="en" dirty="0" err="1"/>
              <a:t>tidyverse</a:t>
            </a:r>
            <a:r>
              <a:rPr lang="en" dirty="0"/>
              <a:t> and why it’s a great ecosystem for working with data in R</a:t>
            </a:r>
          </a:p>
          <a:p>
            <a:pPr marL="152396" indent="0">
              <a:spcAft>
                <a:spcPts val="1200"/>
              </a:spcAft>
              <a:buNone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Learn about data manipulation operations using </a:t>
            </a:r>
            <a:r>
              <a:rPr lang="en-US" dirty="0" err="1"/>
              <a:t>dplyr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06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AEF4-4A5A-F542-BEDA-120DAAFC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Basic Data Manipulation with </a:t>
            </a:r>
            <a:r>
              <a:rPr lang="en-US" dirty="0" err="1"/>
              <a:t>dplyr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>
                <a:latin typeface="Courier" pitchFamily="2" charset="0"/>
              </a:rPr>
              <a:t>dplyr</a:t>
            </a:r>
            <a:r>
              <a:rPr lang="en" dirty="0"/>
              <a:t> is a </a:t>
            </a:r>
            <a:r>
              <a:rPr lang="en" dirty="0" err="1"/>
              <a:t>tidyverse</a:t>
            </a:r>
            <a:r>
              <a:rPr lang="en" dirty="0"/>
              <a:t> R package for data manipulation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16867" y="1841433"/>
            <a:ext cx="6959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Defines the fundamental operations that encompass most data analysis tasks</a:t>
            </a:r>
            <a:br>
              <a:rPr lang="en" dirty="0"/>
            </a:b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Assumes you already have tidy data</a:t>
            </a:r>
            <a:br>
              <a:rPr lang="en" dirty="0"/>
            </a:b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Uses a pipeline coding structure to perform complex operations a straight-forward, natural way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567" y="1919433"/>
            <a:ext cx="3269800" cy="378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77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>
                <a:latin typeface="Courier" pitchFamily="2" charset="0"/>
              </a:rPr>
              <a:t>dplyr</a:t>
            </a:r>
            <a:r>
              <a:rPr lang="en" dirty="0"/>
              <a:t> defines data manipulation </a:t>
            </a:r>
            <a:r>
              <a:rPr lang="en" i="1" dirty="0"/>
              <a:t>verbs</a:t>
            </a:r>
            <a:endParaRPr i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94187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dplyr</a:t>
            </a:r>
            <a:r>
              <a:rPr lang="en" dirty="0"/>
              <a:t> formalizes the </a:t>
            </a:r>
            <a:r>
              <a:rPr lang="en" dirty="0">
                <a:solidFill>
                  <a:srgbClr val="980000"/>
                </a:solidFill>
              </a:rPr>
              <a:t>fundamental operations</a:t>
            </a:r>
            <a:r>
              <a:rPr lang="en" dirty="0"/>
              <a:t> that occur when working with data </a:t>
            </a:r>
            <a:r>
              <a:rPr lang="en" dirty="0">
                <a:solidFill>
                  <a:srgbClr val="980000"/>
                </a:solidFill>
              </a:rPr>
              <a:t>into a set of “verbs”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These </a:t>
            </a:r>
            <a:r>
              <a:rPr lang="en" dirty="0">
                <a:solidFill>
                  <a:srgbClr val="980000"/>
                </a:solidFill>
              </a:rPr>
              <a:t>verbs are represented as functions</a:t>
            </a:r>
            <a:r>
              <a:rPr lang="en" dirty="0"/>
              <a:t> that you can use to manipulate data in R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There are a </a:t>
            </a:r>
            <a:r>
              <a:rPr lang="en" dirty="0">
                <a:solidFill>
                  <a:srgbClr val="980000"/>
                </a:solidFill>
              </a:rPr>
              <a:t>small number of these verbs</a:t>
            </a:r>
            <a:r>
              <a:rPr lang="en" dirty="0"/>
              <a:t>, which makes them </a:t>
            </a:r>
            <a:r>
              <a:rPr lang="en" dirty="0">
                <a:solidFill>
                  <a:srgbClr val="980000"/>
                </a:solidFill>
              </a:rPr>
              <a:t>easy(er) to remember and work with</a:t>
            </a:r>
            <a:endParaRPr dirty="0">
              <a:solidFill>
                <a:srgbClr val="980000"/>
              </a:solidFill>
            </a:endParaRPr>
          </a:p>
          <a:p>
            <a:pPr>
              <a:spcBef>
                <a:spcPts val="2133"/>
              </a:spcBef>
            </a:pPr>
            <a:r>
              <a:rPr lang="en" dirty="0"/>
              <a:t>Helps you to </a:t>
            </a:r>
            <a:r>
              <a:rPr lang="en" dirty="0">
                <a:solidFill>
                  <a:srgbClr val="980000"/>
                </a:solidFill>
              </a:rPr>
              <a:t>focus on the question</a:t>
            </a:r>
            <a:r>
              <a:rPr lang="en" dirty="0"/>
              <a:t> you want to answer </a:t>
            </a:r>
            <a:r>
              <a:rPr lang="en" dirty="0">
                <a:solidFill>
                  <a:srgbClr val="980000"/>
                </a:solidFill>
              </a:rPr>
              <a:t>rather than the mechanics of how to answer the question</a:t>
            </a:r>
            <a:endParaRPr dirty="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1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0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Fundamental data manipulation operations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46" y="1819501"/>
            <a:ext cx="8947664" cy="48164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82512" y="1394167"/>
            <a:ext cx="1552636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>
                <a:solidFill>
                  <a:srgbClr val="980000"/>
                </a:solidFill>
              </a:rPr>
              <a:t>Operation</a:t>
            </a:r>
            <a:endParaRPr sz="2400" b="1" dirty="0">
              <a:solidFill>
                <a:srgbClr val="98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05546" y="1394167"/>
            <a:ext cx="1417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980000"/>
                </a:solidFill>
              </a:rPr>
              <a:t>Use case</a:t>
            </a:r>
            <a:endParaRPr sz="2400" b="1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1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0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Fundamental data manipulation operations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67" y="1819501"/>
            <a:ext cx="8947664" cy="481646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187133" y="1394167"/>
            <a:ext cx="1552636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>
                <a:solidFill>
                  <a:srgbClr val="980000"/>
                </a:solidFill>
              </a:rPr>
              <a:t>Operation</a:t>
            </a:r>
            <a:endParaRPr sz="2400" b="1" dirty="0">
              <a:solidFill>
                <a:srgbClr val="98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910167" y="1394167"/>
            <a:ext cx="1417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980000"/>
                </a:solidFill>
              </a:rPr>
              <a:t>Use case</a:t>
            </a:r>
            <a:endParaRPr sz="2400" b="1">
              <a:solidFill>
                <a:srgbClr val="980000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9553433" y="1394167"/>
            <a:ext cx="1544058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 err="1">
                <a:solidFill>
                  <a:srgbClr val="980000"/>
                </a:solidFill>
              </a:rPr>
              <a:t>dplyr</a:t>
            </a:r>
            <a:r>
              <a:rPr lang="en" sz="2400" b="1" dirty="0">
                <a:solidFill>
                  <a:srgbClr val="980000"/>
                </a:solidFill>
              </a:rPr>
              <a:t> verb</a:t>
            </a:r>
            <a:endParaRPr sz="2400" b="1" dirty="0">
              <a:solidFill>
                <a:srgbClr val="98000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9553433" y="1993600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ourier" pitchFamily="2" charset="0"/>
                <a:ea typeface="Courier New"/>
                <a:cs typeface="Courier New"/>
                <a:sym typeface="Courier New"/>
              </a:rPr>
              <a:t>mutate</a:t>
            </a:r>
            <a:endParaRPr sz="2400" dirty="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553433" y="2756847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select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9553433" y="3520093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filter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553433" y="4283340"/>
            <a:ext cx="1643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arrange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553433" y="5046587"/>
            <a:ext cx="18648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group_by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553433" y="5809833"/>
            <a:ext cx="19116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urier" pitchFamily="2" charset="0"/>
                <a:ea typeface="Courier New"/>
                <a:cs typeface="Courier New"/>
                <a:sym typeface="Courier New"/>
              </a:rPr>
              <a:t>summarize</a:t>
            </a:r>
            <a:endParaRPr sz="2400"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66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60F-62D7-C340-8383-318FF38E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We'll use this table for the following examples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18376F-F649-7942-B0BC-312D43C0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31952"/>
              </p:ext>
            </p:extLst>
          </p:nvPr>
        </p:nvGraphicFramePr>
        <p:xfrm>
          <a:off x="727119" y="1690688"/>
          <a:ext cx="10737762" cy="27870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101">
                  <a:extLst>
                    <a:ext uri="{9D8B030D-6E8A-4147-A177-3AD203B41FA5}">
                      <a16:colId xmlns:a16="http://schemas.microsoft.com/office/drawing/2014/main" val="4263791830"/>
                    </a:ext>
                  </a:extLst>
                </a:gridCol>
                <a:gridCol w="598851">
                  <a:extLst>
                    <a:ext uri="{9D8B030D-6E8A-4147-A177-3AD203B41FA5}">
                      <a16:colId xmlns:a16="http://schemas.microsoft.com/office/drawing/2014/main" val="3137849550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68730014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56144551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76062489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6747409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4093010527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11816128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3324687926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678468739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279284818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3975133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mpg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cyl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disp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hp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drat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wt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qsec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vs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am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gear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carb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147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51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Mazda RX4 Wag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505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Datsun 710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029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4 Drive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748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Hornet Sportabout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490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249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Duster 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060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240D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091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30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 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8283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E3A73F-F7FF-CE42-A44C-3D2E3A191215}"/>
              </a:ext>
            </a:extLst>
          </p:cNvPr>
          <p:cNvSpPr txBox="1"/>
          <p:nvPr/>
        </p:nvSpPr>
        <p:spPr>
          <a:xfrm>
            <a:off x="727119" y="4583017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many more rows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1B730-61AC-7242-8B11-93F5B15DBA3C}"/>
              </a:ext>
            </a:extLst>
          </p:cNvPr>
          <p:cNvSpPr txBox="1"/>
          <p:nvPr/>
        </p:nvSpPr>
        <p:spPr>
          <a:xfrm>
            <a:off x="2227569" y="5203101"/>
            <a:ext cx="7736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This is the </a:t>
            </a:r>
            <a:r>
              <a:rPr lang="en-US" sz="2400" dirty="0" err="1"/>
              <a:t>mtcars</a:t>
            </a:r>
            <a:r>
              <a:rPr lang="en-US" sz="2400" dirty="0"/>
              <a:t> data set, part of the standard R installation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can access the data table from the </a:t>
            </a:r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22067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75AE-321A-3D46-96E9-522DAA88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dplyr</a:t>
            </a:r>
            <a:r>
              <a:rPr lang="en-US" dirty="0"/>
              <a:t> verbs (functions)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BDF6-186F-5241-834B-610B1B9F7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argument of a </a:t>
            </a:r>
            <a:r>
              <a:rPr lang="en-US" dirty="0" err="1"/>
              <a:t>dplyr</a:t>
            </a:r>
            <a:r>
              <a:rPr lang="en-US" dirty="0"/>
              <a:t> function is </a:t>
            </a:r>
            <a:r>
              <a:rPr lang="en-US" i="1" dirty="0"/>
              <a:t>always</a:t>
            </a:r>
            <a:r>
              <a:rPr lang="en-US" dirty="0"/>
              <a:t> the data frame that you want to operate on, e.g.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    mutate(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, …) </a:t>
            </a:r>
            <a:r>
              <a:rPr lang="en-US" dirty="0"/>
              <a:t>– </a:t>
            </a:r>
            <a:r>
              <a:rPr lang="en-US" i="1" dirty="0"/>
              <a:t>adds a column to </a:t>
            </a:r>
            <a:r>
              <a:rPr lang="en-US" dirty="0" err="1">
                <a:latin typeface="Courier" pitchFamily="2" charset="0"/>
              </a:rPr>
              <a:t>mtcars</a:t>
            </a:r>
            <a:br>
              <a:rPr lang="en-US" i="1" dirty="0"/>
            </a:br>
            <a:r>
              <a:rPr lang="en-US" dirty="0">
                <a:latin typeface="Courier" pitchFamily="2" charset="0"/>
              </a:rPr>
              <a:t>    select(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, …) </a:t>
            </a:r>
            <a:r>
              <a:rPr lang="en-US" dirty="0"/>
              <a:t>– </a:t>
            </a:r>
            <a:r>
              <a:rPr lang="en-US" i="1" dirty="0"/>
              <a:t>subsets to specific columns of </a:t>
            </a:r>
            <a:r>
              <a:rPr lang="en-US" dirty="0" err="1">
                <a:latin typeface="Courier" pitchFamily="2" charset="0"/>
              </a:rPr>
              <a:t>mtcars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 … above are additional arguments that further define what the operation is going to do</a:t>
            </a:r>
          </a:p>
          <a:p>
            <a:endParaRPr lang="en-US" dirty="0"/>
          </a:p>
          <a:p>
            <a:r>
              <a:rPr lang="en-US" dirty="0" err="1"/>
              <a:t>dplyr</a:t>
            </a:r>
            <a:r>
              <a:rPr lang="en-US" dirty="0"/>
              <a:t> verbs always give back a data frame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mtcars2 &lt;- mutate(</a:t>
            </a:r>
            <a:r>
              <a:rPr lang="en-US" dirty="0" err="1">
                <a:latin typeface="Courier" pitchFamily="2" charset="0"/>
              </a:rPr>
              <a:t>mtcars</a:t>
            </a:r>
            <a:r>
              <a:rPr lang="en-US" dirty="0">
                <a:latin typeface="Courier" pitchFamily="2" charset="0"/>
              </a:rPr>
              <a:t>, …)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mtcars2 </a:t>
            </a:r>
            <a:r>
              <a:rPr lang="en-US" i="1" dirty="0"/>
              <a:t>is a data frame that has a new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8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mutate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mutate when you want to add a new column to your data frame, often based upon existing columns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1"/>
            <a:ext cx="11360800" cy="2282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  <a:cs typeface="Cordia New" panose="020B0304020202020204" pitchFamily="34" charset="-34"/>
              </a:rPr>
              <a:t># load the </a:t>
            </a:r>
            <a:r>
              <a:rPr lang="en-US" sz="1800" dirty="0" err="1">
                <a:solidFill>
                  <a:srgbClr val="00B0F0"/>
                </a:solidFill>
                <a:latin typeface="Courier" pitchFamily="2" charset="0"/>
                <a:cs typeface="Cordia New" panose="020B0304020202020204" pitchFamily="34" charset="-34"/>
              </a:rPr>
              <a:t>tidyverse</a:t>
            </a:r>
            <a:r>
              <a:rPr lang="en-US" sz="1800" dirty="0">
                <a:solidFill>
                  <a:srgbClr val="00B0F0"/>
                </a:solidFill>
                <a:latin typeface="Courier" pitchFamily="2" charset="0"/>
                <a:cs typeface="Cordia New" panose="020B0304020202020204" pitchFamily="34" charset="-34"/>
              </a:rPr>
              <a:t> package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  <a:cs typeface="Cordia New" panose="020B0304020202020204" pitchFamily="34" charset="-34"/>
              </a:rPr>
              <a:t>library(</a:t>
            </a:r>
            <a:r>
              <a:rPr lang="en-US" sz="1800" dirty="0" err="1">
                <a:latin typeface="Courier" pitchFamily="2" charset="0"/>
                <a:cs typeface="Cordia New" panose="020B0304020202020204" pitchFamily="34" charset="-34"/>
              </a:rPr>
              <a:t>tidyverse</a:t>
            </a:r>
            <a:r>
              <a:rPr lang="en-US" sz="1800" dirty="0">
                <a:latin typeface="Courier" pitchFamily="2" charset="0"/>
                <a:cs typeface="Cordia New" panose="020B0304020202020204" pitchFamily="34" charset="-34"/>
              </a:rPr>
              <a:t>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  <a:cs typeface="Cordia New" panose="020B0304020202020204" pitchFamily="34" charset="-34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add a new column that is the quarter-mile time in minutes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mutate(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qmin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qsec</a:t>
            </a:r>
            <a:r>
              <a:rPr lang="en-US" sz="1800" dirty="0">
                <a:latin typeface="Courier" pitchFamily="2" charset="0"/>
              </a:rPr>
              <a:t> / 60)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4241-C523-274D-A965-B8D91CFD1BD3}"/>
              </a:ext>
            </a:extLst>
          </p:cNvPr>
          <p:cNvSpPr txBox="1"/>
          <p:nvPr/>
        </p:nvSpPr>
        <p:spPr>
          <a:xfrm>
            <a:off x="415599" y="4848859"/>
            <a:ext cx="2713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Assign the output of mutate to a new variable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It's also common to reassign to the same variable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173EF9-1C20-3247-8A61-C67A5568CDFD}"/>
              </a:ext>
            </a:extLst>
          </p:cNvPr>
          <p:cNvCxnSpPr/>
          <p:nvPr/>
        </p:nvCxnSpPr>
        <p:spPr>
          <a:xfrm flipH="1" flipV="1">
            <a:off x="904009" y="4473564"/>
            <a:ext cx="187036" cy="3740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4E551-8AB5-B343-A272-DA80376CD977}"/>
              </a:ext>
            </a:extLst>
          </p:cNvPr>
          <p:cNvCxnSpPr>
            <a:cxnSpLocks/>
          </p:cNvCxnSpPr>
          <p:nvPr/>
        </p:nvCxnSpPr>
        <p:spPr>
          <a:xfrm flipV="1">
            <a:off x="1091045" y="4384713"/>
            <a:ext cx="2037745" cy="4629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3370113" y="4859702"/>
            <a:ext cx="2040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name of the new column that will be created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FDC9F-3036-B542-BFB6-12DE61D4A880}"/>
              </a:ext>
            </a:extLst>
          </p:cNvPr>
          <p:cNvCxnSpPr>
            <a:cxnSpLocks/>
          </p:cNvCxnSpPr>
          <p:nvPr/>
        </p:nvCxnSpPr>
        <p:spPr>
          <a:xfrm flipV="1">
            <a:off x="4242984" y="4383520"/>
            <a:ext cx="0" cy="476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9F36AF-8AA9-684C-970C-7CEA892C3DB7}"/>
              </a:ext>
            </a:extLst>
          </p:cNvPr>
          <p:cNvSpPr txBox="1"/>
          <p:nvPr/>
        </p:nvSpPr>
        <p:spPr>
          <a:xfrm>
            <a:off x="5226427" y="5495190"/>
            <a:ext cx="2040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expression that will be used to fill in the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7A400C-181F-0F4E-8D9C-81EB24211076}"/>
              </a:ext>
            </a:extLst>
          </p:cNvPr>
          <p:cNvCxnSpPr>
            <a:cxnSpLocks/>
          </p:cNvCxnSpPr>
          <p:nvPr/>
        </p:nvCxnSpPr>
        <p:spPr>
          <a:xfrm flipV="1">
            <a:off x="5714578" y="4436443"/>
            <a:ext cx="0" cy="1058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EC9C4C-3FDF-DB41-9E7B-9399DE454F27}"/>
              </a:ext>
            </a:extLst>
          </p:cNvPr>
          <p:cNvSpPr txBox="1"/>
          <p:nvPr/>
        </p:nvSpPr>
        <p:spPr>
          <a:xfrm>
            <a:off x="7905979" y="4944225"/>
            <a:ext cx="28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you don't use quotes around the column names</a:t>
            </a:r>
          </a:p>
        </p:txBody>
      </p:sp>
    </p:spTree>
    <p:extLst>
      <p:ext uri="{BB962C8B-B14F-4D97-AF65-F5344CB8AC3E}">
        <p14:creationId xmlns:p14="http://schemas.microsoft.com/office/powerpoint/2010/main" val="1956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select when you to to get specific columns, or get rid of ones you don't want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1"/>
            <a:ext cx="11360800" cy="29721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get only the miles per gallon and horsepower columns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select(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mpg, hp)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remove the weight column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select(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-</a:t>
            </a:r>
            <a:r>
              <a:rPr lang="en-US" sz="1800" dirty="0" err="1">
                <a:latin typeface="Courier" pitchFamily="2" charset="0"/>
              </a:rPr>
              <a:t>wt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1468171" y="3866325"/>
            <a:ext cx="199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input table always comes first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A49CA-A8CE-1F41-A820-975BA859E5F8}"/>
              </a:ext>
            </a:extLst>
          </p:cNvPr>
          <p:cNvCxnSpPr>
            <a:cxnSpLocks/>
          </p:cNvCxnSpPr>
          <p:nvPr/>
        </p:nvCxnSpPr>
        <p:spPr>
          <a:xfrm flipV="1">
            <a:off x="3260706" y="3429000"/>
            <a:ext cx="0" cy="476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FC9796-CF8F-9D4F-B809-70D652A19979}"/>
              </a:ext>
            </a:extLst>
          </p:cNvPr>
          <p:cNvSpPr txBox="1"/>
          <p:nvPr/>
        </p:nvSpPr>
        <p:spPr>
          <a:xfrm>
            <a:off x="4051531" y="3889905"/>
            <a:ext cx="281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subsequent arguments specify the columns to keep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7B3ED-2A31-0746-A0A2-DFD4116F10E2}"/>
              </a:ext>
            </a:extLst>
          </p:cNvPr>
          <p:cNvCxnSpPr>
            <a:cxnSpLocks/>
          </p:cNvCxnSpPr>
          <p:nvPr/>
        </p:nvCxnSpPr>
        <p:spPr>
          <a:xfrm flipV="1">
            <a:off x="4580894" y="3421919"/>
            <a:ext cx="0" cy="476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F225F7-A215-4249-9256-BD95B74F6764}"/>
              </a:ext>
            </a:extLst>
          </p:cNvPr>
          <p:cNvSpPr txBox="1"/>
          <p:nvPr/>
        </p:nvSpPr>
        <p:spPr>
          <a:xfrm>
            <a:off x="2071709" y="5519765"/>
            <a:ext cx="327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will give you all the columns in </a:t>
            </a:r>
            <a:r>
              <a:rPr lang="en-US" dirty="0" err="1">
                <a:solidFill>
                  <a:srgbClr val="C00000"/>
                </a:solidFill>
              </a:rPr>
              <a:t>mtcars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except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 err="1">
                <a:solidFill>
                  <a:srgbClr val="C00000"/>
                </a:solidFill>
              </a:rPr>
              <a:t>wt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1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filter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filter when you to to get specific rows, very often specified using a conditional expression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1"/>
            <a:ext cx="11360800" cy="22829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only get the cars with 4 cylinders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filter(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 == 4)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only get the cars with horsepower above 200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filter(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hp &gt; 200)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only get the cars with 4 cylinders AND horsepower above 200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filter(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 == 4, hp &gt; 200)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4028127" y="3574935"/>
            <a:ext cx="38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Use conditional expressions to specify which rows you want to keep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DB661D-8090-994D-99D7-2CC85302B153}"/>
              </a:ext>
            </a:extLst>
          </p:cNvPr>
          <p:cNvCxnSpPr>
            <a:cxnSpLocks/>
          </p:cNvCxnSpPr>
          <p:nvPr/>
        </p:nvCxnSpPr>
        <p:spPr>
          <a:xfrm>
            <a:off x="4294700" y="3429000"/>
            <a:ext cx="9823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9DA1D1-39C5-E94E-BC91-DCAA8AF9058B}"/>
              </a:ext>
            </a:extLst>
          </p:cNvPr>
          <p:cNvCxnSpPr>
            <a:cxnSpLocks/>
          </p:cNvCxnSpPr>
          <p:nvPr/>
        </p:nvCxnSpPr>
        <p:spPr>
          <a:xfrm>
            <a:off x="4827266" y="3429000"/>
            <a:ext cx="0" cy="2396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7D7F89-BC97-724E-B6B7-4DD80948E753}"/>
              </a:ext>
            </a:extLst>
          </p:cNvPr>
          <p:cNvCxnSpPr>
            <a:cxnSpLocks/>
          </p:cNvCxnSpPr>
          <p:nvPr/>
        </p:nvCxnSpPr>
        <p:spPr>
          <a:xfrm>
            <a:off x="4215745" y="5696639"/>
            <a:ext cx="2427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F5210-302D-BE41-AA99-991FFB18F980}"/>
              </a:ext>
            </a:extLst>
          </p:cNvPr>
          <p:cNvCxnSpPr>
            <a:cxnSpLocks/>
          </p:cNvCxnSpPr>
          <p:nvPr/>
        </p:nvCxnSpPr>
        <p:spPr>
          <a:xfrm>
            <a:off x="5277080" y="5696639"/>
            <a:ext cx="0" cy="2396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6DEC4C-86C8-6A45-8982-2C7F45AF28B7}"/>
              </a:ext>
            </a:extLst>
          </p:cNvPr>
          <p:cNvSpPr txBox="1"/>
          <p:nvPr/>
        </p:nvSpPr>
        <p:spPr>
          <a:xfrm>
            <a:off x="3369138" y="5941467"/>
            <a:ext cx="381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Multiple expression are combined with the AND operator (use | for or)</a:t>
            </a:r>
          </a:p>
        </p:txBody>
      </p:sp>
    </p:spTree>
    <p:extLst>
      <p:ext uri="{BB962C8B-B14F-4D97-AF65-F5344CB8AC3E}">
        <p14:creationId xmlns:p14="http://schemas.microsoft.com/office/powerpoint/2010/main" val="87498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D87E8-40F3-9D49-902A-28CC2DF4B253}"/>
              </a:ext>
            </a:extLst>
          </p:cNvPr>
          <p:cNvSpPr txBox="1"/>
          <p:nvPr/>
        </p:nvSpPr>
        <p:spPr>
          <a:xfrm>
            <a:off x="4439937" y="2890391"/>
            <a:ext cx="3312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/>
              <a:t>Tidy Data</a:t>
            </a:r>
          </a:p>
        </p:txBody>
      </p:sp>
    </p:spTree>
    <p:extLst>
      <p:ext uri="{BB962C8B-B14F-4D97-AF65-F5344CB8AC3E}">
        <p14:creationId xmlns:p14="http://schemas.microsoft.com/office/powerpoint/2010/main" val="3812292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arrange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You use arrange when you want to re-order the rows of a data frame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0"/>
            <a:ext cx="11360800" cy="288565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sort the rows by miles/gallon, from low to high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arrange(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mpg)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use desc to reverse the sorting (high to low)</a:t>
            </a: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mtcars2 &lt;- arrange(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desc(mpg))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3622672" y="4514681"/>
            <a:ext cx="395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sorting will occur using R's sorting rules depending on the data type being used</a:t>
            </a:r>
          </a:p>
        </p:txBody>
      </p:sp>
    </p:spTree>
    <p:extLst>
      <p:ext uri="{BB962C8B-B14F-4D97-AF65-F5344CB8AC3E}">
        <p14:creationId xmlns:p14="http://schemas.microsoft.com/office/powerpoint/2010/main" val="375383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verb examples: </a:t>
            </a:r>
            <a:r>
              <a:rPr lang="en-US" sz="4000" dirty="0" err="1"/>
              <a:t>group_by</a:t>
            </a:r>
            <a:r>
              <a:rPr lang="en-US" sz="4000" dirty="0"/>
              <a:t> + summarize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312"/>
          </a:xfrm>
        </p:spPr>
        <p:txBody>
          <a:bodyPr/>
          <a:lstStyle/>
          <a:p>
            <a:r>
              <a:rPr lang="en-US" dirty="0"/>
              <a:t>These two verbs are often used together, when you want to group by a particular column and compute summaries for each group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756610"/>
            <a:ext cx="11360800" cy="2449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compute the average miles/gallon for each cylinder type (count)</a:t>
            </a:r>
          </a:p>
          <a:p>
            <a:pPr marL="152396" indent="0">
              <a:buNone/>
            </a:pPr>
            <a:r>
              <a:rPr lang="en-US" sz="1800" dirty="0" err="1">
                <a:latin typeface="Courier" pitchFamily="2" charset="0"/>
              </a:rPr>
              <a:t>mtcars_grouped</a:t>
            </a:r>
            <a:r>
              <a:rPr lang="en-US" sz="1800" dirty="0">
                <a:latin typeface="Courier" pitchFamily="2" charset="0"/>
              </a:rPr>
              <a:t> &lt;- </a:t>
            </a:r>
            <a:r>
              <a:rPr lang="en-US" sz="1800" dirty="0" err="1">
                <a:latin typeface="Courier" pitchFamily="2" charset="0"/>
              </a:rPr>
              <a:t>group_by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152396" indent="0">
              <a:buNone/>
            </a:pPr>
            <a:endParaRPr lang="en-US" sz="1800" dirty="0">
              <a:latin typeface="Courier" pitchFamily="2" charset="0"/>
            </a:endParaRP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summarize(</a:t>
            </a:r>
            <a:r>
              <a:rPr lang="en-US" sz="1800" dirty="0" err="1">
                <a:latin typeface="Courier" pitchFamily="2" charset="0"/>
              </a:rPr>
              <a:t>mtcars_grouped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mean_mpg</a:t>
            </a:r>
            <a:r>
              <a:rPr lang="en-US" sz="1800" dirty="0">
                <a:latin typeface="Courier" pitchFamily="2" charset="0"/>
              </a:rPr>
              <a:t> = mean(mpg))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CCC8C-1D03-4445-AB1A-1ED2CC6F00C1}"/>
              </a:ext>
            </a:extLst>
          </p:cNvPr>
          <p:cNvSpPr txBox="1"/>
          <p:nvPr/>
        </p:nvSpPr>
        <p:spPr>
          <a:xfrm>
            <a:off x="6403489" y="3062422"/>
            <a:ext cx="517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makes 3 groups, one for each cylinder type (4, 6, 8)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A49CA-A8CE-1F41-A820-975BA859E5F8}"/>
              </a:ext>
            </a:extLst>
          </p:cNvPr>
          <p:cNvCxnSpPr>
            <a:cxnSpLocks/>
          </p:cNvCxnSpPr>
          <p:nvPr/>
        </p:nvCxnSpPr>
        <p:spPr>
          <a:xfrm flipH="1">
            <a:off x="6015249" y="3244335"/>
            <a:ext cx="50673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41A8B5-FCF1-244D-A200-D6CD6F8A8724}"/>
              </a:ext>
            </a:extLst>
          </p:cNvPr>
          <p:cNvSpPr txBox="1"/>
          <p:nvPr/>
        </p:nvSpPr>
        <p:spPr>
          <a:xfrm>
            <a:off x="1773964" y="4400813"/>
            <a:ext cx="187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 each individual group…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38269-B533-2144-9B82-17507A48D2B0}"/>
              </a:ext>
            </a:extLst>
          </p:cNvPr>
          <p:cNvSpPr txBox="1"/>
          <p:nvPr/>
        </p:nvSpPr>
        <p:spPr>
          <a:xfrm>
            <a:off x="3986624" y="4367072"/>
            <a:ext cx="15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compute a new column…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9A0CA5-DE06-CA4A-AFDE-C6EA07A79701}"/>
              </a:ext>
            </a:extLst>
          </p:cNvPr>
          <p:cNvCxnSpPr>
            <a:cxnSpLocks/>
          </p:cNvCxnSpPr>
          <p:nvPr/>
        </p:nvCxnSpPr>
        <p:spPr>
          <a:xfrm flipV="1">
            <a:off x="2758410" y="3934234"/>
            <a:ext cx="0" cy="4328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98F5D2-31DE-FC48-97A6-A960AD4FFE8D}"/>
              </a:ext>
            </a:extLst>
          </p:cNvPr>
          <p:cNvCxnSpPr>
            <a:cxnSpLocks/>
          </p:cNvCxnSpPr>
          <p:nvPr/>
        </p:nvCxnSpPr>
        <p:spPr>
          <a:xfrm flipV="1">
            <a:off x="4655106" y="3900493"/>
            <a:ext cx="0" cy="4328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A1BBD4-1EB9-1441-8F26-72351E832230}"/>
              </a:ext>
            </a:extLst>
          </p:cNvPr>
          <p:cNvSpPr txBox="1"/>
          <p:nvPr/>
        </p:nvSpPr>
        <p:spPr>
          <a:xfrm>
            <a:off x="5569475" y="4400813"/>
            <a:ext cx="243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that's the mean mpg for each cylinder group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42E423-AC5E-9648-B22E-8DFDB43454F9}"/>
              </a:ext>
            </a:extLst>
          </p:cNvPr>
          <p:cNvCxnSpPr>
            <a:cxnSpLocks/>
          </p:cNvCxnSpPr>
          <p:nvPr/>
        </p:nvCxnSpPr>
        <p:spPr>
          <a:xfrm flipV="1">
            <a:off x="6389958" y="3973112"/>
            <a:ext cx="0" cy="4328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9B5D42-94C0-3948-8F2F-5AFE21C24457}"/>
              </a:ext>
            </a:extLst>
          </p:cNvPr>
          <p:cNvSpPr txBox="1"/>
          <p:nvPr/>
        </p:nvSpPr>
        <p:spPr>
          <a:xfrm>
            <a:off x="3596342" y="5553251"/>
            <a:ext cx="561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rows will this expression return?</a:t>
            </a:r>
          </a:p>
        </p:txBody>
      </p:sp>
    </p:spTree>
    <p:extLst>
      <p:ext uri="{BB962C8B-B14F-4D97-AF65-F5344CB8AC3E}">
        <p14:creationId xmlns:p14="http://schemas.microsoft.com/office/powerpoint/2010/main" val="39892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pipe operator: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898900" y="5658067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tidy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823300" y="5658067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710500" y="5658067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chemeClr val="bg1"/>
                </a:solidFill>
              </a:rPr>
              <a:t>dplyr</a:t>
            </a:r>
            <a:r>
              <a:rPr lang="en" sz="2400" dirty="0">
                <a:solidFill>
                  <a:schemeClr val="bg1"/>
                </a:solidFill>
              </a:rPr>
              <a:t> verb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7755133" y="5658067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modified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888417" y="5658067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33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The pipe operator takes an input data frame and “feeds” it into a function</a:t>
            </a:r>
            <a:br>
              <a:rPr lang="en" dirty="0"/>
            </a:br>
            <a:r>
              <a:rPr lang="en" dirty="0"/>
              <a:t>… the function performs an operation on the input data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In code, the pipe operator is three individual characters</a:t>
            </a:r>
            <a:endParaRPr dirty="0"/>
          </a:p>
          <a:p>
            <a:pPr>
              <a:spcBef>
                <a:spcPts val="1333"/>
              </a:spcBef>
            </a:pPr>
            <a:r>
              <a:rPr lang="en" dirty="0"/>
              <a:t>Yes -- it looks strange</a:t>
            </a:r>
          </a:p>
          <a:p>
            <a:pPr>
              <a:spcBef>
                <a:spcPts val="1333"/>
              </a:spcBef>
            </a:pPr>
            <a:r>
              <a:rPr lang="en" dirty="0"/>
              <a:t>Think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r>
              <a:rPr lang="en" dirty="0"/>
              <a:t> as a pipe, funneling the input data into the function to do some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579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pipe operator: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359884" y="25582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tidy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284284" y="255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171484" y="255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8216117" y="25582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349400" y="25582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77" name="Google Shape;177;p25"/>
          <p:cNvSpPr txBox="1"/>
          <p:nvPr/>
        </p:nvSpPr>
        <p:spPr>
          <a:xfrm>
            <a:off x="5104984" y="1751717"/>
            <a:ext cx="1982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980000"/>
                </a:solidFill>
              </a:rPr>
              <a:t>Template</a:t>
            </a:r>
            <a:endParaRPr sz="2667">
              <a:solidFill>
                <a:srgbClr val="980000"/>
              </a:solidFill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754800" y="3429000"/>
            <a:ext cx="1068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5"/>
          <p:cNvSpPr/>
          <p:nvPr/>
        </p:nvSpPr>
        <p:spPr>
          <a:xfrm>
            <a:off x="1359867" y="38216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284267" y="38216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171467" y="38216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endParaRPr sz="200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8216100" y="38216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 with a new column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349384" y="38216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84" name="Google Shape;184;p25"/>
          <p:cNvSpPr/>
          <p:nvPr/>
        </p:nvSpPr>
        <p:spPr>
          <a:xfrm>
            <a:off x="1359884" y="48545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284284" y="48545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171484" y="48545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200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8216117" y="48545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 with selected columns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349400" y="48545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189" name="Google Shape;189;p25"/>
          <p:cNvSpPr/>
          <p:nvPr/>
        </p:nvSpPr>
        <p:spPr>
          <a:xfrm>
            <a:off x="1359884" y="58874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3284284" y="58874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171484" y="58874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endParaRPr sz="200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8216117" y="58874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 with filtered rows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6349400" y="58874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</p:spTree>
    <p:extLst>
      <p:ext uri="{BB962C8B-B14F-4D97-AF65-F5344CB8AC3E}">
        <p14:creationId xmlns:p14="http://schemas.microsoft.com/office/powerpoint/2010/main" val="2043383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Practice with pipes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314000" y="2232633"/>
            <a:ext cx="8330800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latin typeface="Courier" pitchFamily="2" charset="0"/>
              </a:rPr>
              <a:t>filter(</a:t>
            </a:r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14000" y="1771800"/>
            <a:ext cx="4157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980000"/>
                </a:solidFill>
              </a:rPr>
              <a:t>R Code without pipes</a:t>
            </a:r>
            <a:endParaRPr sz="2133">
              <a:solidFill>
                <a:srgbClr val="980000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14000" y="3749533"/>
            <a:ext cx="8330800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 %&gt;% filter(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14000" y="3288700"/>
            <a:ext cx="4157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980000"/>
                </a:solidFill>
              </a:rPr>
              <a:t>R Code </a:t>
            </a:r>
            <a:r>
              <a:rPr lang="en" sz="2133" i="1">
                <a:solidFill>
                  <a:srgbClr val="980000"/>
                </a:solidFill>
              </a:rPr>
              <a:t>with</a:t>
            </a:r>
            <a:r>
              <a:rPr lang="en" sz="2133">
                <a:solidFill>
                  <a:srgbClr val="980000"/>
                </a:solidFill>
              </a:rPr>
              <a:t> pipes</a:t>
            </a:r>
            <a:endParaRPr sz="2133">
              <a:solidFill>
                <a:srgbClr val="980000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83691" y="4983078"/>
            <a:ext cx="10359600" cy="9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Both lines of code do exactly the same thing, but are written differently</a:t>
            </a:r>
            <a:endParaRPr sz="2400" dirty="0"/>
          </a:p>
          <a:p>
            <a:pPr algn="ctr"/>
            <a:r>
              <a:rPr lang="en" sz="2400" dirty="0"/>
              <a:t>Can you spot the differences?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9203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Practice with pipes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641300" y="2344584"/>
            <a:ext cx="8269083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latin typeface="Courier" pitchFamily="2" charset="0"/>
              </a:rPr>
              <a:t>filter(</a:t>
            </a:r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15599" y="3334667"/>
            <a:ext cx="9494785" cy="6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ourier" pitchFamily="2" charset="0"/>
              </a:rPr>
              <a:t>mtcars</a:t>
            </a:r>
            <a:r>
              <a:rPr lang="en-US" sz="2400" dirty="0">
                <a:latin typeface="Courier" pitchFamily="2" charset="0"/>
              </a:rPr>
              <a:t> %&gt;% filter(</a:t>
            </a:r>
            <a:r>
              <a:rPr lang="en-US" sz="2400" dirty="0" err="1">
                <a:latin typeface="Courier" pitchFamily="2" charset="0"/>
              </a:rPr>
              <a:t>cyl</a:t>
            </a:r>
            <a:r>
              <a:rPr lang="en-US" sz="2400" dirty="0">
                <a:latin typeface="Courier" pitchFamily="2" charset="0"/>
              </a:rPr>
              <a:t> == 4)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7"/>
          <p:cNvSpPr/>
          <p:nvPr/>
        </p:nvSpPr>
        <p:spPr>
          <a:xfrm flipH="1">
            <a:off x="564767" y="1670900"/>
            <a:ext cx="2823200" cy="763600"/>
          </a:xfrm>
          <a:prstGeom prst="uturnArrow">
            <a:avLst>
              <a:gd name="adj1" fmla="val 19621"/>
              <a:gd name="adj2" fmla="val 25000"/>
              <a:gd name="adj3" fmla="val 26047"/>
              <a:gd name="adj4" fmla="val 43750"/>
              <a:gd name="adj5" fmla="val 10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2" name="Google Shape;212;p27"/>
          <p:cNvCxnSpPr/>
          <p:nvPr/>
        </p:nvCxnSpPr>
        <p:spPr>
          <a:xfrm>
            <a:off x="765077" y="2488584"/>
            <a:ext cx="0" cy="7920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1992300" y="5321033"/>
            <a:ext cx="7628800" cy="1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dirty="0"/>
              <a:t>Take the first argument (the input data frame), </a:t>
            </a:r>
            <a:endParaRPr sz="2667" dirty="0"/>
          </a:p>
          <a:p>
            <a:pPr algn="ctr"/>
            <a:r>
              <a:rPr lang="en" sz="2667" dirty="0"/>
              <a:t>move it to the front, and add a pipe, </a:t>
            </a:r>
            <a:r>
              <a:rPr lang="en" sz="2667" dirty="0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2281600" y="4327844"/>
            <a:ext cx="7628800" cy="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dirty="0"/>
              <a:t>Two different ways to code the same thing</a:t>
            </a:r>
            <a:endParaRPr sz="2667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5489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512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/>
              <a:t>The pipe operator can chain multiple verbs (pipeline!)</a:t>
            </a:r>
            <a:r>
              <a:rPr lang="en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1359884" y="17673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</a:rPr>
              <a:t>tidy data frame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284284" y="17673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171484" y="17673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8216117" y="1767333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349400" y="1767333"/>
            <a:ext cx="1613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</a:t>
            </a:r>
            <a:endParaRPr sz="2400" i="1"/>
          </a:p>
        </p:txBody>
      </p:sp>
      <p:sp>
        <p:nvSpPr>
          <p:cNvPr id="225" name="Google Shape;225;p28"/>
          <p:cNvSpPr/>
          <p:nvPr/>
        </p:nvSpPr>
        <p:spPr>
          <a:xfrm>
            <a:off x="668284" y="3044500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284284" y="3044500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4171484" y="3044500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8216117" y="3044500"/>
            <a:ext cx="26160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modified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349417" y="2922633"/>
            <a:ext cx="161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/>
              <a:t>produces another</a:t>
            </a:r>
            <a:endParaRPr sz="2400" i="1"/>
          </a:p>
        </p:txBody>
      </p:sp>
      <p:cxnSp>
        <p:nvCxnSpPr>
          <p:cNvPr id="230" name="Google Shape;230;p28"/>
          <p:cNvCxnSpPr/>
          <p:nvPr/>
        </p:nvCxnSpPr>
        <p:spPr>
          <a:xfrm rot="10800000" flipH="1">
            <a:off x="495500" y="4023833"/>
            <a:ext cx="10941600" cy="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8"/>
          <p:cNvSpPr/>
          <p:nvPr/>
        </p:nvSpPr>
        <p:spPr>
          <a:xfrm>
            <a:off x="495484" y="4468233"/>
            <a:ext cx="1924400" cy="55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tidy data frame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2484917" y="446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3295733" y="446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220117" y="446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6095951" y="446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8020351" y="4468233"/>
            <a:ext cx="8872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sz="2133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8896184" y="4468233"/>
            <a:ext cx="1924400" cy="553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solidFill>
                  <a:schemeClr val="bg1"/>
                </a:solidFill>
              </a:rPr>
              <a:t>dplyr verb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0832133" y="4366633"/>
            <a:ext cx="714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...</a:t>
            </a:r>
            <a:endParaRPr sz="4000"/>
          </a:p>
        </p:txBody>
      </p:sp>
      <p:sp>
        <p:nvSpPr>
          <p:cNvPr id="239" name="Google Shape;239;p28"/>
          <p:cNvSpPr txBox="1"/>
          <p:nvPr/>
        </p:nvSpPr>
        <p:spPr>
          <a:xfrm>
            <a:off x="2390400" y="5630800"/>
            <a:ext cx="7411200" cy="10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980000"/>
                </a:solidFill>
              </a:rPr>
              <a:t>You can chain (pipe) together dplyr verbs to produce pipelines that embody complex manipulations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 flipH="1">
            <a:off x="2927133" y="2419967"/>
            <a:ext cx="5715600" cy="4608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3267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D4B-F7B9-A34F-89A1-CA77C5B3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dplyr</a:t>
            </a:r>
            <a:r>
              <a:rPr lang="en-US" sz="4000" dirty="0"/>
              <a:t> pipeline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5286-340D-8244-BF9B-C1E39550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70428"/>
            <a:ext cx="11360800" cy="1040312"/>
          </a:xfrm>
        </p:spPr>
        <p:txBody>
          <a:bodyPr/>
          <a:lstStyle/>
          <a:p>
            <a:pPr marL="609596" indent="-457200">
              <a:buFont typeface="+mj-lt"/>
              <a:buAutoNum type="arabicPeriod"/>
            </a:pPr>
            <a:r>
              <a:rPr lang="en-US" sz="2000" dirty="0"/>
              <a:t>remove cars with 6 cylinders, then…</a:t>
            </a:r>
          </a:p>
          <a:p>
            <a:pPr marL="609596" indent="-457200">
              <a:buFont typeface="+mj-lt"/>
              <a:buAutoNum type="arabicPeriod"/>
            </a:pPr>
            <a:r>
              <a:rPr lang="en-US" sz="2000" dirty="0"/>
              <a:t>compute the mean horsepower for cars group by the number of gears they have, then…</a:t>
            </a:r>
          </a:p>
          <a:p>
            <a:pPr marL="609596" indent="-457200">
              <a:buFont typeface="+mj-lt"/>
              <a:buAutoNum type="arabicPeriod"/>
            </a:pPr>
            <a:r>
              <a:rPr lang="en-US" sz="2000" dirty="0"/>
              <a:t>order the results by descending mean horsepower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6330EC-8FDE-824C-89D5-1FE89BB3D338}"/>
              </a:ext>
            </a:extLst>
          </p:cNvPr>
          <p:cNvSpPr txBox="1">
            <a:spLocks/>
          </p:cNvSpPr>
          <p:nvPr/>
        </p:nvSpPr>
        <p:spPr>
          <a:xfrm>
            <a:off x="415600" y="2912474"/>
            <a:ext cx="11360800" cy="35080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# accomplish the above steps in a </a:t>
            </a:r>
            <a:r>
              <a:rPr lang="en-US" sz="1800" dirty="0" err="1">
                <a:solidFill>
                  <a:srgbClr val="00B0F0"/>
                </a:solidFill>
                <a:latin typeface="Courier" pitchFamily="2" charset="0"/>
              </a:rPr>
              <a:t>dplyr</a:t>
            </a:r>
            <a:r>
              <a:rPr lang="en-US" sz="1800" dirty="0">
                <a:solidFill>
                  <a:srgbClr val="00B0F0"/>
                </a:solidFill>
                <a:latin typeface="Courier" pitchFamily="2" charset="0"/>
              </a:rPr>
              <a:t> pipeline</a:t>
            </a:r>
          </a:p>
          <a:p>
            <a:pPr marL="152396" indent="0">
              <a:buNone/>
            </a:pPr>
            <a:r>
              <a:rPr lang="en-US" sz="1800" dirty="0" err="1">
                <a:latin typeface="Courier" pitchFamily="2" charset="0"/>
              </a:rPr>
              <a:t>mtcars</a:t>
            </a:r>
            <a:r>
              <a:rPr lang="en-US" sz="1800" dirty="0">
                <a:latin typeface="Courier" pitchFamily="2" charset="0"/>
              </a:rPr>
              <a:t>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filter(</a:t>
            </a:r>
            <a:r>
              <a:rPr lang="en-US" sz="1800" dirty="0" err="1">
                <a:latin typeface="Courier" pitchFamily="2" charset="0"/>
              </a:rPr>
              <a:t>cyl</a:t>
            </a:r>
            <a:r>
              <a:rPr lang="en-US" sz="1800" dirty="0">
                <a:latin typeface="Courier" pitchFamily="2" charset="0"/>
              </a:rPr>
              <a:t> != 6)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group_by</a:t>
            </a:r>
            <a:r>
              <a:rPr lang="en-US" sz="1800" dirty="0">
                <a:latin typeface="Courier" pitchFamily="2" charset="0"/>
              </a:rPr>
              <a:t>(gear)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summarize(</a:t>
            </a:r>
            <a:r>
              <a:rPr lang="en-US" sz="1800" dirty="0" err="1">
                <a:latin typeface="Courier" pitchFamily="2" charset="0"/>
              </a:rPr>
              <a:t>mean_hp</a:t>
            </a:r>
            <a:r>
              <a:rPr lang="en-US" sz="1800" dirty="0">
                <a:latin typeface="Courier" pitchFamily="2" charset="0"/>
              </a:rPr>
              <a:t> = mean(hp)) %&gt;% </a:t>
            </a:r>
          </a:p>
          <a:p>
            <a:pPr marL="152396" indent="0">
              <a:buNone/>
            </a:pPr>
            <a:r>
              <a:rPr lang="en-US" sz="1800" dirty="0">
                <a:latin typeface="Courier" pitchFamily="2" charset="0"/>
              </a:rPr>
              <a:t>  arrange(desc(</a:t>
            </a:r>
            <a:r>
              <a:rPr lang="en-US" sz="1800" dirty="0" err="1">
                <a:latin typeface="Courier" pitchFamily="2" charset="0"/>
              </a:rPr>
              <a:t>mean_hp</a:t>
            </a:r>
            <a:r>
              <a:rPr lang="en-US" sz="1800" dirty="0">
                <a:latin typeface="Courier" pitchFamily="2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39357-5A47-7246-86FD-9B086A3DE4F4}"/>
              </a:ext>
            </a:extLst>
          </p:cNvPr>
          <p:cNvSpPr txBox="1"/>
          <p:nvPr/>
        </p:nvSpPr>
        <p:spPr>
          <a:xfrm>
            <a:off x="571501" y="1453050"/>
            <a:ext cx="454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the following with the </a:t>
            </a:r>
            <a:r>
              <a:rPr lang="en-US" sz="2000" dirty="0" err="1"/>
              <a:t>mtcars</a:t>
            </a:r>
            <a:r>
              <a:rPr lang="en-US" sz="2000" dirty="0"/>
              <a:t> data set: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93E8A-3DB2-CA45-8264-337FD8C67BE4}"/>
              </a:ext>
            </a:extLst>
          </p:cNvPr>
          <p:cNvSpPr/>
          <p:nvPr/>
        </p:nvSpPr>
        <p:spPr>
          <a:xfrm>
            <a:off x="5663785" y="3437169"/>
            <a:ext cx="3128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filter out cars with 6 cylinders…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13A73-32F3-2145-AD04-5E6F80980792}"/>
              </a:ext>
            </a:extLst>
          </p:cNvPr>
          <p:cNvSpPr/>
          <p:nvPr/>
        </p:nvSpPr>
        <p:spPr>
          <a:xfrm>
            <a:off x="5663785" y="3679485"/>
            <a:ext cx="363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then group by the number of gears…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D0403-7188-744F-9E80-B347186BC985}"/>
              </a:ext>
            </a:extLst>
          </p:cNvPr>
          <p:cNvSpPr txBox="1"/>
          <p:nvPr/>
        </p:nvSpPr>
        <p:spPr>
          <a:xfrm>
            <a:off x="655857" y="6135767"/>
            <a:ext cx="10880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Note: </a:t>
            </a:r>
            <a:r>
              <a:rPr lang="en-US" sz="2000" i="1" dirty="0" err="1"/>
              <a:t>dplyr</a:t>
            </a:r>
            <a:r>
              <a:rPr lang="en-US" sz="2000" i="1" dirty="0"/>
              <a:t> pipelines can (and often are) placed on multiple lines (make sure %&gt;% is at the end of a line)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6FA2F-FA72-4F4F-B8B4-B5244D7618CD}"/>
              </a:ext>
            </a:extLst>
          </p:cNvPr>
          <p:cNvSpPr/>
          <p:nvPr/>
        </p:nvSpPr>
        <p:spPr>
          <a:xfrm>
            <a:off x="5663785" y="3189702"/>
            <a:ext cx="290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Using the </a:t>
            </a:r>
            <a:r>
              <a:rPr lang="en-US" dirty="0" err="1">
                <a:solidFill>
                  <a:srgbClr val="C00000"/>
                </a:solidFill>
              </a:rPr>
              <a:t>mtcars</a:t>
            </a:r>
            <a:r>
              <a:rPr lang="en-US" dirty="0">
                <a:solidFill>
                  <a:srgbClr val="C00000"/>
                </a:solidFill>
              </a:rPr>
              <a:t> data table…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929B8-3DC1-614F-8AFE-744D96DA41A0}"/>
              </a:ext>
            </a:extLst>
          </p:cNvPr>
          <p:cNvSpPr/>
          <p:nvPr/>
        </p:nvSpPr>
        <p:spPr>
          <a:xfrm>
            <a:off x="5663785" y="3920827"/>
            <a:ext cx="3708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and compute the mean horsepower…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8CB09-1533-C549-AC4E-14441F7EECA9}"/>
              </a:ext>
            </a:extLst>
          </p:cNvPr>
          <p:cNvSpPr/>
          <p:nvPr/>
        </p:nvSpPr>
        <p:spPr>
          <a:xfrm>
            <a:off x="5663785" y="4150551"/>
            <a:ext cx="543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then order the results by descending mean horsepower.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8C0BE-85E4-C945-91B7-3A48E87E5E06}"/>
              </a:ext>
            </a:extLst>
          </p:cNvPr>
          <p:cNvSpPr txBox="1"/>
          <p:nvPr/>
        </p:nvSpPr>
        <p:spPr>
          <a:xfrm>
            <a:off x="1516445" y="4954219"/>
            <a:ext cx="915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reads very similar to how you'd describe the process in words!</a:t>
            </a:r>
          </a:p>
        </p:txBody>
      </p:sp>
    </p:spTree>
    <p:extLst>
      <p:ext uri="{BB962C8B-B14F-4D97-AF65-F5344CB8AC3E}">
        <p14:creationId xmlns:p14="http://schemas.microsoft.com/office/powerpoint/2010/main" val="1871734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Recap</a:t>
            </a:r>
            <a:endParaRPr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 err="1"/>
              <a:t>dplyr</a:t>
            </a:r>
            <a:r>
              <a:rPr lang="en" sz="2667" dirty="0"/>
              <a:t> provides a general framework for manipulating tidy data</a:t>
            </a:r>
            <a:endParaRPr sz="2667" dirty="0"/>
          </a:p>
          <a:p>
            <a:pPr indent="-474121">
              <a:spcBef>
                <a:spcPts val="1333"/>
              </a:spcBef>
              <a:buSzPts val="2000"/>
            </a:pPr>
            <a:r>
              <a:rPr lang="en" sz="2667" dirty="0"/>
              <a:t>The fundamental manipulations are specified as verbs (functions)</a:t>
            </a:r>
            <a:endParaRPr sz="2667" dirty="0"/>
          </a:p>
          <a:p>
            <a:pPr indent="-474121">
              <a:spcBef>
                <a:spcPts val="1333"/>
              </a:spcBef>
              <a:buSzPts val="2000"/>
            </a:pPr>
            <a:r>
              <a:rPr lang="en" sz="2667" dirty="0"/>
              <a:t>These verbs can be combined (piped) together to create data processing pipelines</a:t>
            </a:r>
            <a:endParaRPr sz="2667" dirty="0"/>
          </a:p>
          <a:p>
            <a:pPr indent="-474121">
              <a:spcBef>
                <a:spcPts val="1333"/>
              </a:spcBef>
              <a:buSzPts val="2000"/>
            </a:pPr>
            <a:r>
              <a:rPr lang="en" sz="2667" dirty="0"/>
              <a:t>Often, these pipelines can often be translated from “human-form” to R code in a straight-forward, natural way</a:t>
            </a:r>
            <a:endParaRPr sz="2667" dirty="0"/>
          </a:p>
          <a:p>
            <a:pPr indent="-474121">
              <a:spcBef>
                <a:spcPts val="1333"/>
              </a:spcBef>
              <a:spcAft>
                <a:spcPts val="1333"/>
              </a:spcAft>
              <a:buSzPts val="2000"/>
            </a:pPr>
            <a:r>
              <a:rPr lang="en" sz="2667" dirty="0" err="1"/>
              <a:t>dplyr</a:t>
            </a:r>
            <a:r>
              <a:rPr lang="en" sz="2667"/>
              <a:t> helps you to focus on answering the question rather than the mechanics of how to answer the question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32555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Resources</a:t>
            </a:r>
            <a:endParaRPr/>
          </a:p>
        </p:txBody>
      </p:sp>
      <p:sp>
        <p:nvSpPr>
          <p:cNvPr id="394" name="Google Shape;394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Paper on tidy data by H. Wickham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https://vita.had.co.nz/papers/tidy-data.pdf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R For Data Science, section on tidy data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https://r4ds.had.co.nz/tidy-data.html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tidyr package website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https://tidyr.tidyverse.org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Data importing cheat sheet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https://github.com/rstudio/cheatsheets/blob/master/data-import.pdf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Quick note about the terms “messy” &amp; “tidy”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400" b="1" dirty="0">
                <a:solidFill>
                  <a:srgbClr val="980000"/>
                </a:solidFill>
              </a:rPr>
              <a:t>Messy</a:t>
            </a:r>
            <a:endParaRPr sz="2400" b="1" dirty="0">
              <a:solidFill>
                <a:srgbClr val="980000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2000" dirty="0"/>
              <a:t>Has negative connotations but that’s not the intent here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1067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  <a:spcBef>
                <a:spcPts val="1067"/>
              </a:spcBef>
            </a:pPr>
            <a:r>
              <a:rPr lang="en" sz="2000" dirty="0"/>
              <a:t>Messy data is simply data that’s not yet in a form suitable for analysis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1067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</a:pPr>
            <a:r>
              <a:rPr lang="en" sz="2000" dirty="0"/>
              <a:t>Messy data doesn’t mean bad data</a:t>
            </a:r>
            <a:endParaRPr sz="20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667" b="1" dirty="0">
                <a:solidFill>
                  <a:srgbClr val="980000"/>
                </a:solidFill>
              </a:rPr>
              <a:t>Tidy</a:t>
            </a:r>
            <a:endParaRPr sz="2667" dirty="0">
              <a:solidFill>
                <a:srgbClr val="980000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2000" dirty="0"/>
              <a:t>Has positive connotations but that’s not the intent here either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2133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</a:pPr>
            <a:r>
              <a:rPr lang="en" sz="2000" dirty="0"/>
              <a:t>Tidy data is data in a consistent format that supports the analysis process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2133"/>
              </a:spcBef>
              <a:buNone/>
            </a:pPr>
            <a:endParaRPr sz="2000" dirty="0"/>
          </a:p>
          <a:p>
            <a:pPr>
              <a:lnSpc>
                <a:spcPct val="115000"/>
              </a:lnSpc>
            </a:pPr>
            <a:r>
              <a:rPr lang="en" sz="2000" dirty="0"/>
              <a:t>Tidy data doesn’t mean good data</a:t>
            </a:r>
            <a:endParaRPr sz="2000" dirty="0"/>
          </a:p>
        </p:txBody>
      </p:sp>
      <p:sp>
        <p:nvSpPr>
          <p:cNvPr id="69" name="Google Shape;69;p15"/>
          <p:cNvSpPr txBox="1"/>
          <p:nvPr/>
        </p:nvSpPr>
        <p:spPr>
          <a:xfrm>
            <a:off x="1660600" y="5697967"/>
            <a:ext cx="8870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>
                <a:solidFill>
                  <a:srgbClr val="980000"/>
                </a:solidFill>
              </a:rPr>
              <a:t>In the R ecosystem, the term “tidy data” has a very specific meaning</a:t>
            </a:r>
            <a:endParaRPr sz="2133">
              <a:solidFill>
                <a:srgbClr val="980000"/>
              </a:solidFill>
            </a:endParaRPr>
          </a:p>
          <a:p>
            <a:pPr algn="ctr"/>
            <a:r>
              <a:rPr lang="en" sz="2133">
                <a:solidFill>
                  <a:srgbClr val="980000"/>
                </a:solidFill>
              </a:rPr>
              <a:t>(that we’ll get to soon)</a:t>
            </a:r>
            <a:endParaRPr sz="2133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The Anna Karenina principle...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878800" y="2563753"/>
            <a:ext cx="104344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Happy families are all alike; </a:t>
            </a:r>
            <a:b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every unhappy family is unhappy in its own way.</a:t>
            </a:r>
            <a:endParaRPr sz="3467"/>
          </a:p>
        </p:txBody>
      </p:sp>
      <p:cxnSp>
        <p:nvCxnSpPr>
          <p:cNvPr id="76" name="Google Shape;76;p16"/>
          <p:cNvCxnSpPr/>
          <p:nvPr/>
        </p:nvCxnSpPr>
        <p:spPr>
          <a:xfrm>
            <a:off x="878800" y="2749167"/>
            <a:ext cx="0" cy="97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7642000" y="3912567"/>
            <a:ext cx="28320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667">
                <a:solidFill>
                  <a:srgbClr val="999999"/>
                </a:solidFill>
              </a:rPr>
              <a:t>– Leo Tolstoy</a:t>
            </a:r>
            <a:endParaRPr sz="2667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4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... applies to data too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878800" y="2563753"/>
            <a:ext cx="104344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Happy families are all alike; </a:t>
            </a:r>
            <a:b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3467">
                <a:solidFill>
                  <a:srgbClr val="333333"/>
                </a:solidFill>
                <a:highlight>
                  <a:srgbClr val="FFFFFF"/>
                </a:highlight>
              </a:rPr>
              <a:t>every unhappy family is unhappy in its own way.</a:t>
            </a:r>
            <a:endParaRPr sz="3467"/>
          </a:p>
        </p:txBody>
      </p:sp>
      <p:cxnSp>
        <p:nvCxnSpPr>
          <p:cNvPr id="84" name="Google Shape;84;p17"/>
          <p:cNvCxnSpPr/>
          <p:nvPr/>
        </p:nvCxnSpPr>
        <p:spPr>
          <a:xfrm>
            <a:off x="878800" y="2749167"/>
            <a:ext cx="0" cy="97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7"/>
          <p:cNvSpPr txBox="1"/>
          <p:nvPr/>
        </p:nvSpPr>
        <p:spPr>
          <a:xfrm>
            <a:off x="7358433" y="3912567"/>
            <a:ext cx="31156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667">
                <a:solidFill>
                  <a:srgbClr val="999999"/>
                </a:solidFill>
              </a:rPr>
              <a:t>– Hadley Wickham</a:t>
            </a:r>
            <a:endParaRPr sz="2667">
              <a:solidFill>
                <a:srgbClr val="999999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989467" y="3002700"/>
            <a:ext cx="28432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7"/>
          <p:cNvCxnSpPr/>
          <p:nvPr/>
        </p:nvCxnSpPr>
        <p:spPr>
          <a:xfrm>
            <a:off x="2182887" y="3524367"/>
            <a:ext cx="30040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7"/>
          <p:cNvSpPr txBox="1"/>
          <p:nvPr/>
        </p:nvSpPr>
        <p:spPr>
          <a:xfrm>
            <a:off x="2026673" y="3538259"/>
            <a:ext cx="3366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 i="1">
                <a:solidFill>
                  <a:srgbClr val="980000"/>
                </a:solidFill>
              </a:rPr>
              <a:t>messy dataset</a:t>
            </a:r>
            <a:endParaRPr sz="3467" i="1">
              <a:solidFill>
                <a:srgbClr val="980000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012967" y="2125200"/>
            <a:ext cx="3366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 i="1">
                <a:solidFill>
                  <a:srgbClr val="980000"/>
                </a:solidFill>
              </a:rPr>
              <a:t>Tidy datasets</a:t>
            </a:r>
            <a:endParaRPr sz="3467" i="1">
              <a:solidFill>
                <a:srgbClr val="980000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5746465" y="3524367"/>
            <a:ext cx="17152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5788932" y="3539867"/>
            <a:ext cx="1823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467" i="1">
                <a:solidFill>
                  <a:srgbClr val="980000"/>
                </a:solidFill>
              </a:rPr>
              <a:t>messy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9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Messy data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567637"/>
            <a:ext cx="4571995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401" y="2567633"/>
            <a:ext cx="457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15600" y="1644033"/>
            <a:ext cx="39448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Most “real world” data starts out messy...</a:t>
            </a:r>
            <a:endParaRPr sz="2400"/>
          </a:p>
        </p:txBody>
      </p:sp>
      <p:sp>
        <p:nvSpPr>
          <p:cNvPr id="100" name="Google Shape;100;p18"/>
          <p:cNvSpPr txBox="1"/>
          <p:nvPr/>
        </p:nvSpPr>
        <p:spPr>
          <a:xfrm>
            <a:off x="1936800" y="5615633"/>
            <a:ext cx="30508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/>
              <a:t>...which makes it hard to work with.</a:t>
            </a:r>
            <a:endParaRPr sz="2400"/>
          </a:p>
        </p:txBody>
      </p:sp>
      <p:sp>
        <p:nvSpPr>
          <p:cNvPr id="101" name="Google Shape;101;p18"/>
          <p:cNvSpPr txBox="1"/>
          <p:nvPr/>
        </p:nvSpPr>
        <p:spPr>
          <a:xfrm>
            <a:off x="7204400" y="1644033"/>
            <a:ext cx="39448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All tidy data has similar structure...</a:t>
            </a:r>
            <a:endParaRPr sz="2400"/>
          </a:p>
        </p:txBody>
      </p:sp>
      <p:sp>
        <p:nvSpPr>
          <p:cNvPr id="102" name="Google Shape;102;p18"/>
          <p:cNvSpPr txBox="1"/>
          <p:nvPr/>
        </p:nvSpPr>
        <p:spPr>
          <a:xfrm>
            <a:off x="7204400" y="5615633"/>
            <a:ext cx="45720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/>
              <a:t>...making it easier to work with since you know what to expect</a:t>
            </a:r>
            <a:endParaRPr sz="2400"/>
          </a:p>
        </p:txBody>
      </p:sp>
      <p:sp>
        <p:nvSpPr>
          <p:cNvPr id="103" name="Google Shape;103;p18"/>
          <p:cNvSpPr/>
          <p:nvPr/>
        </p:nvSpPr>
        <p:spPr>
          <a:xfrm>
            <a:off x="5264433" y="3768633"/>
            <a:ext cx="1704400" cy="64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5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6733600" y="4195367"/>
            <a:ext cx="2945600" cy="12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1030633" y="5896800"/>
            <a:ext cx="4492168" cy="708000"/>
            <a:chOff x="4708825" y="1590000"/>
            <a:chExt cx="3369126" cy="531000"/>
          </a:xfrm>
        </p:grpSpPr>
        <p:sp>
          <p:nvSpPr>
            <p:cNvPr id="110" name="Google Shape;110;p19"/>
            <p:cNvSpPr/>
            <p:nvPr/>
          </p:nvSpPr>
          <p:spPr>
            <a:xfrm>
              <a:off x="4708825" y="1590000"/>
              <a:ext cx="3136200" cy="53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5052151" y="1644175"/>
              <a:ext cx="30258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000" b="1" dirty="0">
                  <a:solidFill>
                    <a:srgbClr val="980000"/>
                  </a:solidFill>
                </a:rPr>
                <a:t>Proprietary data formats </a:t>
              </a:r>
              <a:r>
                <a:rPr lang="en" sz="2000" dirty="0">
                  <a:solidFill>
                    <a:schemeClr val="dk1"/>
                  </a:solidFill>
                </a:rPr>
                <a:t>💾</a:t>
              </a:r>
              <a:endParaRPr sz="2000" dirty="0">
                <a:solidFill>
                  <a:srgbClr val="980000"/>
                </a:solidFill>
              </a:endParaRPr>
            </a:p>
          </p:txBody>
        </p:sp>
      </p:grp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Data can be messy in all kinds of ways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33" y="2346068"/>
            <a:ext cx="5028200" cy="3141467"/>
          </a:xfrm>
          <a:prstGeom prst="rect">
            <a:avLst/>
          </a:prstGeom>
          <a:noFill/>
          <a:ln>
            <a:noFill/>
          </a:ln>
          <a:effectLst>
            <a:outerShdw blurRad="57150" dist="47625" dir="474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4" name="Google Shape;114;p19"/>
          <p:cNvSpPr txBox="1"/>
          <p:nvPr/>
        </p:nvSpPr>
        <p:spPr>
          <a:xfrm>
            <a:off x="547484" y="1754867"/>
            <a:ext cx="54188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Excel spreadsheet with complex formatting</a:t>
            </a:r>
            <a:endParaRPr sz="2000" b="1" dirty="0">
              <a:solidFill>
                <a:srgbClr val="980000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201" y="2307000"/>
            <a:ext cx="4230801" cy="977667"/>
          </a:xfrm>
          <a:prstGeom prst="rect">
            <a:avLst/>
          </a:prstGeom>
          <a:noFill/>
          <a:ln>
            <a:noFill/>
          </a:ln>
          <a:effectLst>
            <a:outerShdw blurRad="57150" dist="38100" dir="55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6" name="Google Shape;116;p19"/>
          <p:cNvSpPr txBox="1"/>
          <p:nvPr/>
        </p:nvSpPr>
        <p:spPr>
          <a:xfrm>
            <a:off x="6669197" y="1817400"/>
            <a:ext cx="45952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Data tables in PDF (or even images!)</a:t>
            </a:r>
            <a:endParaRPr sz="2000" b="1" dirty="0">
              <a:solidFill>
                <a:srgbClr val="98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669200" y="4130733"/>
            <a:ext cx="3085600" cy="13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1, 4, 5, 6, 10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10,000, 900, 874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5,6,8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7473,134187,1398,17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603999" y="3745100"/>
            <a:ext cx="31508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Badly formatted text files</a:t>
            </a:r>
            <a:endParaRPr sz="2000" b="1" dirty="0">
              <a:solidFill>
                <a:srgbClr val="980000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657933" y="3202292"/>
            <a:ext cx="2472400" cy="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/>
              <a:t>Tidy Data, H. Wickham, J. Stat. Software</a:t>
            </a:r>
            <a:endParaRPr sz="933"/>
          </a:p>
        </p:txBody>
      </p:sp>
      <p:sp>
        <p:nvSpPr>
          <p:cNvPr id="120" name="Google Shape;120;p19"/>
          <p:cNvSpPr txBox="1"/>
          <p:nvPr/>
        </p:nvSpPr>
        <p:spPr>
          <a:xfrm>
            <a:off x="6669200" y="5896800"/>
            <a:ext cx="4872400" cy="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rgbClr val="980000"/>
                </a:solidFill>
              </a:rPr>
              <a:t>Data in web pages, plots &amp; figures, ...  </a:t>
            </a:r>
            <a:endParaRPr sz="2000" b="1" dirty="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2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Messy data can be hard to work with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Unclear structure &amp; organization can make it hard to understand what’s there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r>
              <a:rPr lang="en"/>
              <a:t>Data might be optimized for data entry or visual consumption, </a:t>
            </a:r>
            <a:br>
              <a:rPr lang="en"/>
            </a:br>
            <a:r>
              <a:rPr lang="en"/>
              <a:t>not computer consumption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r>
              <a:rPr lang="en"/>
              <a:t>Might be represented in a strange ways </a:t>
            </a:r>
            <a:br>
              <a:rPr lang="en"/>
            </a:br>
            <a:r>
              <a:rPr lang="en"/>
              <a:t>(e.g. numbers combined with words, unclear coding variables)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r>
              <a:rPr lang="en"/>
              <a:t>Might be in multiple places (e.g. in different files)</a:t>
            </a:r>
            <a:endParaRPr/>
          </a:p>
          <a:p>
            <a:pPr indent="0">
              <a:lnSpc>
                <a:spcPct val="50000"/>
              </a:lnSpc>
              <a:spcBef>
                <a:spcPts val="1067"/>
              </a:spcBef>
              <a:buNone/>
            </a:pPr>
            <a:endParaRPr/>
          </a:p>
          <a:p>
            <a:pPr>
              <a:spcAft>
                <a:spcPts val="1067"/>
              </a:spcAft>
            </a:pPr>
            <a:r>
              <a:rPr lang="en"/>
              <a:t>Might be in strange formats (html, pdf, png 🙀)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01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2778</Words>
  <Application>Microsoft Macintosh PowerPoint</Application>
  <PresentationFormat>Widescreen</PresentationFormat>
  <Paragraphs>594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Courier New</vt:lpstr>
      <vt:lpstr>Office Theme</vt:lpstr>
      <vt:lpstr>Introduction to Tidy Data &amp; Data Manipulation with the tidyverse</vt:lpstr>
      <vt:lpstr>Goals for this module</vt:lpstr>
      <vt:lpstr>PowerPoint Presentation</vt:lpstr>
      <vt:lpstr>Quick note about the terms “messy” &amp; “tidy”</vt:lpstr>
      <vt:lpstr>The Anna Karenina principle...</vt:lpstr>
      <vt:lpstr>... applies to data too</vt:lpstr>
      <vt:lpstr>Messy data </vt:lpstr>
      <vt:lpstr>Data can be messy in all kinds of ways</vt:lpstr>
      <vt:lpstr>Messy data can be hard to work with</vt:lpstr>
      <vt:lpstr>Messy data isn’t necessarily bad data</vt:lpstr>
      <vt:lpstr>Tidy data in the R ecosystem</vt:lpstr>
      <vt:lpstr>Example Tidy Data Table</vt:lpstr>
      <vt:lpstr> A few notes about tidy data</vt:lpstr>
      <vt:lpstr>Be on the lookout for signs of messy data!</vt:lpstr>
      <vt:lpstr>Going from messy to tidy data takes work!</vt:lpstr>
      <vt:lpstr>The Tidyverse An opinionated collection of R packages for data science</vt:lpstr>
      <vt:lpstr>The tidyverse covers the fundamental components of the data analysis workflow</vt:lpstr>
      <vt:lpstr>Installing the core tidyverse packages is easy</vt:lpstr>
      <vt:lpstr>Recap</vt:lpstr>
      <vt:lpstr>Basic Data Manipulation with dplyr</vt:lpstr>
      <vt:lpstr>dplyr is a tidyverse R package for data manipulation</vt:lpstr>
      <vt:lpstr>dplyr defines data manipulation verbs</vt:lpstr>
      <vt:lpstr>Fundamental data manipulation operations</vt:lpstr>
      <vt:lpstr>Fundamental data manipulation operations</vt:lpstr>
      <vt:lpstr>We'll use this table for the following examples</vt:lpstr>
      <vt:lpstr>Using dplyr verbs (functions)</vt:lpstr>
      <vt:lpstr>dplyr verb examples: mutate</vt:lpstr>
      <vt:lpstr>dplyr verb examples: select</vt:lpstr>
      <vt:lpstr>dplyr verb examples: filter</vt:lpstr>
      <vt:lpstr>dplyr verb examples: arrange</vt:lpstr>
      <vt:lpstr>dplyr verb examples: group_by + summarize</vt:lpstr>
      <vt:lpstr>The pipe operator: %&gt;%</vt:lpstr>
      <vt:lpstr>The pipe operator: %&gt;%</vt:lpstr>
      <vt:lpstr>Practice with pipes</vt:lpstr>
      <vt:lpstr>Practice with pipes</vt:lpstr>
      <vt:lpstr>The pipe operator can chain multiple verbs (pipeline!) </vt:lpstr>
      <vt:lpstr>dplyr pipeline example</vt:lpstr>
      <vt:lpstr>Recap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Benz</dc:creator>
  <cp:lastModifiedBy>Ryan Benz</cp:lastModifiedBy>
  <cp:revision>32</cp:revision>
  <dcterms:created xsi:type="dcterms:W3CDTF">2021-04-06T04:15:01Z</dcterms:created>
  <dcterms:modified xsi:type="dcterms:W3CDTF">2021-04-07T07:06:02Z</dcterms:modified>
</cp:coreProperties>
</file>