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384" r:id="rId4"/>
    <p:sldId id="365" r:id="rId5"/>
    <p:sldId id="368" r:id="rId6"/>
    <p:sldId id="366" r:id="rId7"/>
    <p:sldId id="367" r:id="rId8"/>
    <p:sldId id="369" r:id="rId9"/>
    <p:sldId id="370" r:id="rId10"/>
    <p:sldId id="372" r:id="rId11"/>
    <p:sldId id="371" r:id="rId12"/>
    <p:sldId id="373" r:id="rId13"/>
    <p:sldId id="374" r:id="rId14"/>
    <p:sldId id="375" r:id="rId15"/>
    <p:sldId id="377" r:id="rId16"/>
    <p:sldId id="376" r:id="rId17"/>
    <p:sldId id="378" r:id="rId18"/>
    <p:sldId id="382" r:id="rId19"/>
    <p:sldId id="383" r:id="rId20"/>
    <p:sldId id="379" r:id="rId21"/>
    <p:sldId id="385" r:id="rId22"/>
    <p:sldId id="3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E6D3D-C8D2-4648-9DDD-002D43E1CB38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0C83D-97E3-B345-8086-D832F4B2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61628a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61628ab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1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D4F7-FD77-8649-BE27-D8027412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D9C63-71D5-8D40-8FB5-1F1F4F85B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6408-E876-EA40-AF0E-B2D0BEB1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567F-1F58-2245-A9AC-EB87AF56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B5A6-7D87-B544-9EDE-583160EE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82B4-9FBF-1642-81FC-68061083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44CE9-BE61-4947-AA20-0BD4C987D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DB35-514B-DB46-A687-D87F75BD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CF32-45ED-3F4A-BAA0-949AD718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9CE9-065C-5B4B-9BCE-F5FD98AC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5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6F308-D01E-2D43-B145-3ABEAE1FF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B8FA3-4FC0-F044-9435-14FF69EC6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E865-9E4F-B54A-8B30-CB64920C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15AD-1744-2446-9C3E-AF0C1FC9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96CC-D737-B54D-AAED-1A0C1DE4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51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70E8-3A0B-0142-8029-F5FA5DB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B4FA-5383-F743-9364-DE5BD774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272B-EC5E-9044-B363-A6C74ED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75A9-BFDE-D741-972D-578E58DD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90B3-0865-DD47-93C1-2B17F750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FFE9-589C-544F-96F1-8C7FECED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F85A-BC4C-7941-A2BC-8237AC6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4540-4FCD-1F42-9FEE-275EA6D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60FC-6FCB-9741-B9A8-9A189C8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28CC-77C9-0B40-8345-6624586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94B-3DC9-2346-8AC2-27F96369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F7-8690-4F41-8096-0CC56D1D2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2D47B-0623-3341-8082-780A9CA5A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A104-5228-D646-82F4-C8B5D9AE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86CBD-0776-5A4C-9A5A-F633845E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BE81-0A53-C14D-ABDF-9F027F6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8FA7-A128-4E42-A909-35E2D4E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F5-C7B6-5547-9CA7-02236A19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FECB-57CA-4F44-9250-6CABD7033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6B7E9-D138-D049-8F72-819E94730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F98F1-89A1-2146-9F90-DD90D1A45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D08E-ECF8-D848-96C9-87A1DE1A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B182E-9A0D-C848-8FBF-12F016FB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F5B30-52D9-E74E-A759-60E86FF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2B1C-70F7-004A-A277-7D933673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D0C1C-F18E-4D44-A631-5C3D5BB5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019B3-95B9-DA47-84B5-A5886126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781C-BEE9-F046-9007-475B8E24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70878-7AB6-BA4E-9197-C2919A65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56424-B83B-7B4D-90F0-7A7DE462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6980-2696-6741-8798-F9A3A92F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30A1-9E21-BF4C-9157-D268F092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3502-A81C-544E-8A76-D6A733B1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2975-2805-D949-AD68-B88BBD7F3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7223-C8D2-F942-83E0-4994B827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7298C-555A-DE4E-9718-19142842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A286-111E-9E4D-9DC0-AF1FB06C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C539-8F6D-3A4F-A01E-FA07AD91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775B-8727-864C-B076-157D4AFA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F8FB3-D6D1-EB43-8534-82D4437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B7D3-EDD8-174C-8012-A6130C8A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D000-57D3-C04C-BF66-3444BBB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578AC-9773-1F40-AA23-8D7A847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B97D1-DE64-234D-8C9E-0F622AAC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C737-7F2B-0C4C-9AE9-B7B3E0F9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8369-BA29-9048-A6AB-F0053788D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48CA-B89A-884A-814F-D6C4FF04631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252B-7B7A-7B49-B604-6FDC8F84B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7E9A-A5EE-4B41-85D2-229BBF023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pdf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gplot2-book.org/" TargetMode="External"/><Relationship Id="rId4" Type="http://schemas.openxmlformats.org/officeDocument/2006/relationships/hyperlink" Target="https://ggplot2.tidyverse.org/refer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layered-grammar.pdf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AEF4-4A5A-F542-BEDA-120DAAFC6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Data Visualization with ggplot2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627EE-D20E-C940-B939-B74EA743F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OCRUG Hackathon – April 10, 2021</a:t>
            </a:r>
          </a:p>
        </p:txBody>
      </p:sp>
    </p:spTree>
    <p:extLst>
      <p:ext uri="{BB962C8B-B14F-4D97-AF65-F5344CB8AC3E}">
        <p14:creationId xmlns:p14="http://schemas.microsoft.com/office/powerpoint/2010/main" val="105911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D4B9-21D9-6041-A7A8-1BC92F69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going on here?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11939-8949-2E4C-8CFD-2B8DDB9CB7C1}"/>
              </a:ext>
            </a:extLst>
          </p:cNvPr>
          <p:cNvSpPr/>
          <p:nvPr/>
        </p:nvSpPr>
        <p:spPr>
          <a:xfrm>
            <a:off x="415600" y="1876784"/>
            <a:ext cx="95903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ggplot</a:t>
            </a:r>
            <a:r>
              <a:rPr lang="en-US" sz="2800" dirty="0">
                <a:latin typeface="Courier" pitchFamily="2" charset="0"/>
              </a:rPr>
              <a:t>(data = </a:t>
            </a:r>
            <a:r>
              <a:rPr lang="en-US" sz="2800" dirty="0" err="1">
                <a:latin typeface="Courier" pitchFamily="2" charset="0"/>
              </a:rPr>
              <a:t>mtcars</a:t>
            </a:r>
            <a:r>
              <a:rPr lang="en-US" sz="2800" dirty="0">
                <a:latin typeface="Courier" pitchFamily="2" charset="0"/>
              </a:rPr>
              <a:t>) + </a:t>
            </a:r>
          </a:p>
          <a:p>
            <a:r>
              <a:rPr lang="en-US" sz="2800" dirty="0">
                <a:latin typeface="Courier" pitchFamily="2" charset="0"/>
              </a:rPr>
              <a:t>  </a:t>
            </a:r>
            <a:r>
              <a:rPr lang="en-US" sz="2800" dirty="0" err="1">
                <a:latin typeface="Courier" pitchFamily="2" charset="0"/>
              </a:rPr>
              <a:t>geom_point</a:t>
            </a:r>
            <a:r>
              <a:rPr lang="en-US" sz="2800" dirty="0">
                <a:latin typeface="Courier" pitchFamily="2" charset="0"/>
              </a:rPr>
              <a:t>(mapping = </a:t>
            </a:r>
            <a:r>
              <a:rPr lang="en-US" sz="2800" dirty="0" err="1">
                <a:latin typeface="Courier" pitchFamily="2" charset="0"/>
              </a:rPr>
              <a:t>aes</a:t>
            </a:r>
            <a:r>
              <a:rPr lang="en-US" sz="2800" dirty="0">
                <a:latin typeface="Courier" pitchFamily="2" charset="0"/>
              </a:rPr>
              <a:t>(x = </a:t>
            </a:r>
            <a:r>
              <a:rPr lang="en-US" sz="2800" dirty="0" err="1">
                <a:latin typeface="Courier" pitchFamily="2" charset="0"/>
              </a:rPr>
              <a:t>wt</a:t>
            </a:r>
            <a:r>
              <a:rPr lang="en-US" sz="2800" dirty="0">
                <a:latin typeface="Courier" pitchFamily="2" charset="0"/>
              </a:rPr>
              <a:t>, y = hp))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37FFB-BF55-EA43-B518-C13B15D524CE}"/>
              </a:ext>
            </a:extLst>
          </p:cNvPr>
          <p:cNvSpPr txBox="1"/>
          <p:nvPr/>
        </p:nvSpPr>
        <p:spPr>
          <a:xfrm>
            <a:off x="4751051" y="1372737"/>
            <a:ext cx="5869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1. Initialize the plot with the data set you want to plot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61D7-B45A-B646-9557-BE4830A69455}"/>
              </a:ext>
            </a:extLst>
          </p:cNvPr>
          <p:cNvSpPr txBox="1"/>
          <p:nvPr/>
        </p:nvSpPr>
        <p:spPr>
          <a:xfrm>
            <a:off x="6344434" y="1915163"/>
            <a:ext cx="4713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2. Use the + sign to add a layer to your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537FA-9EF8-BE46-8DB0-501BB2B3900A}"/>
              </a:ext>
            </a:extLst>
          </p:cNvPr>
          <p:cNvSpPr txBox="1"/>
          <p:nvPr/>
        </p:nvSpPr>
        <p:spPr>
          <a:xfrm>
            <a:off x="707452" y="3276239"/>
            <a:ext cx="4503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3. Specify a </a:t>
            </a:r>
            <a:r>
              <a:rPr lang="en-US" sz="2000" dirty="0" err="1">
                <a:solidFill>
                  <a:srgbClr val="C00000"/>
                </a:solidFill>
              </a:rPr>
              <a:t>geom</a:t>
            </a:r>
            <a:r>
              <a:rPr lang="en-US" sz="2000" dirty="0">
                <a:solidFill>
                  <a:srgbClr val="C00000"/>
                </a:solidFill>
              </a:rPr>
              <a:t> function for the type of representation you want to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DC028-3A8F-BF4A-9CBC-3C96A04FB2B8}"/>
              </a:ext>
            </a:extLst>
          </p:cNvPr>
          <p:cNvSpPr txBox="1"/>
          <p:nvPr/>
        </p:nvSpPr>
        <p:spPr>
          <a:xfrm>
            <a:off x="6789617" y="3257810"/>
            <a:ext cx="4503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4. Define the mapping of columns in your data to the </a:t>
            </a:r>
            <a:r>
              <a:rPr lang="en-US" sz="2000" dirty="0" err="1">
                <a:solidFill>
                  <a:srgbClr val="C00000"/>
                </a:solidFill>
              </a:rPr>
              <a:t>geom's</a:t>
            </a:r>
            <a:r>
              <a:rPr lang="en-US" sz="2000" dirty="0">
                <a:solidFill>
                  <a:srgbClr val="C00000"/>
                </a:solidFill>
              </a:rPr>
              <a:t> aesthetic properties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776FEE-E538-D740-B02E-06A7A3B5A355}"/>
              </a:ext>
            </a:extLst>
          </p:cNvPr>
          <p:cNvCxnSpPr>
            <a:cxnSpLocks/>
          </p:cNvCxnSpPr>
          <p:nvPr/>
        </p:nvCxnSpPr>
        <p:spPr>
          <a:xfrm flipH="1">
            <a:off x="4220655" y="1636621"/>
            <a:ext cx="530396" cy="3039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A8C9A-8273-D04B-B3DB-5EAE861554A9}"/>
              </a:ext>
            </a:extLst>
          </p:cNvPr>
          <p:cNvCxnSpPr>
            <a:cxnSpLocks/>
          </p:cNvCxnSpPr>
          <p:nvPr/>
        </p:nvCxnSpPr>
        <p:spPr>
          <a:xfrm flipH="1">
            <a:off x="5565604" y="2145444"/>
            <a:ext cx="6985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D3022-85C8-734C-BB93-363E68E5A83B}"/>
              </a:ext>
            </a:extLst>
          </p:cNvPr>
          <p:cNvCxnSpPr>
            <a:cxnSpLocks/>
          </p:cNvCxnSpPr>
          <p:nvPr/>
        </p:nvCxnSpPr>
        <p:spPr>
          <a:xfrm flipV="1">
            <a:off x="1019503" y="2830891"/>
            <a:ext cx="536028" cy="44534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9776DE-1DD7-AA4D-86B9-5117C9E8AA2F}"/>
              </a:ext>
            </a:extLst>
          </p:cNvPr>
          <p:cNvCxnSpPr>
            <a:cxnSpLocks/>
          </p:cNvCxnSpPr>
          <p:nvPr/>
        </p:nvCxnSpPr>
        <p:spPr>
          <a:xfrm flipH="1" flipV="1">
            <a:off x="5914885" y="2830892"/>
            <a:ext cx="855471" cy="598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531A27-FD21-2D4E-B976-6AA6966ECB80}"/>
              </a:ext>
            </a:extLst>
          </p:cNvPr>
          <p:cNvSpPr txBox="1"/>
          <p:nvPr/>
        </p:nvSpPr>
        <p:spPr>
          <a:xfrm>
            <a:off x="707452" y="4403932"/>
            <a:ext cx="934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F8005-4723-C44B-88C4-27B167916E72}"/>
              </a:ext>
            </a:extLst>
          </p:cNvPr>
          <p:cNvSpPr txBox="1"/>
          <p:nvPr/>
        </p:nvSpPr>
        <p:spPr>
          <a:xfrm>
            <a:off x="707452" y="4888781"/>
            <a:ext cx="103598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" pitchFamily="2" charset="0"/>
              </a:rPr>
              <a:t>geom_point</a:t>
            </a:r>
            <a:r>
              <a:rPr lang="en-US" sz="2400" dirty="0"/>
              <a:t> says we want to represent our data as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(2-D) points need x and y positions, so we need to specify these in our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" pitchFamily="2" charset="0"/>
              </a:rPr>
              <a:t>wt</a:t>
            </a:r>
            <a:r>
              <a:rPr lang="en-US" sz="2400" dirty="0"/>
              <a:t> and </a:t>
            </a:r>
            <a:r>
              <a:rPr lang="en-US" sz="2400" dirty="0">
                <a:latin typeface="Courier" pitchFamily="2" charset="0"/>
              </a:rPr>
              <a:t>hp</a:t>
            </a:r>
            <a:r>
              <a:rPr lang="en-US" sz="2400" dirty="0"/>
              <a:t> are columns in the </a:t>
            </a:r>
            <a:r>
              <a:rPr lang="en-US" sz="2400" dirty="0" err="1"/>
              <a:t>mtcars</a:t>
            </a:r>
            <a:r>
              <a:rPr lang="en-US" sz="2400" dirty="0"/>
              <a:t> data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don't put quotes (" ") around the column names inside </a:t>
            </a:r>
            <a:r>
              <a:rPr lang="en-US" sz="2400" dirty="0" err="1">
                <a:latin typeface="Courier" pitchFamily="2" charset="0"/>
              </a:rPr>
              <a:t>aes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6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D4B9-21D9-6041-A7A8-1BC92F69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practice, the code is often simplified further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11939-8949-2E4C-8CFD-2B8DDB9CB7C1}"/>
              </a:ext>
            </a:extLst>
          </p:cNvPr>
          <p:cNvSpPr/>
          <p:nvPr/>
        </p:nvSpPr>
        <p:spPr>
          <a:xfrm>
            <a:off x="415600" y="1876784"/>
            <a:ext cx="95903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ggplot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 err="1">
                <a:latin typeface="Courier" pitchFamily="2" charset="0"/>
              </a:rPr>
              <a:t>mtcars</a:t>
            </a:r>
            <a:r>
              <a:rPr lang="en-US" sz="2800" dirty="0">
                <a:latin typeface="Courier" pitchFamily="2" charset="0"/>
              </a:rPr>
              <a:t>) + </a:t>
            </a:r>
          </a:p>
          <a:p>
            <a:r>
              <a:rPr lang="en-US" sz="2800" dirty="0">
                <a:latin typeface="Courier" pitchFamily="2" charset="0"/>
              </a:rPr>
              <a:t>  </a:t>
            </a:r>
            <a:r>
              <a:rPr lang="en-US" sz="2800" dirty="0" err="1">
                <a:latin typeface="Courier" pitchFamily="2" charset="0"/>
              </a:rPr>
              <a:t>geom_point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 err="1">
                <a:latin typeface="Courier" pitchFamily="2" charset="0"/>
              </a:rPr>
              <a:t>aes</a:t>
            </a:r>
            <a:r>
              <a:rPr lang="en-US" sz="2800" dirty="0">
                <a:latin typeface="Courier" pitchFamily="2" charset="0"/>
              </a:rPr>
              <a:t>(x = </a:t>
            </a:r>
            <a:r>
              <a:rPr lang="en-US" sz="2800" dirty="0" err="1">
                <a:latin typeface="Courier" pitchFamily="2" charset="0"/>
              </a:rPr>
              <a:t>wt</a:t>
            </a:r>
            <a:r>
              <a:rPr lang="en-US" sz="2800" dirty="0">
                <a:latin typeface="Courier" pitchFamily="2" charset="0"/>
              </a:rPr>
              <a:t>, y = hp))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1EBB31B-393F-3B4C-9913-B2123A5C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99" y="3057765"/>
            <a:ext cx="3964271" cy="3683339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0B6840C-981E-8746-A364-85E48978BC8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784387" y="2830891"/>
            <a:ext cx="3898712" cy="2068544"/>
          </a:xfrm>
          <a:prstGeom prst="bentConnector3">
            <a:avLst>
              <a:gd name="adj1" fmla="val 3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FDD3CA-5F9E-9445-A16B-41DE5AAFEC13}"/>
              </a:ext>
            </a:extLst>
          </p:cNvPr>
          <p:cNvSpPr txBox="1"/>
          <p:nvPr/>
        </p:nvSpPr>
        <p:spPr>
          <a:xfrm>
            <a:off x="5770179" y="1649910"/>
            <a:ext cx="515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removed the function argument names because the argument were specified in the assumed 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F2D7C-E21D-5449-B9B5-ADEB3F861669}"/>
              </a:ext>
            </a:extLst>
          </p:cNvPr>
          <p:cNvSpPr txBox="1"/>
          <p:nvPr/>
        </p:nvSpPr>
        <p:spPr>
          <a:xfrm>
            <a:off x="2191407" y="3057765"/>
            <a:ext cx="3137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first argument of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ggplot</a:t>
            </a:r>
            <a:r>
              <a:rPr lang="en-US" dirty="0">
                <a:solidFill>
                  <a:srgbClr val="C00000"/>
                </a:solidFill>
              </a:rPr>
              <a:t> is the input data table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first argument of a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geom</a:t>
            </a:r>
            <a:r>
              <a:rPr lang="en-US" dirty="0">
                <a:solidFill>
                  <a:srgbClr val="C00000"/>
                </a:solidFill>
              </a:rPr>
              <a:t> function is the mapping</a:t>
            </a:r>
          </a:p>
        </p:txBody>
      </p:sp>
    </p:spTree>
    <p:extLst>
      <p:ext uri="{BB962C8B-B14F-4D97-AF65-F5344CB8AC3E}">
        <p14:creationId xmlns:p14="http://schemas.microsoft.com/office/powerpoint/2010/main" val="188625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B9B2-1CFA-DE44-9521-82BEADC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9FA96-E51D-0443-8567-8E82569A054B}"/>
              </a:ext>
            </a:extLst>
          </p:cNvPr>
          <p:cNvSpPr/>
          <p:nvPr/>
        </p:nvSpPr>
        <p:spPr>
          <a:xfrm>
            <a:off x="415600" y="1718469"/>
            <a:ext cx="111935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mtcars</a:t>
            </a:r>
            <a:r>
              <a:rPr lang="en-US" sz="2000" dirty="0">
                <a:latin typeface="Courier" pitchFamily="2" charset="0"/>
              </a:rPr>
              <a:t>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, y = hp, shape = </a:t>
            </a:r>
            <a:r>
              <a:rPr lang="en-US" sz="2000" dirty="0" err="1">
                <a:latin typeface="Courier" pitchFamily="2" charset="0"/>
              </a:rPr>
              <a:t>as.factor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cyl</a:t>
            </a:r>
            <a:r>
              <a:rPr lang="en-US" sz="2000" dirty="0">
                <a:latin typeface="Courier" pitchFamily="2" charset="0"/>
              </a:rPr>
              <a:t>), color = mpg),</a:t>
            </a:r>
          </a:p>
          <a:p>
            <a:r>
              <a:rPr lang="en-US" sz="2000" dirty="0">
                <a:latin typeface="Courier" pitchFamily="2" charset="0"/>
              </a:rPr>
              <a:t>             size = 4)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3BF8D4D-86F3-434A-90FC-433DEE2C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14" y="2852273"/>
            <a:ext cx="6223003" cy="3768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DE218E-7DBA-784B-8F92-332434123DBA}"/>
              </a:ext>
            </a:extLst>
          </p:cNvPr>
          <p:cNvSpPr txBox="1"/>
          <p:nvPr/>
        </p:nvSpPr>
        <p:spPr>
          <a:xfrm>
            <a:off x="3794234" y="1356967"/>
            <a:ext cx="752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are also mapping point shape and size to our data.</a:t>
            </a:r>
          </a:p>
          <a:p>
            <a:r>
              <a:rPr lang="en-US" dirty="0">
                <a:solidFill>
                  <a:srgbClr val="C00000"/>
                </a:solidFill>
              </a:rPr>
              <a:t>Note: a shape is a discrete object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numerical, so we need to make it a factor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3247FB-1BE0-7845-8354-C9C018495B64}"/>
              </a:ext>
            </a:extLst>
          </p:cNvPr>
          <p:cNvCxnSpPr>
            <a:cxnSpLocks/>
          </p:cNvCxnSpPr>
          <p:nvPr/>
        </p:nvCxnSpPr>
        <p:spPr>
          <a:xfrm>
            <a:off x="5555092" y="2020141"/>
            <a:ext cx="528107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BDB31E-5FAE-9E45-BEB0-7E9203B3C647}"/>
              </a:ext>
            </a:extLst>
          </p:cNvPr>
          <p:cNvSpPr txBox="1"/>
          <p:nvPr/>
        </p:nvSpPr>
        <p:spPr>
          <a:xfrm>
            <a:off x="740977" y="3429000"/>
            <a:ext cx="443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also specified the size of the points, but it is a defined single value, NOT mapped to the input data table.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Defined single values go OUTSIDE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aes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US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What if you wanted to make all the points red?  Where would you put this in the code?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35F7F5-FA21-1948-8F30-ED67DEA195C2}"/>
              </a:ext>
            </a:extLst>
          </p:cNvPr>
          <p:cNvCxnSpPr>
            <a:cxnSpLocks/>
          </p:cNvCxnSpPr>
          <p:nvPr/>
        </p:nvCxnSpPr>
        <p:spPr>
          <a:xfrm flipH="1">
            <a:off x="2596055" y="2791642"/>
            <a:ext cx="126499" cy="487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8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317D-4FFE-CF4C-BB24-94425E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build plots up layer by layer using 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56586-2066-A349-BFCE-0B555E87BBF1}"/>
              </a:ext>
            </a:extLst>
          </p:cNvPr>
          <p:cNvSpPr/>
          <p:nvPr/>
        </p:nvSpPr>
        <p:spPr>
          <a:xfrm>
            <a:off x="683173" y="1914399"/>
            <a:ext cx="5559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mtcars</a:t>
            </a:r>
            <a:r>
              <a:rPr lang="en-US" sz="2000" dirty="0">
                <a:latin typeface="Courier" pitchFamily="2" charset="0"/>
              </a:rPr>
              <a:t>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, y = hp))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geom_smooth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, y = hp))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C84AF2-6A41-6349-98C3-DB462A06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3163127"/>
            <a:ext cx="5651500" cy="369285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3B24AD6-087E-B241-8984-17918635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44" y="3163127"/>
            <a:ext cx="5651499" cy="36928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B0A2E6-162E-8B44-979A-D30AFA9FFD0B}"/>
              </a:ext>
            </a:extLst>
          </p:cNvPr>
          <p:cNvSpPr/>
          <p:nvPr/>
        </p:nvSpPr>
        <p:spPr>
          <a:xfrm>
            <a:off x="6540501" y="1839688"/>
            <a:ext cx="56514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mtcars</a:t>
            </a:r>
            <a:r>
              <a:rPr lang="en-US" sz="2000" dirty="0">
                <a:latin typeface="Courier" pitchFamily="2" charset="0"/>
              </a:rPr>
              <a:t>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, y = hp))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geom_smooth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, y = hp), 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          method = "</a:t>
            </a:r>
            <a:r>
              <a:rPr lang="en-US" sz="2000" dirty="0" err="1">
                <a:latin typeface="Courier" pitchFamily="2" charset="0"/>
              </a:rPr>
              <a:t>lm</a:t>
            </a:r>
            <a:r>
              <a:rPr lang="en-US" sz="2000" dirty="0">
                <a:latin typeface="Courier" pitchFamily="2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53169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5A46-6E72-3F4A-B8E8-2BF16377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put mapping inside the </a:t>
            </a:r>
            <a:r>
              <a:rPr lang="en-US" dirty="0" err="1"/>
              <a:t>ggplot</a:t>
            </a:r>
            <a:r>
              <a:rPr lang="en-US" dirty="0"/>
              <a:t> part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437E72-1216-224E-8CC2-64AE6D601E7B}"/>
              </a:ext>
            </a:extLst>
          </p:cNvPr>
          <p:cNvSpPr/>
          <p:nvPr/>
        </p:nvSpPr>
        <p:spPr>
          <a:xfrm>
            <a:off x="177576" y="2145627"/>
            <a:ext cx="5525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mtcars</a:t>
            </a:r>
            <a:r>
              <a:rPr lang="en-US" sz="2000" dirty="0">
                <a:latin typeface="Courier" pitchFamily="2" charset="0"/>
              </a:rPr>
              <a:t>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, y = hp))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geom_smooth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, y = hp))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0D29F-E977-614C-8670-F8F906973056}"/>
              </a:ext>
            </a:extLst>
          </p:cNvPr>
          <p:cNvSpPr txBox="1"/>
          <p:nvPr/>
        </p:nvSpPr>
        <p:spPr>
          <a:xfrm>
            <a:off x="3129450" y="1776295"/>
            <a:ext cx="3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code is duplicated (not optimal)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714C4C-4AA8-594B-9BC6-C21902F376EE}"/>
              </a:ext>
            </a:extLst>
          </p:cNvPr>
          <p:cNvCxnSpPr>
            <a:cxnSpLocks/>
          </p:cNvCxnSpPr>
          <p:nvPr/>
        </p:nvCxnSpPr>
        <p:spPr>
          <a:xfrm>
            <a:off x="3297618" y="2145627"/>
            <a:ext cx="0" cy="38026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EE240C-BBCE-0141-8A69-5126DCB9EB97}"/>
              </a:ext>
            </a:extLst>
          </p:cNvPr>
          <p:cNvSpPr/>
          <p:nvPr/>
        </p:nvSpPr>
        <p:spPr>
          <a:xfrm>
            <a:off x="177576" y="3958521"/>
            <a:ext cx="59037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mtcars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, y = hp))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geom_smooth</a:t>
            </a:r>
            <a:r>
              <a:rPr lang="en-US" sz="2000" dirty="0">
                <a:latin typeface="Courier" pitchFamily="2" charset="0"/>
              </a:rPr>
              <a:t>()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3376BBB-4C82-504E-88A2-C4FB3E64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604" y="2516780"/>
            <a:ext cx="5358209" cy="3501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D89DBE-2A7A-E64B-8337-909845B9D906}"/>
              </a:ext>
            </a:extLst>
          </p:cNvPr>
          <p:cNvSpPr txBox="1"/>
          <p:nvPr/>
        </p:nvSpPr>
        <p:spPr>
          <a:xfrm>
            <a:off x="1072268" y="5431107"/>
            <a:ext cx="392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Move it inside the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ggplot</a:t>
            </a:r>
            <a:r>
              <a:rPr lang="en-US" dirty="0">
                <a:solidFill>
                  <a:srgbClr val="C00000"/>
                </a:solidFill>
              </a:rPr>
              <a:t> part and all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geom</a:t>
            </a:r>
            <a:r>
              <a:rPr lang="en-US" dirty="0" err="1">
                <a:solidFill>
                  <a:srgbClr val="C00000"/>
                </a:solidFill>
              </a:rPr>
              <a:t>'s</a:t>
            </a:r>
            <a:r>
              <a:rPr lang="en-US" dirty="0">
                <a:solidFill>
                  <a:srgbClr val="C00000"/>
                </a:solidFill>
              </a:rPr>
              <a:t> will have the same mapping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E17294-025A-A846-BFE3-DE3AAE06650E}"/>
              </a:ext>
            </a:extLst>
          </p:cNvPr>
          <p:cNvCxnSpPr>
            <a:cxnSpLocks/>
          </p:cNvCxnSpPr>
          <p:nvPr/>
        </p:nvCxnSpPr>
        <p:spPr>
          <a:xfrm>
            <a:off x="3544612" y="4457781"/>
            <a:ext cx="0" cy="9733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8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CAE8-6E9A-B945-94CE-0825A1FA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represent data: 1 continuous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E320-4658-1541-BF34-2990BACBAA3E}"/>
              </a:ext>
            </a:extLst>
          </p:cNvPr>
          <p:cNvSpPr/>
          <p:nvPr/>
        </p:nvSpPr>
        <p:spPr>
          <a:xfrm>
            <a:off x="735665" y="2291250"/>
            <a:ext cx="4274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mtcars</a:t>
            </a:r>
            <a:r>
              <a:rPr lang="en-US" sz="2000" dirty="0">
                <a:latin typeface="Courier" pitchFamily="2" charset="0"/>
              </a:rPr>
              <a:t>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geom_hist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15B68-EAE4-4B47-BC2E-6D875772B4B9}"/>
              </a:ext>
            </a:extLst>
          </p:cNvPr>
          <p:cNvSpPr txBox="1"/>
          <p:nvPr/>
        </p:nvSpPr>
        <p:spPr>
          <a:xfrm>
            <a:off x="2252061" y="1596392"/>
            <a:ext cx="181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Histograms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9C1D8B5-78BD-9448-A6AE-C3A8D64C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3238561"/>
            <a:ext cx="5249475" cy="3430162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D0C3A4-44D9-9E49-B310-B0A4612A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7" y="3238561"/>
            <a:ext cx="5249475" cy="34301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3F7E3D-FD6F-294B-AE3C-B9511727FD0C}"/>
              </a:ext>
            </a:extLst>
          </p:cNvPr>
          <p:cNvSpPr/>
          <p:nvPr/>
        </p:nvSpPr>
        <p:spPr>
          <a:xfrm>
            <a:off x="6131305" y="2291250"/>
            <a:ext cx="6060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mtcars</a:t>
            </a:r>
            <a:r>
              <a:rPr lang="en-US" sz="2000" dirty="0">
                <a:latin typeface="Courier" pitchFamily="2" charset="0"/>
              </a:rPr>
              <a:t>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geom_boxplot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as.factor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cyl</a:t>
            </a:r>
            <a:r>
              <a:rPr lang="en-US" sz="2000" dirty="0">
                <a:latin typeface="Courier" pitchFamily="2" charset="0"/>
              </a:rPr>
              <a:t>), </a:t>
            </a:r>
          </a:p>
          <a:p>
            <a:r>
              <a:rPr lang="en-US" sz="2000" dirty="0">
                <a:latin typeface="Courier" pitchFamily="2" charset="0"/>
              </a:rPr>
              <a:t>                   y = </a:t>
            </a:r>
            <a:r>
              <a:rPr lang="en-US" sz="2000" dirty="0" err="1">
                <a:latin typeface="Courier" pitchFamily="2" charset="0"/>
              </a:rPr>
              <a:t>wt</a:t>
            </a:r>
            <a:r>
              <a:rPr lang="en-US" sz="2000" dirty="0">
                <a:latin typeface="Courier" pitchFamily="2" charset="0"/>
              </a:rPr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81375-A615-B34E-B027-16E534E5918F}"/>
              </a:ext>
            </a:extLst>
          </p:cNvPr>
          <p:cNvSpPr txBox="1"/>
          <p:nvPr/>
        </p:nvSpPr>
        <p:spPr>
          <a:xfrm>
            <a:off x="8120725" y="1596392"/>
            <a:ext cx="1439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Boxplots</a:t>
            </a:r>
          </a:p>
        </p:txBody>
      </p:sp>
    </p:spTree>
    <p:extLst>
      <p:ext uri="{BB962C8B-B14F-4D97-AF65-F5344CB8AC3E}">
        <p14:creationId xmlns:p14="http://schemas.microsoft.com/office/powerpoint/2010/main" val="106310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CAE8-6E9A-B945-94CE-0825A1FA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represent data: 1 categorical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E320-4658-1541-BF34-2990BACBAA3E}"/>
              </a:ext>
            </a:extLst>
          </p:cNvPr>
          <p:cNvSpPr/>
          <p:nvPr/>
        </p:nvSpPr>
        <p:spPr>
          <a:xfrm>
            <a:off x="3522278" y="2069502"/>
            <a:ext cx="54204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mtcars</a:t>
            </a:r>
            <a:r>
              <a:rPr lang="en-US" sz="2000" dirty="0">
                <a:latin typeface="Courier" pitchFamily="2" charset="0"/>
              </a:rPr>
              <a:t>) + 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geom_bar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</a:t>
            </a:r>
            <a:r>
              <a:rPr lang="en-US" sz="2000" dirty="0" err="1">
                <a:latin typeface="Courier" pitchFamily="2" charset="0"/>
              </a:rPr>
              <a:t>as.factor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cyl</a:t>
            </a:r>
            <a:r>
              <a:rPr lang="en-US" sz="2000" dirty="0">
                <a:latin typeface="Courier" pitchFamily="2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15B68-EAE4-4B47-BC2E-6D875772B4B9}"/>
              </a:ext>
            </a:extLst>
          </p:cNvPr>
          <p:cNvSpPr txBox="1"/>
          <p:nvPr/>
        </p:nvSpPr>
        <p:spPr>
          <a:xfrm>
            <a:off x="5095148" y="1446369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Bar Plots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A2362D1-D2B6-A44B-9140-666A0B99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15" y="2993376"/>
            <a:ext cx="5914369" cy="38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1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F41-12EE-BB4B-83A3-30742939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Facetting</a:t>
            </a:r>
            <a:r>
              <a:rPr lang="en-US" dirty="0"/>
              <a:t> is useful for multivariate data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12D08E-DF58-4345-99DE-00BB18731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514" y="2647321"/>
            <a:ext cx="5535886" cy="361731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BFB21C6-DCF6-5142-A27E-7BB666E1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8" y="2647321"/>
            <a:ext cx="5535886" cy="3617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ECB2EA-7BCA-D442-811F-B5786A08EB69}"/>
              </a:ext>
            </a:extLst>
          </p:cNvPr>
          <p:cNvSpPr/>
          <p:nvPr/>
        </p:nvSpPr>
        <p:spPr>
          <a:xfrm>
            <a:off x="415597" y="1723991"/>
            <a:ext cx="5822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ggplot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) + 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geom_point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aes</a:t>
            </a:r>
            <a:r>
              <a:rPr lang="en-US" dirty="0">
                <a:latin typeface="Courier" pitchFamily="2" charset="0"/>
              </a:rPr>
              <a:t>(x = </a:t>
            </a:r>
            <a:r>
              <a:rPr lang="en-US" dirty="0" err="1">
                <a:latin typeface="Courier" pitchFamily="2" charset="0"/>
              </a:rPr>
              <a:t>wt</a:t>
            </a:r>
            <a:r>
              <a:rPr lang="en-US" dirty="0">
                <a:latin typeface="Courier" pitchFamily="2" charset="0"/>
              </a:rPr>
              <a:t>, y = hp, </a:t>
            </a:r>
          </a:p>
          <a:p>
            <a:r>
              <a:rPr lang="en-US" dirty="0">
                <a:latin typeface="Courier" pitchFamily="2" charset="0"/>
              </a:rPr>
              <a:t>                 shape = </a:t>
            </a:r>
            <a:r>
              <a:rPr lang="en-US" dirty="0" err="1">
                <a:latin typeface="Courier" pitchFamily="2" charset="0"/>
              </a:rPr>
              <a:t>as.factor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cyl</a:t>
            </a:r>
            <a:r>
              <a:rPr lang="en-US" dirty="0">
                <a:latin typeface="Courier" pitchFamily="2" charset="0"/>
              </a:rPr>
              <a:t>)))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887F6-62AF-C04D-BBE6-EED74E228EC0}"/>
              </a:ext>
            </a:extLst>
          </p:cNvPr>
          <p:cNvSpPr/>
          <p:nvPr/>
        </p:nvSpPr>
        <p:spPr>
          <a:xfrm>
            <a:off x="6636841" y="1723991"/>
            <a:ext cx="5139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ggplot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) + 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geom_point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aes</a:t>
            </a:r>
            <a:r>
              <a:rPr lang="en-US" dirty="0">
                <a:latin typeface="Courier" pitchFamily="2" charset="0"/>
              </a:rPr>
              <a:t>(x = </a:t>
            </a:r>
            <a:r>
              <a:rPr lang="en-US" dirty="0" err="1">
                <a:latin typeface="Courier" pitchFamily="2" charset="0"/>
              </a:rPr>
              <a:t>wt</a:t>
            </a:r>
            <a:r>
              <a:rPr lang="en-US" dirty="0">
                <a:latin typeface="Courier" pitchFamily="2" charset="0"/>
              </a:rPr>
              <a:t>, y = hp)) + 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facet_wrap</a:t>
            </a:r>
            <a:r>
              <a:rPr lang="en-US" dirty="0">
                <a:latin typeface="Courier" pitchFamily="2" charset="0"/>
              </a:rPr>
              <a:t>(~ </a:t>
            </a:r>
            <a:r>
              <a:rPr lang="en-US" dirty="0" err="1">
                <a:latin typeface="Courier" pitchFamily="2" charset="0"/>
              </a:rPr>
              <a:t>as.factor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cyl</a:t>
            </a:r>
            <a:r>
              <a:rPr lang="en-US" dirty="0">
                <a:latin typeface="Courier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1092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D9CC788-8230-FE44-967F-23887D2A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84" y="1826757"/>
            <a:ext cx="8339304" cy="4437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3B460-5301-5A4C-B90A-D9ED83BF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make a more polished plot</a:t>
            </a:r>
          </a:p>
        </p:txBody>
      </p:sp>
    </p:spTree>
    <p:extLst>
      <p:ext uri="{BB962C8B-B14F-4D97-AF65-F5344CB8AC3E}">
        <p14:creationId xmlns:p14="http://schemas.microsoft.com/office/powerpoint/2010/main" val="93427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D9CC788-8230-FE44-967F-23887D2A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84" y="1826757"/>
            <a:ext cx="8339304" cy="4437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3B460-5301-5A4C-B90A-D9ED83BF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make a more polished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A8BCD-0CDD-9B4E-A5F3-ADBE48B76596}"/>
              </a:ext>
            </a:extLst>
          </p:cNvPr>
          <p:cNvSpPr txBox="1"/>
          <p:nvPr/>
        </p:nvSpPr>
        <p:spPr>
          <a:xfrm>
            <a:off x="2982307" y="1556846"/>
            <a:ext cx="147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added a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F7FDD-F0CC-AE4C-8234-B1351FE08BD9}"/>
              </a:ext>
            </a:extLst>
          </p:cNvPr>
          <p:cNvSpPr txBox="1"/>
          <p:nvPr/>
        </p:nvSpPr>
        <p:spPr>
          <a:xfrm>
            <a:off x="4603856" y="5941466"/>
            <a:ext cx="14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labeled axes (with units!!)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B312F-D00C-C347-BA13-517218E56933}"/>
              </a:ext>
            </a:extLst>
          </p:cNvPr>
          <p:cNvSpPr txBox="1"/>
          <p:nvPr/>
        </p:nvSpPr>
        <p:spPr>
          <a:xfrm>
            <a:off x="9612257" y="6218465"/>
            <a:ext cx="172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added a caption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DE3B0-0861-7748-AF1A-474543F29DE3}"/>
              </a:ext>
            </a:extLst>
          </p:cNvPr>
          <p:cNvSpPr txBox="1"/>
          <p:nvPr/>
        </p:nvSpPr>
        <p:spPr>
          <a:xfrm>
            <a:off x="5242031" y="2813203"/>
            <a:ext cx="2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changed plot theme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6E8FF-8CC8-964E-AF23-14F221812AA7}"/>
              </a:ext>
            </a:extLst>
          </p:cNvPr>
          <p:cNvSpPr txBox="1"/>
          <p:nvPr/>
        </p:nvSpPr>
        <p:spPr>
          <a:xfrm>
            <a:off x="8073148" y="3699446"/>
            <a:ext cx="206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colored points with alpha blending</a:t>
            </a:r>
          </a:p>
        </p:txBody>
      </p:sp>
    </p:spTree>
    <p:extLst>
      <p:ext uri="{BB962C8B-B14F-4D97-AF65-F5344CB8AC3E}">
        <p14:creationId xmlns:p14="http://schemas.microsoft.com/office/powerpoint/2010/main" val="413088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Goals for this module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Learn about the grammar of graphics and how to become a data visualization "chef" (instead of a data viz customer)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Learn about the ggplot2 R package</a:t>
            </a:r>
          </a:p>
          <a:p>
            <a:pPr marL="152396" indent="0">
              <a:spcAft>
                <a:spcPts val="1200"/>
              </a:spcAft>
              <a:buNone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Learn essential ggplot2 syntax and create basic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69206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9683-B758-6941-B9AD-1D95E61C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make a more polished plot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99D0ACC-42E1-DB4D-8092-F821B220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97" y="3931520"/>
            <a:ext cx="5417642" cy="2883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1F7B2C-B1B6-B54C-8FC3-4F5FAEEE4293}"/>
              </a:ext>
            </a:extLst>
          </p:cNvPr>
          <p:cNvSpPr/>
          <p:nvPr/>
        </p:nvSpPr>
        <p:spPr>
          <a:xfrm>
            <a:off x="536028" y="1651467"/>
            <a:ext cx="8523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ggplot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aes</a:t>
            </a:r>
            <a:r>
              <a:rPr lang="en-US" dirty="0">
                <a:latin typeface="Courier" pitchFamily="2" charset="0"/>
              </a:rPr>
              <a:t>(x = </a:t>
            </a:r>
            <a:r>
              <a:rPr lang="en-US" dirty="0" err="1">
                <a:latin typeface="Courier" pitchFamily="2" charset="0"/>
              </a:rPr>
              <a:t>wt</a:t>
            </a:r>
            <a:r>
              <a:rPr lang="en-US" dirty="0">
                <a:latin typeface="Courier" pitchFamily="2" charset="0"/>
              </a:rPr>
              <a:t>, y = mpg)) + 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geom_point</a:t>
            </a:r>
            <a:r>
              <a:rPr lang="en-US" dirty="0">
                <a:latin typeface="Courier" pitchFamily="2" charset="0"/>
              </a:rPr>
              <a:t>(color = "</a:t>
            </a:r>
            <a:r>
              <a:rPr lang="en-US" dirty="0" err="1">
                <a:latin typeface="Courier" pitchFamily="2" charset="0"/>
              </a:rPr>
              <a:t>steelblue</a:t>
            </a:r>
            <a:r>
              <a:rPr lang="en-US" dirty="0">
                <a:latin typeface="Courier" pitchFamily="2" charset="0"/>
              </a:rPr>
              <a:t>", size = 4, alpha = 0.75) 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geom_smooth</a:t>
            </a:r>
            <a:r>
              <a:rPr lang="en-US" dirty="0">
                <a:latin typeface="Courier" pitchFamily="2" charset="0"/>
              </a:rPr>
              <a:t>(method = "</a:t>
            </a:r>
            <a:r>
              <a:rPr lang="en-US" dirty="0" err="1">
                <a:latin typeface="Courier" pitchFamily="2" charset="0"/>
              </a:rPr>
              <a:t>lm</a:t>
            </a:r>
            <a:r>
              <a:rPr lang="en-US" dirty="0">
                <a:latin typeface="Courier" pitchFamily="2" charset="0"/>
              </a:rPr>
              <a:t>") + 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facet_wrap</a:t>
            </a:r>
            <a:r>
              <a:rPr lang="en-US" dirty="0">
                <a:latin typeface="Courier" pitchFamily="2" charset="0"/>
              </a:rPr>
              <a:t>(~ </a:t>
            </a:r>
            <a:r>
              <a:rPr lang="en-US" dirty="0" err="1">
                <a:latin typeface="Courier" pitchFamily="2" charset="0"/>
              </a:rPr>
              <a:t>as.factor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cyl</a:t>
            </a:r>
            <a:r>
              <a:rPr lang="en-US" dirty="0">
                <a:latin typeface="Courier" pitchFamily="2" charset="0"/>
              </a:rPr>
              <a:t>)) 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theme_bw</a:t>
            </a:r>
            <a:r>
              <a:rPr lang="en-US" dirty="0">
                <a:latin typeface="Courier" pitchFamily="2" charset="0"/>
              </a:rPr>
              <a:t>() + </a:t>
            </a:r>
          </a:p>
          <a:p>
            <a:r>
              <a:rPr lang="en-US" dirty="0">
                <a:latin typeface="Courier" pitchFamily="2" charset="0"/>
              </a:rPr>
              <a:t>  labs(title = "Miles/Gallon vs. Weight", </a:t>
            </a:r>
          </a:p>
          <a:p>
            <a:r>
              <a:rPr lang="en-US" dirty="0">
                <a:latin typeface="Courier" pitchFamily="2" charset="0"/>
              </a:rPr>
              <a:t>       subtitle = "facets are # of cylinders", </a:t>
            </a:r>
          </a:p>
          <a:p>
            <a:r>
              <a:rPr lang="en-US" dirty="0">
                <a:latin typeface="Courier" pitchFamily="2" charset="0"/>
              </a:rPr>
              <a:t>       caption = "data from 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 data set", </a:t>
            </a:r>
          </a:p>
          <a:p>
            <a:r>
              <a:rPr lang="en-US" dirty="0">
                <a:latin typeface="Courier" pitchFamily="2" charset="0"/>
              </a:rPr>
              <a:t>       x = "Weight x 1000 </a:t>
            </a:r>
            <a:r>
              <a:rPr lang="en-US" dirty="0" err="1">
                <a:latin typeface="Courier" pitchFamily="2" charset="0"/>
              </a:rPr>
              <a:t>lbs</a:t>
            </a:r>
            <a:r>
              <a:rPr lang="en-US" dirty="0">
                <a:latin typeface="Courier" pitchFamily="2" charset="0"/>
              </a:rPr>
              <a:t>", </a:t>
            </a:r>
          </a:p>
          <a:p>
            <a:r>
              <a:rPr lang="en-US" dirty="0">
                <a:latin typeface="Courier" pitchFamily="2" charset="0"/>
              </a:rPr>
              <a:t>       y = "MPG")</a:t>
            </a:r>
          </a:p>
        </p:txBody>
      </p:sp>
    </p:spTree>
    <p:extLst>
      <p:ext uri="{BB962C8B-B14F-4D97-AF65-F5344CB8AC3E}">
        <p14:creationId xmlns:p14="http://schemas.microsoft.com/office/powerpoint/2010/main" val="148046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6856-8707-C24B-AAC6-B6924BE5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more detailed ggplot2 plotting 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D5CBB-E899-114D-A9B7-7A4D2E2C6E92}"/>
              </a:ext>
            </a:extLst>
          </p:cNvPr>
          <p:cNvSpPr/>
          <p:nvPr/>
        </p:nvSpPr>
        <p:spPr>
          <a:xfrm>
            <a:off x="2454165" y="2159224"/>
            <a:ext cx="72836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ggplot</a:t>
            </a:r>
            <a:r>
              <a:rPr lang="en-US" sz="2800" dirty="0">
                <a:latin typeface="Courier" pitchFamily="2" charset="0"/>
              </a:rPr>
              <a:t>(data = &lt;DATA&gt;) + </a:t>
            </a:r>
          </a:p>
          <a:p>
            <a:r>
              <a:rPr lang="en-US" sz="2800" dirty="0">
                <a:latin typeface="Courier" pitchFamily="2" charset="0"/>
              </a:rPr>
              <a:t>  &lt;GEOM_FUNCTION&gt;(</a:t>
            </a:r>
          </a:p>
          <a:p>
            <a:r>
              <a:rPr lang="en-US" sz="2800" dirty="0">
                <a:latin typeface="Courier" pitchFamily="2" charset="0"/>
              </a:rPr>
              <a:t>     mapping = </a:t>
            </a:r>
            <a:r>
              <a:rPr lang="en-US" sz="2800" dirty="0" err="1">
                <a:latin typeface="Courier" pitchFamily="2" charset="0"/>
              </a:rPr>
              <a:t>aes</a:t>
            </a:r>
            <a:r>
              <a:rPr lang="en-US" sz="2800" dirty="0">
                <a:latin typeface="Courier" pitchFamily="2" charset="0"/>
              </a:rPr>
              <a:t>(&lt;MAPPINGS&gt;),</a:t>
            </a:r>
          </a:p>
          <a:p>
            <a:r>
              <a:rPr lang="en-US" sz="2800" dirty="0">
                <a:latin typeface="Courier" pitchFamily="2" charset="0"/>
              </a:rPr>
              <a:t>     stat = &lt;STAT&gt;, </a:t>
            </a:r>
          </a:p>
          <a:p>
            <a:r>
              <a:rPr lang="en-US" sz="2800" dirty="0">
                <a:latin typeface="Courier" pitchFamily="2" charset="0"/>
              </a:rPr>
              <a:t>     position = &lt;POSITION&gt;</a:t>
            </a:r>
          </a:p>
          <a:p>
            <a:r>
              <a:rPr lang="en-US" sz="2800" dirty="0">
                <a:latin typeface="Courier" pitchFamily="2" charset="0"/>
              </a:rPr>
              <a:t>  ) +</a:t>
            </a:r>
          </a:p>
          <a:p>
            <a:r>
              <a:rPr lang="en-US" sz="2800" dirty="0">
                <a:latin typeface="Courier" pitchFamily="2" charset="0"/>
              </a:rPr>
              <a:t>  &lt;COORDINATE_FUNCTION&gt; +</a:t>
            </a:r>
          </a:p>
          <a:p>
            <a:r>
              <a:rPr lang="en-US" sz="2800" dirty="0">
                <a:latin typeface="Courier" pitchFamily="2" charset="0"/>
              </a:rPr>
              <a:t>  &lt;FACET_FUNCTION&gt;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9097A-C819-E04F-B9F3-1F8986A23BC0}"/>
              </a:ext>
            </a:extLst>
          </p:cNvPr>
          <p:cNvSpPr txBox="1"/>
          <p:nvPr/>
        </p:nvSpPr>
        <p:spPr>
          <a:xfrm>
            <a:off x="6758152" y="5905811"/>
            <a:ext cx="4906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Check out the resources to learn more</a:t>
            </a:r>
          </a:p>
        </p:txBody>
      </p:sp>
    </p:spTree>
    <p:extLst>
      <p:ext uri="{BB962C8B-B14F-4D97-AF65-F5344CB8AC3E}">
        <p14:creationId xmlns:p14="http://schemas.microsoft.com/office/powerpoint/2010/main" val="315431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DDB4-5B7B-5D40-B01A-40F1A252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035D3-C557-F340-A83B-9C841FB65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 For Data Science</a:t>
            </a:r>
            <a:r>
              <a:rPr lang="en-US" dirty="0"/>
              <a:t> (Chapter 3 in particular)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H. Wickham's Paper: A Layered Grammar of Graphics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ggplot2 Reference</a:t>
            </a:r>
            <a:r>
              <a:rPr lang="en-US" dirty="0"/>
              <a:t> (browse all the cool things you can do)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ggplot2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0B6C-D3E5-1D40-BBC0-EED64FC7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FAB3-2541-D24C-831E-38A621426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4990291"/>
          </a:xfrm>
        </p:spPr>
        <p:txBody>
          <a:bodyPr/>
          <a:lstStyle/>
          <a:p>
            <a:r>
              <a:rPr lang="en-US" dirty="0"/>
              <a:t>ggplot2 is a deep package – it will take some time to learn and master all that's there</a:t>
            </a:r>
          </a:p>
          <a:p>
            <a:endParaRPr lang="en-US" dirty="0"/>
          </a:p>
          <a:p>
            <a:r>
              <a:rPr lang="en-US" dirty="0"/>
              <a:t>This intro tutorial just scratches the surface, not complete (at all…)</a:t>
            </a:r>
          </a:p>
          <a:p>
            <a:endParaRPr lang="en-US" dirty="0"/>
          </a:p>
          <a:p>
            <a:r>
              <a:rPr lang="en-US" dirty="0"/>
              <a:t>One of the hardest things about ggplot2 is the syntax</a:t>
            </a:r>
          </a:p>
          <a:p>
            <a:pPr lvl="1">
              <a:spcBef>
                <a:spcPts val="0"/>
              </a:spcBef>
            </a:pPr>
            <a:r>
              <a:rPr lang="en-US" dirty="0"/>
              <a:t>even a simple plots require more code vs. base R</a:t>
            </a:r>
          </a:p>
          <a:p>
            <a:pPr lvl="1">
              <a:spcBef>
                <a:spcPts val="0"/>
              </a:spcBef>
            </a:pPr>
            <a:r>
              <a:rPr lang="en-US" dirty="0"/>
              <a:t>plot code can have lots of pieces to keep track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lots of parentheses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when to use quotes and when not to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ggplot2 is not the easiest plotting library to learn, but its power and flexibility are worth the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44501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277A-316C-8D4B-B661-8C6B8996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and the Grammar of 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675C-58AE-1844-AF0F-87F64A843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one of the most popular R packages</a:t>
            </a:r>
          </a:p>
          <a:p>
            <a:endParaRPr lang="en-US" dirty="0"/>
          </a:p>
          <a:p>
            <a:r>
              <a:rPr lang="en-US" dirty="0"/>
              <a:t>Based on the ideas of L. Wilkinson and collaborators, forms a grammar for construction data visualizations</a:t>
            </a:r>
          </a:p>
          <a:p>
            <a:endParaRPr lang="en-US" dirty="0"/>
          </a:p>
          <a:p>
            <a:r>
              <a:rPr lang="en-US" dirty="0"/>
              <a:t>ggplot2 allows for the creation of highly flexible and customized plots using a "layer-by-layer" approach</a:t>
            </a:r>
          </a:p>
          <a:p>
            <a:endParaRPr lang="en-US" dirty="0"/>
          </a:p>
          <a:p>
            <a:r>
              <a:rPr lang="en-US" dirty="0"/>
              <a:t>See H. Wickham's paper and references for more info</a:t>
            </a:r>
            <a:br>
              <a:rPr lang="en-US" dirty="0"/>
            </a:br>
            <a:r>
              <a:rPr lang="en-US" dirty="0">
                <a:hlinkClick r:id="rId2"/>
              </a:rPr>
              <a:t>http://vita.had.co.nz/papers/layered-grammar.pdf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6F3D-724A-0B45-8110-FA985B44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let's you become a data viz chef!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DFCAA4A-91D9-B042-BB2E-07BD9AE3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39" y="2897156"/>
            <a:ext cx="4517982" cy="3004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BEE78-7C80-1E46-9885-B02793C5D506}"/>
              </a:ext>
            </a:extLst>
          </p:cNvPr>
          <p:cNvSpPr txBox="1"/>
          <p:nvPr/>
        </p:nvSpPr>
        <p:spPr>
          <a:xfrm>
            <a:off x="582408" y="1957576"/>
            <a:ext cx="4720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Many data vis tools/packages give you a menu of plots to choose from</a:t>
            </a:r>
          </a:p>
        </p:txBody>
      </p:sp>
      <p:pic>
        <p:nvPicPr>
          <p:cNvPr id="10" name="Picture 9" descr="Two people preparing food in a kitchen&#10;&#10;Description automatically generated with medium confidence">
            <a:extLst>
              <a:ext uri="{FF2B5EF4-FFF2-40B4-BE49-F238E27FC236}">
                <a16:creationId xmlns:a16="http://schemas.microsoft.com/office/drawing/2014/main" id="{7027E208-75BC-BD46-B668-6D859BEB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781" y="2897156"/>
            <a:ext cx="4517982" cy="3013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5BC387-879F-734A-A6DC-898BC4B1594C}"/>
              </a:ext>
            </a:extLst>
          </p:cNvPr>
          <p:cNvSpPr txBox="1"/>
          <p:nvPr/>
        </p:nvSpPr>
        <p:spPr>
          <a:xfrm>
            <a:off x="6888837" y="1957576"/>
            <a:ext cx="4720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ggplot2 gives you the ingredients to make any kind of plot you want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72E23-F511-1B4E-8FF4-B210F1170FB2}"/>
              </a:ext>
            </a:extLst>
          </p:cNvPr>
          <p:cNvSpPr txBox="1"/>
          <p:nvPr/>
        </p:nvSpPr>
        <p:spPr>
          <a:xfrm>
            <a:off x="846410" y="5910650"/>
            <a:ext cx="4192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You're a customer</a:t>
            </a:r>
          </a:p>
          <a:p>
            <a:pPr algn="ctr"/>
            <a:r>
              <a:rPr lang="en-US" sz="2400" i="1" dirty="0"/>
              <a:t>You only get what you can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02A41-684E-B248-8240-A93F6266653F}"/>
              </a:ext>
            </a:extLst>
          </p:cNvPr>
          <p:cNvSpPr txBox="1"/>
          <p:nvPr/>
        </p:nvSpPr>
        <p:spPr>
          <a:xfrm>
            <a:off x="7098312" y="5910650"/>
            <a:ext cx="4290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You're a chef</a:t>
            </a:r>
          </a:p>
          <a:p>
            <a:pPr algn="ctr"/>
            <a:r>
              <a:rPr lang="en-US" sz="2400" i="1" dirty="0"/>
              <a:t>You can make anything you want</a:t>
            </a:r>
          </a:p>
        </p:txBody>
      </p:sp>
    </p:spTree>
    <p:extLst>
      <p:ext uri="{BB962C8B-B14F-4D97-AF65-F5344CB8AC3E}">
        <p14:creationId xmlns:p14="http://schemas.microsoft.com/office/powerpoint/2010/main" val="191313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A40D-A94D-044F-8954-C172C009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 of making a ggplot2 plot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78539E5-9B9A-514F-A8D3-F516DA45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9" y="2465001"/>
            <a:ext cx="5963826" cy="1117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A46E1-D714-2E47-8093-3CF12715E15B}"/>
              </a:ext>
            </a:extLst>
          </p:cNvPr>
          <p:cNvSpPr txBox="1"/>
          <p:nvPr/>
        </p:nvSpPr>
        <p:spPr>
          <a:xfrm>
            <a:off x="404713" y="1889289"/>
            <a:ext cx="2989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1. Start with a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58DC0-A04E-CE4D-945E-2228BDE03A48}"/>
              </a:ext>
            </a:extLst>
          </p:cNvPr>
          <p:cNvSpPr txBox="1"/>
          <p:nvPr/>
        </p:nvSpPr>
        <p:spPr>
          <a:xfrm>
            <a:off x="404713" y="4114924"/>
            <a:ext cx="2868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2. Write ggplot2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038634-C015-984D-A2B0-71E919DF97A4}"/>
              </a:ext>
            </a:extLst>
          </p:cNvPr>
          <p:cNvSpPr/>
          <p:nvPr/>
        </p:nvSpPr>
        <p:spPr>
          <a:xfrm>
            <a:off x="404713" y="4660937"/>
            <a:ext cx="611257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# loading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tidyverse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will also load ggplot2</a:t>
            </a:r>
          </a:p>
          <a:p>
            <a:r>
              <a:rPr lang="en-US" dirty="0">
                <a:latin typeface="Courier" pitchFamily="2" charset="0"/>
              </a:rPr>
              <a:t>library(</a:t>
            </a:r>
            <a:r>
              <a:rPr lang="en-US" dirty="0" err="1">
                <a:latin typeface="Courier" pitchFamily="2" charset="0"/>
              </a:rPr>
              <a:t>tidyverse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# Make a simple plot</a:t>
            </a:r>
          </a:p>
          <a:p>
            <a:r>
              <a:rPr lang="en-US" dirty="0" err="1">
                <a:latin typeface="Courier" pitchFamily="2" charset="0"/>
              </a:rPr>
              <a:t>ggplot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) + 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geom_point</a:t>
            </a:r>
            <a:r>
              <a:rPr lang="en-US" dirty="0">
                <a:latin typeface="Courier" pitchFamily="2" charset="0"/>
              </a:rPr>
              <a:t>(mapping = </a:t>
            </a:r>
            <a:r>
              <a:rPr lang="en-US" dirty="0" err="1">
                <a:latin typeface="Courier" pitchFamily="2" charset="0"/>
              </a:rPr>
              <a:t>aes</a:t>
            </a:r>
            <a:r>
              <a:rPr lang="en-US" dirty="0">
                <a:latin typeface="Courier" pitchFamily="2" charset="0"/>
              </a:rPr>
              <a:t>(x = </a:t>
            </a:r>
            <a:r>
              <a:rPr lang="en-US" dirty="0" err="1">
                <a:latin typeface="Courier" pitchFamily="2" charset="0"/>
              </a:rPr>
              <a:t>wt</a:t>
            </a:r>
            <a:r>
              <a:rPr lang="en-US" dirty="0">
                <a:latin typeface="Courier" pitchFamily="2" charset="0"/>
              </a:rPr>
              <a:t>, y = hp))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3B3CE62-ABBF-DF4B-BD04-EADAB393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28" y="2390303"/>
            <a:ext cx="4401457" cy="40895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BF413E-331B-4647-AAE1-4C61403E112A}"/>
              </a:ext>
            </a:extLst>
          </p:cNvPr>
          <p:cNvSpPr txBox="1"/>
          <p:nvPr/>
        </p:nvSpPr>
        <p:spPr>
          <a:xfrm>
            <a:off x="7607254" y="1788933"/>
            <a:ext cx="362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3. Out comes a ggplot2 plot</a:t>
            </a:r>
          </a:p>
        </p:txBody>
      </p:sp>
    </p:spTree>
    <p:extLst>
      <p:ext uri="{BB962C8B-B14F-4D97-AF65-F5344CB8AC3E}">
        <p14:creationId xmlns:p14="http://schemas.microsoft.com/office/powerpoint/2010/main" val="292284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7A15-1A1C-0844-9B21-CF4D8AD7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ggplot2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20FB8-4084-2649-A73A-D67F7BD15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map data to visual representations/properties to make a plot</a:t>
            </a:r>
          </a:p>
          <a:p>
            <a:r>
              <a:rPr lang="en-US" b="1" dirty="0" err="1"/>
              <a:t>geom</a:t>
            </a:r>
            <a:r>
              <a:rPr lang="en-US" dirty="0" err="1"/>
              <a:t>s</a:t>
            </a:r>
            <a:r>
              <a:rPr lang="en-US" dirty="0"/>
              <a:t>: geometric (think shapes) representations for your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points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lines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bars</a:t>
            </a:r>
          </a:p>
          <a:p>
            <a:r>
              <a:rPr lang="en-US" dirty="0"/>
              <a:t>aesthetics, </a:t>
            </a:r>
            <a:r>
              <a:rPr lang="en-US" b="1" dirty="0" err="1"/>
              <a:t>aes</a:t>
            </a:r>
            <a:r>
              <a:rPr lang="en-US" dirty="0"/>
              <a:t>: visual properties of the objects in your plot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position (x,  y)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size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shape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Color</a:t>
            </a:r>
          </a:p>
          <a:p>
            <a:r>
              <a:rPr lang="en-US" b="1" dirty="0"/>
              <a:t>mapping</a:t>
            </a:r>
            <a:r>
              <a:rPr lang="en-US" dirty="0"/>
              <a:t>: a link between variables in your data and their aesthetic properties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DE14-8499-FA4B-B121-C13E50B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(basic) ggplot2 plotting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87D23-5531-4044-9DCC-60047AA41D3C}"/>
              </a:ext>
            </a:extLst>
          </p:cNvPr>
          <p:cNvSpPr/>
          <p:nvPr/>
        </p:nvSpPr>
        <p:spPr>
          <a:xfrm>
            <a:off x="968828" y="3104340"/>
            <a:ext cx="95903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ggplot</a:t>
            </a:r>
            <a:r>
              <a:rPr lang="en-US" sz="2800" dirty="0">
                <a:latin typeface="Courier" pitchFamily="2" charset="0"/>
              </a:rPr>
              <a:t>(data = &lt;DATA&gt;) + </a:t>
            </a:r>
          </a:p>
          <a:p>
            <a:r>
              <a:rPr lang="en-US" sz="2800" dirty="0">
                <a:latin typeface="Courier" pitchFamily="2" charset="0"/>
              </a:rPr>
              <a:t>  &lt;GEOM_FUNCTION&gt;(mapping = </a:t>
            </a:r>
            <a:r>
              <a:rPr lang="en-US" sz="2800" dirty="0" err="1">
                <a:latin typeface="Courier" pitchFamily="2" charset="0"/>
              </a:rPr>
              <a:t>aes</a:t>
            </a:r>
            <a:r>
              <a:rPr lang="en-US" sz="2800" dirty="0">
                <a:latin typeface="Courier" pitchFamily="2" charset="0"/>
              </a:rPr>
              <a:t>(&lt;MAPPINGS&gt;))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E1FE7-F15B-E848-97A4-8EA4D630DEA7}"/>
              </a:ext>
            </a:extLst>
          </p:cNvPr>
          <p:cNvSpPr txBox="1"/>
          <p:nvPr/>
        </p:nvSpPr>
        <p:spPr>
          <a:xfrm>
            <a:off x="3254829" y="1974005"/>
            <a:ext cx="351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variable name of the data table you want to create a plot with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6DA40-187B-A547-9A82-F1F37539120D}"/>
              </a:ext>
            </a:extLst>
          </p:cNvPr>
          <p:cNvCxnSpPr/>
          <p:nvPr/>
        </p:nvCxnSpPr>
        <p:spPr>
          <a:xfrm>
            <a:off x="4735285" y="2673949"/>
            <a:ext cx="0" cy="3231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E9BCA8-6500-D541-A058-F02C7D9AA3E5}"/>
              </a:ext>
            </a:extLst>
          </p:cNvPr>
          <p:cNvSpPr txBox="1"/>
          <p:nvPr/>
        </p:nvSpPr>
        <p:spPr>
          <a:xfrm>
            <a:off x="1219199" y="4377785"/>
            <a:ext cx="3516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ggplot2 function that defines the type of geometric representation you want to use, e.g.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55962D-438F-7E4B-AF76-E34534060479}"/>
              </a:ext>
            </a:extLst>
          </p:cNvPr>
          <p:cNvCxnSpPr/>
          <p:nvPr/>
        </p:nvCxnSpPr>
        <p:spPr>
          <a:xfrm>
            <a:off x="2955470" y="4058447"/>
            <a:ext cx="0" cy="3231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D130F-DC49-1540-9A2B-7BD12D3DDC9D}"/>
              </a:ext>
            </a:extLst>
          </p:cNvPr>
          <p:cNvCxnSpPr/>
          <p:nvPr/>
        </p:nvCxnSpPr>
        <p:spPr>
          <a:xfrm>
            <a:off x="8899070" y="4000397"/>
            <a:ext cx="0" cy="3231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CABCE5-5DE0-7846-8E14-467D8FF877E8}"/>
              </a:ext>
            </a:extLst>
          </p:cNvPr>
          <p:cNvSpPr txBox="1"/>
          <p:nvPr/>
        </p:nvSpPr>
        <p:spPr>
          <a:xfrm>
            <a:off x="7315198" y="4377785"/>
            <a:ext cx="365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expression(s) that link columns in your &lt;DATA&gt; to aesthetic properties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456D9-2959-0B45-9D9E-117001BD2831}"/>
              </a:ext>
            </a:extLst>
          </p:cNvPr>
          <p:cNvSpPr txBox="1"/>
          <p:nvPr/>
        </p:nvSpPr>
        <p:spPr>
          <a:xfrm>
            <a:off x="1578429" y="5301115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geom_point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geom_line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geom_histogram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geom_boxplot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D4B9-21D9-6041-A7A8-1BC92F69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revisit the first plotting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11939-8949-2E4C-8CFD-2B8DDB9CB7C1}"/>
              </a:ext>
            </a:extLst>
          </p:cNvPr>
          <p:cNvSpPr/>
          <p:nvPr/>
        </p:nvSpPr>
        <p:spPr>
          <a:xfrm>
            <a:off x="415600" y="1876784"/>
            <a:ext cx="95903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ggplot</a:t>
            </a:r>
            <a:r>
              <a:rPr lang="en-US" sz="2800" dirty="0">
                <a:latin typeface="Courier" pitchFamily="2" charset="0"/>
              </a:rPr>
              <a:t>(data = </a:t>
            </a:r>
            <a:r>
              <a:rPr lang="en-US" sz="2800" dirty="0" err="1">
                <a:latin typeface="Courier" pitchFamily="2" charset="0"/>
              </a:rPr>
              <a:t>mtcars</a:t>
            </a:r>
            <a:r>
              <a:rPr lang="en-US" sz="2800" dirty="0">
                <a:latin typeface="Courier" pitchFamily="2" charset="0"/>
              </a:rPr>
              <a:t>) + </a:t>
            </a:r>
          </a:p>
          <a:p>
            <a:r>
              <a:rPr lang="en-US" sz="2800" dirty="0">
                <a:latin typeface="Courier" pitchFamily="2" charset="0"/>
              </a:rPr>
              <a:t>  </a:t>
            </a:r>
            <a:r>
              <a:rPr lang="en-US" sz="2800" dirty="0" err="1">
                <a:latin typeface="Courier" pitchFamily="2" charset="0"/>
              </a:rPr>
              <a:t>geom_point</a:t>
            </a:r>
            <a:r>
              <a:rPr lang="en-US" sz="2800" dirty="0">
                <a:latin typeface="Courier" pitchFamily="2" charset="0"/>
              </a:rPr>
              <a:t>(mapping = </a:t>
            </a:r>
            <a:r>
              <a:rPr lang="en-US" sz="2800" dirty="0" err="1">
                <a:latin typeface="Courier" pitchFamily="2" charset="0"/>
              </a:rPr>
              <a:t>aes</a:t>
            </a:r>
            <a:r>
              <a:rPr lang="en-US" sz="2800" dirty="0">
                <a:latin typeface="Courier" pitchFamily="2" charset="0"/>
              </a:rPr>
              <a:t>(x = </a:t>
            </a:r>
            <a:r>
              <a:rPr lang="en-US" sz="2800" dirty="0" err="1">
                <a:latin typeface="Courier" pitchFamily="2" charset="0"/>
              </a:rPr>
              <a:t>wt</a:t>
            </a:r>
            <a:r>
              <a:rPr lang="en-US" sz="2800" dirty="0">
                <a:latin typeface="Courier" pitchFamily="2" charset="0"/>
              </a:rPr>
              <a:t>, y = hp))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34984B6-E144-6D4C-A553-4AD56711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99" y="3057765"/>
            <a:ext cx="3964271" cy="3683339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A114380-644C-2848-B888-4430B125D0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84387" y="2830891"/>
            <a:ext cx="3898712" cy="2068544"/>
          </a:xfrm>
          <a:prstGeom prst="bentConnector3">
            <a:avLst>
              <a:gd name="adj1" fmla="val 3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1433</Words>
  <Application>Microsoft Macintosh PowerPoint</Application>
  <PresentationFormat>Widescreen</PresentationFormat>
  <Paragraphs>171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Office Theme</vt:lpstr>
      <vt:lpstr>Introduction to Data Visualization with ggplot2</vt:lpstr>
      <vt:lpstr>Goals for this module</vt:lpstr>
      <vt:lpstr>A few notes</vt:lpstr>
      <vt:lpstr>Ggplot2 and the Grammar of Graphics</vt:lpstr>
      <vt:lpstr>ggplot2 let's you become a data viz chef!</vt:lpstr>
      <vt:lpstr>High-level view of making a ggplot2 plot</vt:lpstr>
      <vt:lpstr>Important ggplot2 concepts</vt:lpstr>
      <vt:lpstr>The (basic) ggplot2 plotting template</vt:lpstr>
      <vt:lpstr>Let's revisit the first plotting example</vt:lpstr>
      <vt:lpstr>What's going on here?</vt:lpstr>
      <vt:lpstr>In practice, the code is often simplified further</vt:lpstr>
      <vt:lpstr>A more complex plot</vt:lpstr>
      <vt:lpstr>You can build plots up layer by layer using +</vt:lpstr>
      <vt:lpstr>You can also put mapping inside the ggplot part</vt:lpstr>
      <vt:lpstr>Ways to represent data: 1 continuous variable</vt:lpstr>
      <vt:lpstr>Ways to represent data: 1 categorical variable</vt:lpstr>
      <vt:lpstr>Facetting is useful for multivariate data</vt:lpstr>
      <vt:lpstr>Let's make a more polished plot</vt:lpstr>
      <vt:lpstr>Let's make a more polished plot</vt:lpstr>
      <vt:lpstr>Let's make a more polished plot</vt:lpstr>
      <vt:lpstr>The more detailed ggplot2 plotting template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Benz</dc:creator>
  <cp:lastModifiedBy>Ryan Benz</cp:lastModifiedBy>
  <cp:revision>69</cp:revision>
  <dcterms:created xsi:type="dcterms:W3CDTF">2021-04-06T04:15:01Z</dcterms:created>
  <dcterms:modified xsi:type="dcterms:W3CDTF">2021-04-08T16:45:09Z</dcterms:modified>
</cp:coreProperties>
</file>