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95054-71D0-4AA7-8C1C-E6E95CF732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7061145-4C20-4C2E-9D71-864B3C971922}">
      <dgm:prSet/>
      <dgm:spPr/>
      <dgm:t>
        <a:bodyPr/>
        <a:lstStyle/>
        <a:p>
          <a:pPr>
            <a:defRPr cap="all"/>
          </a:pPr>
          <a:r>
            <a:rPr lang="en-US" dirty="0"/>
            <a:t>10,000+ transactions</a:t>
          </a:r>
        </a:p>
      </dgm:t>
    </dgm:pt>
    <dgm:pt modelId="{D724771B-4217-41DF-A82D-36A547EDE6CB}" type="parTrans" cxnId="{7FD79579-0648-47CB-A190-601EF7D0B73B}">
      <dgm:prSet/>
      <dgm:spPr/>
      <dgm:t>
        <a:bodyPr/>
        <a:lstStyle/>
        <a:p>
          <a:endParaRPr lang="en-US"/>
        </a:p>
      </dgm:t>
    </dgm:pt>
    <dgm:pt modelId="{4757594B-B610-404D-8162-12A30F6F9158}" type="sibTrans" cxnId="{7FD79579-0648-47CB-A190-601EF7D0B73B}">
      <dgm:prSet/>
      <dgm:spPr/>
      <dgm:t>
        <a:bodyPr/>
        <a:lstStyle/>
        <a:p>
          <a:endParaRPr lang="en-US"/>
        </a:p>
      </dgm:t>
    </dgm:pt>
    <dgm:pt modelId="{F0A43B77-EC8F-4D1F-A0A0-676EB09BA534}">
      <dgm:prSet/>
      <dgm:spPr/>
      <dgm:t>
        <a:bodyPr/>
        <a:lstStyle/>
        <a:p>
          <a:pPr>
            <a:defRPr cap="all"/>
          </a:pPr>
          <a:r>
            <a:rPr lang="en-US" dirty="0"/>
            <a:t>Fields: </a:t>
          </a:r>
          <a:r>
            <a:rPr lang="en-US" dirty="0" err="1"/>
            <a:t>Transaction_ID</a:t>
          </a:r>
          <a:r>
            <a:rPr lang="en-US" dirty="0"/>
            <a:t>, </a:t>
          </a:r>
          <a:r>
            <a:rPr lang="en-US" dirty="0" err="1"/>
            <a:t>User_ID</a:t>
          </a:r>
          <a:r>
            <a:rPr lang="en-US" dirty="0"/>
            <a:t>, Amount, Type, Location, </a:t>
          </a:r>
          <a:r>
            <a:rPr lang="en-US" dirty="0" err="1"/>
            <a:t>Time_of_Day</a:t>
          </a:r>
          <a:r>
            <a:rPr lang="en-US" dirty="0"/>
            <a:t>, </a:t>
          </a:r>
          <a:r>
            <a:rPr lang="en-US" dirty="0" err="1"/>
            <a:t>Is_Fraud</a:t>
          </a:r>
          <a:endParaRPr lang="en-US" dirty="0"/>
        </a:p>
      </dgm:t>
    </dgm:pt>
    <dgm:pt modelId="{948B4DD0-FB31-46D2-AF62-834FA1C425E1}" type="parTrans" cxnId="{CD0E1E59-CE29-4F20-87C2-8DD57E63FBF6}">
      <dgm:prSet/>
      <dgm:spPr/>
      <dgm:t>
        <a:bodyPr/>
        <a:lstStyle/>
        <a:p>
          <a:endParaRPr lang="en-US"/>
        </a:p>
      </dgm:t>
    </dgm:pt>
    <dgm:pt modelId="{F8D8A492-EA76-4453-ADDA-409EF645F11B}" type="sibTrans" cxnId="{CD0E1E59-CE29-4F20-87C2-8DD57E63FBF6}">
      <dgm:prSet/>
      <dgm:spPr/>
      <dgm:t>
        <a:bodyPr/>
        <a:lstStyle/>
        <a:p>
          <a:endParaRPr lang="en-US"/>
        </a:p>
      </dgm:t>
    </dgm:pt>
    <dgm:pt modelId="{77CF34CE-E36F-4F88-BC4C-724D90970F41}">
      <dgm:prSet/>
      <dgm:spPr/>
      <dgm:t>
        <a:bodyPr/>
        <a:lstStyle/>
        <a:p>
          <a:pPr>
            <a:defRPr cap="all"/>
          </a:pPr>
          <a:r>
            <a:rPr lang="en-US" dirty="0"/>
            <a:t>Fraud cases: 2.5% of total transactions</a:t>
          </a:r>
        </a:p>
      </dgm:t>
    </dgm:pt>
    <dgm:pt modelId="{B019DDC5-C8EF-4ECD-91C6-A1747185FBE6}" type="parTrans" cxnId="{5727244C-2F48-4211-9F98-9FF4DC7ED673}">
      <dgm:prSet/>
      <dgm:spPr/>
      <dgm:t>
        <a:bodyPr/>
        <a:lstStyle/>
        <a:p>
          <a:endParaRPr lang="en-US"/>
        </a:p>
      </dgm:t>
    </dgm:pt>
    <dgm:pt modelId="{FC0EECB8-AD20-42CB-A812-4C3968B7C0D2}" type="sibTrans" cxnId="{5727244C-2F48-4211-9F98-9FF4DC7ED673}">
      <dgm:prSet/>
      <dgm:spPr/>
      <dgm:t>
        <a:bodyPr/>
        <a:lstStyle/>
        <a:p>
          <a:endParaRPr lang="en-US"/>
        </a:p>
      </dgm:t>
    </dgm:pt>
    <dgm:pt modelId="{B5CAFB85-C63B-40A8-92B3-A945B6585A44}" type="pres">
      <dgm:prSet presAssocID="{29695054-71D0-4AA7-8C1C-E6E95CF73221}" presName="root" presStyleCnt="0">
        <dgm:presLayoutVars>
          <dgm:dir/>
          <dgm:resizeHandles val="exact"/>
        </dgm:presLayoutVars>
      </dgm:prSet>
      <dgm:spPr/>
    </dgm:pt>
    <dgm:pt modelId="{36D770BC-0F10-4AC5-A1C3-989C663D8493}" type="pres">
      <dgm:prSet presAssocID="{27061145-4C20-4C2E-9D71-864B3C971922}" presName="compNode" presStyleCnt="0"/>
      <dgm:spPr/>
    </dgm:pt>
    <dgm:pt modelId="{0B41D684-EEB3-4368-9AE3-E3ACB8BD2C0B}" type="pres">
      <dgm:prSet presAssocID="{27061145-4C20-4C2E-9D71-864B3C97192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CCC1A3-54C5-4E9D-BEF2-4AA54F49AA5B}" type="pres">
      <dgm:prSet presAssocID="{27061145-4C20-4C2E-9D71-864B3C9719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F64A0BD-FD33-4E0B-9852-5E02536739B9}" type="pres">
      <dgm:prSet presAssocID="{27061145-4C20-4C2E-9D71-864B3C971922}" presName="spaceRect" presStyleCnt="0"/>
      <dgm:spPr/>
    </dgm:pt>
    <dgm:pt modelId="{361932FA-3082-45EC-80AB-472D10A80D62}" type="pres">
      <dgm:prSet presAssocID="{27061145-4C20-4C2E-9D71-864B3C971922}" presName="textRect" presStyleLbl="revTx" presStyleIdx="0" presStyleCnt="3">
        <dgm:presLayoutVars>
          <dgm:chMax val="1"/>
          <dgm:chPref val="1"/>
        </dgm:presLayoutVars>
      </dgm:prSet>
      <dgm:spPr/>
    </dgm:pt>
    <dgm:pt modelId="{BC78501F-13D3-4C03-A6E2-920BD87866E3}" type="pres">
      <dgm:prSet presAssocID="{4757594B-B610-404D-8162-12A30F6F9158}" presName="sibTrans" presStyleCnt="0"/>
      <dgm:spPr/>
    </dgm:pt>
    <dgm:pt modelId="{990F7C4B-FAD0-43E9-97C5-A3D9DB185F78}" type="pres">
      <dgm:prSet presAssocID="{F0A43B77-EC8F-4D1F-A0A0-676EB09BA534}" presName="compNode" presStyleCnt="0"/>
      <dgm:spPr/>
    </dgm:pt>
    <dgm:pt modelId="{6071A74C-6591-47F6-A656-9DC0534F1AE1}" type="pres">
      <dgm:prSet presAssocID="{F0A43B77-EC8F-4D1F-A0A0-676EB09BA53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5D1443-768B-498A-8C0C-368F29C6938A}" type="pres">
      <dgm:prSet presAssocID="{F0A43B77-EC8F-4D1F-A0A0-676EB09BA5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9B06FC5-95EF-4920-925D-1B24158DC6CD}" type="pres">
      <dgm:prSet presAssocID="{F0A43B77-EC8F-4D1F-A0A0-676EB09BA534}" presName="spaceRect" presStyleCnt="0"/>
      <dgm:spPr/>
    </dgm:pt>
    <dgm:pt modelId="{AB1889C6-0B4B-4FCA-8E2A-BCBCBFE75FB3}" type="pres">
      <dgm:prSet presAssocID="{F0A43B77-EC8F-4D1F-A0A0-676EB09BA534}" presName="textRect" presStyleLbl="revTx" presStyleIdx="1" presStyleCnt="3">
        <dgm:presLayoutVars>
          <dgm:chMax val="1"/>
          <dgm:chPref val="1"/>
        </dgm:presLayoutVars>
      </dgm:prSet>
      <dgm:spPr/>
    </dgm:pt>
    <dgm:pt modelId="{F5F14172-2006-4621-9EA7-9EE93CED1301}" type="pres">
      <dgm:prSet presAssocID="{F8D8A492-EA76-4453-ADDA-409EF645F11B}" presName="sibTrans" presStyleCnt="0"/>
      <dgm:spPr/>
    </dgm:pt>
    <dgm:pt modelId="{5F315314-0107-41A1-AD23-D754B8DBCF3F}" type="pres">
      <dgm:prSet presAssocID="{77CF34CE-E36F-4F88-BC4C-724D90970F41}" presName="compNode" presStyleCnt="0"/>
      <dgm:spPr/>
    </dgm:pt>
    <dgm:pt modelId="{63A97F78-AEE2-4FDB-8F49-E72600498304}" type="pres">
      <dgm:prSet presAssocID="{77CF34CE-E36F-4F88-BC4C-724D90970F4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A83987-ABD8-4A34-ABFD-A540099D4256}" type="pres">
      <dgm:prSet presAssocID="{77CF34CE-E36F-4F88-BC4C-724D90970F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E58CADBF-5F22-4BE5-B734-CF371BB09F2F}" type="pres">
      <dgm:prSet presAssocID="{77CF34CE-E36F-4F88-BC4C-724D90970F41}" presName="spaceRect" presStyleCnt="0"/>
      <dgm:spPr/>
    </dgm:pt>
    <dgm:pt modelId="{05CCD381-07DF-4D38-ADF9-B1672C630AFF}" type="pres">
      <dgm:prSet presAssocID="{77CF34CE-E36F-4F88-BC4C-724D90970F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27244C-2F48-4211-9F98-9FF4DC7ED673}" srcId="{29695054-71D0-4AA7-8C1C-E6E95CF73221}" destId="{77CF34CE-E36F-4F88-BC4C-724D90970F41}" srcOrd="2" destOrd="0" parTransId="{B019DDC5-C8EF-4ECD-91C6-A1747185FBE6}" sibTransId="{FC0EECB8-AD20-42CB-A812-4C3968B7C0D2}"/>
    <dgm:cxn modelId="{CD0E1E59-CE29-4F20-87C2-8DD57E63FBF6}" srcId="{29695054-71D0-4AA7-8C1C-E6E95CF73221}" destId="{F0A43B77-EC8F-4D1F-A0A0-676EB09BA534}" srcOrd="1" destOrd="0" parTransId="{948B4DD0-FB31-46D2-AF62-834FA1C425E1}" sibTransId="{F8D8A492-EA76-4453-ADDA-409EF645F11B}"/>
    <dgm:cxn modelId="{7FD79579-0648-47CB-A190-601EF7D0B73B}" srcId="{29695054-71D0-4AA7-8C1C-E6E95CF73221}" destId="{27061145-4C20-4C2E-9D71-864B3C971922}" srcOrd="0" destOrd="0" parTransId="{D724771B-4217-41DF-A82D-36A547EDE6CB}" sibTransId="{4757594B-B610-404D-8162-12A30F6F9158}"/>
    <dgm:cxn modelId="{4BF0FDC0-44D7-4EEF-8C06-BA4FE67AE9CC}" type="presOf" srcId="{27061145-4C20-4C2E-9D71-864B3C971922}" destId="{361932FA-3082-45EC-80AB-472D10A80D62}" srcOrd="0" destOrd="0" presId="urn:microsoft.com/office/officeart/2018/5/layout/IconLeafLabelList"/>
    <dgm:cxn modelId="{9ABAF1C6-68A5-4951-972D-B9ED8D39755D}" type="presOf" srcId="{F0A43B77-EC8F-4D1F-A0A0-676EB09BA534}" destId="{AB1889C6-0B4B-4FCA-8E2A-BCBCBFE75FB3}" srcOrd="0" destOrd="0" presId="urn:microsoft.com/office/officeart/2018/5/layout/IconLeafLabelList"/>
    <dgm:cxn modelId="{15128CD2-4DDD-41DA-9417-200FC52C4A43}" type="presOf" srcId="{29695054-71D0-4AA7-8C1C-E6E95CF73221}" destId="{B5CAFB85-C63B-40A8-92B3-A945B6585A44}" srcOrd="0" destOrd="0" presId="urn:microsoft.com/office/officeart/2018/5/layout/IconLeafLabelList"/>
    <dgm:cxn modelId="{C4CF33FB-6AC0-42D5-AE48-D67762249A89}" type="presOf" srcId="{77CF34CE-E36F-4F88-BC4C-724D90970F41}" destId="{05CCD381-07DF-4D38-ADF9-B1672C630AFF}" srcOrd="0" destOrd="0" presId="urn:microsoft.com/office/officeart/2018/5/layout/IconLeafLabelList"/>
    <dgm:cxn modelId="{DC957C5D-7B52-4E11-8F47-1E62445F4C2E}" type="presParOf" srcId="{B5CAFB85-C63B-40A8-92B3-A945B6585A44}" destId="{36D770BC-0F10-4AC5-A1C3-989C663D8493}" srcOrd="0" destOrd="0" presId="urn:microsoft.com/office/officeart/2018/5/layout/IconLeafLabelList"/>
    <dgm:cxn modelId="{6A6888FB-7A61-4C6A-A79C-01B71240A68A}" type="presParOf" srcId="{36D770BC-0F10-4AC5-A1C3-989C663D8493}" destId="{0B41D684-EEB3-4368-9AE3-E3ACB8BD2C0B}" srcOrd="0" destOrd="0" presId="urn:microsoft.com/office/officeart/2018/5/layout/IconLeafLabelList"/>
    <dgm:cxn modelId="{EDD5B04B-F2EE-490B-9D51-6F0E044BB753}" type="presParOf" srcId="{36D770BC-0F10-4AC5-A1C3-989C663D8493}" destId="{D2CCC1A3-54C5-4E9D-BEF2-4AA54F49AA5B}" srcOrd="1" destOrd="0" presId="urn:microsoft.com/office/officeart/2018/5/layout/IconLeafLabelList"/>
    <dgm:cxn modelId="{30C9DF15-D539-496E-8334-BCF80CB58E9F}" type="presParOf" srcId="{36D770BC-0F10-4AC5-A1C3-989C663D8493}" destId="{8F64A0BD-FD33-4E0B-9852-5E02536739B9}" srcOrd="2" destOrd="0" presId="urn:microsoft.com/office/officeart/2018/5/layout/IconLeafLabelList"/>
    <dgm:cxn modelId="{ECEB2E9B-40D4-491D-9445-315D956ACB25}" type="presParOf" srcId="{36D770BC-0F10-4AC5-A1C3-989C663D8493}" destId="{361932FA-3082-45EC-80AB-472D10A80D62}" srcOrd="3" destOrd="0" presId="urn:microsoft.com/office/officeart/2018/5/layout/IconLeafLabelList"/>
    <dgm:cxn modelId="{AA7D6B74-62AD-458E-9983-492E51370F59}" type="presParOf" srcId="{B5CAFB85-C63B-40A8-92B3-A945B6585A44}" destId="{BC78501F-13D3-4C03-A6E2-920BD87866E3}" srcOrd="1" destOrd="0" presId="urn:microsoft.com/office/officeart/2018/5/layout/IconLeafLabelList"/>
    <dgm:cxn modelId="{97B6E2B0-7F0C-4B31-90F4-A68E8EE109CD}" type="presParOf" srcId="{B5CAFB85-C63B-40A8-92B3-A945B6585A44}" destId="{990F7C4B-FAD0-43E9-97C5-A3D9DB185F78}" srcOrd="2" destOrd="0" presId="urn:microsoft.com/office/officeart/2018/5/layout/IconLeafLabelList"/>
    <dgm:cxn modelId="{59577A24-AD4E-47DA-9D22-D3A11C003A11}" type="presParOf" srcId="{990F7C4B-FAD0-43E9-97C5-A3D9DB185F78}" destId="{6071A74C-6591-47F6-A656-9DC0534F1AE1}" srcOrd="0" destOrd="0" presId="urn:microsoft.com/office/officeart/2018/5/layout/IconLeafLabelList"/>
    <dgm:cxn modelId="{1AE5BFB2-AABA-456B-B3FB-1DC29F0A8F47}" type="presParOf" srcId="{990F7C4B-FAD0-43E9-97C5-A3D9DB185F78}" destId="{145D1443-768B-498A-8C0C-368F29C6938A}" srcOrd="1" destOrd="0" presId="urn:microsoft.com/office/officeart/2018/5/layout/IconLeafLabelList"/>
    <dgm:cxn modelId="{0B52B844-A463-4BF7-912C-523CABF13EBE}" type="presParOf" srcId="{990F7C4B-FAD0-43E9-97C5-A3D9DB185F78}" destId="{19B06FC5-95EF-4920-925D-1B24158DC6CD}" srcOrd="2" destOrd="0" presId="urn:microsoft.com/office/officeart/2018/5/layout/IconLeafLabelList"/>
    <dgm:cxn modelId="{0263CA99-2028-4CA9-B727-34CB4D846D48}" type="presParOf" srcId="{990F7C4B-FAD0-43E9-97C5-A3D9DB185F78}" destId="{AB1889C6-0B4B-4FCA-8E2A-BCBCBFE75FB3}" srcOrd="3" destOrd="0" presId="urn:microsoft.com/office/officeart/2018/5/layout/IconLeafLabelList"/>
    <dgm:cxn modelId="{17264B7C-BDD4-449C-95AA-EA356572676C}" type="presParOf" srcId="{B5CAFB85-C63B-40A8-92B3-A945B6585A44}" destId="{F5F14172-2006-4621-9EA7-9EE93CED1301}" srcOrd="3" destOrd="0" presId="urn:microsoft.com/office/officeart/2018/5/layout/IconLeafLabelList"/>
    <dgm:cxn modelId="{D33E3E25-9571-43D9-84DB-3F2B67A585A2}" type="presParOf" srcId="{B5CAFB85-C63B-40A8-92B3-A945B6585A44}" destId="{5F315314-0107-41A1-AD23-D754B8DBCF3F}" srcOrd="4" destOrd="0" presId="urn:microsoft.com/office/officeart/2018/5/layout/IconLeafLabelList"/>
    <dgm:cxn modelId="{70D66036-171D-4BB2-90D4-471F23C14F03}" type="presParOf" srcId="{5F315314-0107-41A1-AD23-D754B8DBCF3F}" destId="{63A97F78-AEE2-4FDB-8F49-E72600498304}" srcOrd="0" destOrd="0" presId="urn:microsoft.com/office/officeart/2018/5/layout/IconLeafLabelList"/>
    <dgm:cxn modelId="{A186E5B6-31F5-4731-A2A1-6EC40668AE4A}" type="presParOf" srcId="{5F315314-0107-41A1-AD23-D754B8DBCF3F}" destId="{88A83987-ABD8-4A34-ABFD-A540099D4256}" srcOrd="1" destOrd="0" presId="urn:microsoft.com/office/officeart/2018/5/layout/IconLeafLabelList"/>
    <dgm:cxn modelId="{23C18633-15E0-4C88-B3A3-092411CFDBB6}" type="presParOf" srcId="{5F315314-0107-41A1-AD23-D754B8DBCF3F}" destId="{E58CADBF-5F22-4BE5-B734-CF371BB09F2F}" srcOrd="2" destOrd="0" presId="urn:microsoft.com/office/officeart/2018/5/layout/IconLeafLabelList"/>
    <dgm:cxn modelId="{B24A279A-E511-4B71-87BF-95B43380ADE8}" type="presParOf" srcId="{5F315314-0107-41A1-AD23-D754B8DBCF3F}" destId="{05CCD381-07DF-4D38-ADF9-B1672C630AF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1D684-EEB3-4368-9AE3-E3ACB8BD2C0B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CC1A3-54C5-4E9D-BEF2-4AA54F49AA5B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32FA-3082-45EC-80AB-472D10A80D62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10,000+ transactions</a:t>
          </a:r>
        </a:p>
      </dsp:txBody>
      <dsp:txXfrm>
        <a:off x="46529" y="2703902"/>
        <a:ext cx="2418750" cy="720000"/>
      </dsp:txXfrm>
    </dsp:sp>
    <dsp:sp modelId="{6071A74C-6591-47F6-A656-9DC0534F1AE1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D1443-768B-498A-8C0C-368F29C6938A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889C6-0B4B-4FCA-8E2A-BCBCBFE75FB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Fields: </a:t>
          </a:r>
          <a:r>
            <a:rPr lang="en-US" sz="1300" kern="1200" dirty="0" err="1"/>
            <a:t>Transaction_ID</a:t>
          </a:r>
          <a:r>
            <a:rPr lang="en-US" sz="1300" kern="1200" dirty="0"/>
            <a:t>, </a:t>
          </a:r>
          <a:r>
            <a:rPr lang="en-US" sz="1300" kern="1200" dirty="0" err="1"/>
            <a:t>User_ID</a:t>
          </a:r>
          <a:r>
            <a:rPr lang="en-US" sz="1300" kern="1200" dirty="0"/>
            <a:t>, Amount, Type, Location, </a:t>
          </a:r>
          <a:r>
            <a:rPr lang="en-US" sz="1300" kern="1200" dirty="0" err="1"/>
            <a:t>Time_of_Day</a:t>
          </a:r>
          <a:r>
            <a:rPr lang="en-US" sz="1300" kern="1200" dirty="0"/>
            <a:t>, </a:t>
          </a:r>
          <a:r>
            <a:rPr lang="en-US" sz="1300" kern="1200" dirty="0" err="1"/>
            <a:t>Is_Fraud</a:t>
          </a:r>
          <a:endParaRPr lang="en-US" sz="1300" kern="1200" dirty="0"/>
        </a:p>
      </dsp:txBody>
      <dsp:txXfrm>
        <a:off x="2888560" y="2703902"/>
        <a:ext cx="2418750" cy="720000"/>
      </dsp:txXfrm>
    </dsp:sp>
    <dsp:sp modelId="{63A97F78-AEE2-4FDB-8F49-E72600498304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83987-ABD8-4A34-ABFD-A540099D425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CD381-07DF-4D38-ADF9-B1672C630AF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Fraud cases: 2.5% of total transactions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Fraud Detection Analysis for Banking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Python, Machine Learning, Visualization | Jan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This project uses simulated banking data to detect fraudulent transactions. The goal is to understand fraud patterns and build a machine learning model to predict and prevent fraud.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A9401E-F51F-92D2-2639-9081DF392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5276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Fraud vs Non-Fraud Transaction Counts</a:t>
            </a:r>
          </a:p>
        </p:txBody>
      </p:sp>
      <p:pic>
        <p:nvPicPr>
          <p:cNvPr id="3" name="Picture 2" descr="1_Fraud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46" y="1966293"/>
            <a:ext cx="6669906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Transaction Amount by Fraud Status</a:t>
            </a:r>
          </a:p>
        </p:txBody>
      </p:sp>
      <p:pic>
        <p:nvPicPr>
          <p:cNvPr id="3" name="Picture 2" descr="2_Amount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9" y="1966293"/>
            <a:ext cx="7776700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Fraud Transactions by Type</a:t>
            </a:r>
          </a:p>
        </p:txBody>
      </p:sp>
      <p:pic>
        <p:nvPicPr>
          <p:cNvPr id="3" name="Picture 2" descr="3_Fraud_by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068457"/>
            <a:ext cx="8495662" cy="42478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Fraud Transactions by Location</a:t>
            </a:r>
          </a:p>
        </p:txBody>
      </p:sp>
      <p:pic>
        <p:nvPicPr>
          <p:cNvPr id="3" name="Picture 2" descr="4_Fraud_by_Lo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302088"/>
            <a:ext cx="8495662" cy="3780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Fraud Transactions by Time of Day</a:t>
            </a:r>
          </a:p>
        </p:txBody>
      </p:sp>
      <p:pic>
        <p:nvPicPr>
          <p:cNvPr id="3" name="Picture 2" descr="5_Fraud_by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9" y="1966293"/>
            <a:ext cx="7776700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Used Random Forest Classifier</a:t>
            </a:r>
          </a:p>
          <a:p>
            <a:r>
              <a:rPr lang="en-US" sz="1700" dirty="0"/>
              <a:t>Split into train/test sets</a:t>
            </a:r>
          </a:p>
          <a:p>
            <a:r>
              <a:rPr lang="en-US" sz="1700" dirty="0"/>
              <a:t>Evaluated with accuracy, confusion matrix, and classification report</a:t>
            </a:r>
          </a:p>
          <a:p>
            <a:r>
              <a:rPr lang="en-US" sz="1700" dirty="0"/>
              <a:t>Found key features like Amount and Transaction Type help predict fraud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142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Fraud Detection Analysis for Banking</vt:lpstr>
      <vt:lpstr>Project Objective</vt:lpstr>
      <vt:lpstr>Dataset Summary</vt:lpstr>
      <vt:lpstr>Fraud vs Non-Fraud Transaction Counts</vt:lpstr>
      <vt:lpstr>Transaction Amount by Fraud Status</vt:lpstr>
      <vt:lpstr>Fraud Transactions by Type</vt:lpstr>
      <vt:lpstr>Fraud Transactions by Location</vt:lpstr>
      <vt:lpstr>Fraud Transactions by Time of Day</vt:lpstr>
      <vt:lpstr>Model and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rohit sahini</dc:creator>
  <cp:keywords/>
  <dc:description>generated using python-pptx</dc:description>
  <cp:lastModifiedBy>rohit sahini</cp:lastModifiedBy>
  <cp:revision>3</cp:revision>
  <dcterms:created xsi:type="dcterms:W3CDTF">2013-01-27T09:14:16Z</dcterms:created>
  <dcterms:modified xsi:type="dcterms:W3CDTF">2025-04-20T18:09:27Z</dcterms:modified>
  <cp:category/>
</cp:coreProperties>
</file>