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5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E4B80-03CB-4FB1-B0E0-EEC7831F5CE9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E1A03-40D8-4E92-8F9D-1B24C481B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data with monthly revenue by product (2022–2024)</a:t>
          </a:r>
        </a:p>
      </dgm:t>
    </dgm:pt>
    <dgm:pt modelId="{448686D4-1186-4868-A9CD-3BCB6EE8B66C}" type="parTrans" cxnId="{060FD90B-5A55-44B3-986C-947C92D48648}">
      <dgm:prSet/>
      <dgm:spPr/>
      <dgm:t>
        <a:bodyPr/>
        <a:lstStyle/>
        <a:p>
          <a:endParaRPr lang="en-US"/>
        </a:p>
      </dgm:t>
    </dgm:pt>
    <dgm:pt modelId="{1E9BA7A1-3793-4B96-B512-F625AFFF4C50}" type="sibTrans" cxnId="{060FD90B-5A55-44B3-986C-947C92D48648}">
      <dgm:prSet phldrT="01"/>
      <dgm:spPr/>
      <dgm:t>
        <a:bodyPr/>
        <a:lstStyle/>
        <a:p>
          <a:endParaRPr lang="en-US"/>
        </a:p>
      </dgm:t>
    </dgm:pt>
    <dgm:pt modelId="{6AA9DB5B-1043-48D0-AF0D-598E9817C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KPIs derived: Total Revenue, Avg RoC, YoY %</a:t>
          </a:r>
        </a:p>
      </dgm:t>
    </dgm:pt>
    <dgm:pt modelId="{A36DD002-FA97-4E59-9957-94B82CF78241}" type="parTrans" cxnId="{29A62D54-95DD-493F-94EB-982B8BA42FB9}">
      <dgm:prSet/>
      <dgm:spPr/>
      <dgm:t>
        <a:bodyPr/>
        <a:lstStyle/>
        <a:p>
          <a:endParaRPr lang="en-US"/>
        </a:p>
      </dgm:t>
    </dgm:pt>
    <dgm:pt modelId="{B4CAD317-4F1B-464A-9C2C-B3A7788F8675}" type="sibTrans" cxnId="{29A62D54-95DD-493F-94EB-982B8BA42FB9}">
      <dgm:prSet phldrT="02"/>
      <dgm:spPr/>
      <dgm:t>
        <a:bodyPr/>
        <a:lstStyle/>
        <a:p>
          <a:endParaRPr lang="en-US"/>
        </a:p>
      </dgm:t>
    </dgm:pt>
    <dgm:pt modelId="{AC2E3442-C320-4496-868F-550F11F4B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Prepared using pivot tables and reshaped for Tableau</a:t>
          </a:r>
        </a:p>
      </dgm:t>
    </dgm:pt>
    <dgm:pt modelId="{93EE1AD3-0CD4-4896-A7EC-F68AF2CE2E33}" type="parTrans" cxnId="{C08586DE-063B-4076-854B-F7C08C5D2B57}">
      <dgm:prSet/>
      <dgm:spPr/>
      <dgm:t>
        <a:bodyPr/>
        <a:lstStyle/>
        <a:p>
          <a:endParaRPr lang="en-US"/>
        </a:p>
      </dgm:t>
    </dgm:pt>
    <dgm:pt modelId="{C458CD85-822A-4F41-8000-15B05F6FE410}" type="sibTrans" cxnId="{C08586DE-063B-4076-854B-F7C08C5D2B57}">
      <dgm:prSet phldrT="03"/>
      <dgm:spPr/>
      <dgm:t>
        <a:bodyPr/>
        <a:lstStyle/>
        <a:p>
          <a:endParaRPr lang="en-US"/>
        </a:p>
      </dgm:t>
    </dgm:pt>
    <dgm:pt modelId="{3525AD9C-0D89-43FF-ABEF-07B0A88B2CA1}" type="pres">
      <dgm:prSet presAssocID="{EA1E4B80-03CB-4FB1-B0E0-EEC7831F5CE9}" presName="root" presStyleCnt="0">
        <dgm:presLayoutVars>
          <dgm:dir/>
          <dgm:resizeHandles val="exact"/>
        </dgm:presLayoutVars>
      </dgm:prSet>
      <dgm:spPr/>
    </dgm:pt>
    <dgm:pt modelId="{7249CB77-6782-44C8-9AC3-AA8B119E4425}" type="pres">
      <dgm:prSet presAssocID="{15DE1A03-40D8-4E92-8F9D-1B24C481B1DF}" presName="compNode" presStyleCnt="0"/>
      <dgm:spPr/>
    </dgm:pt>
    <dgm:pt modelId="{FD52302C-A4AD-48D7-AF0C-BF04B1DF5C74}" type="pres">
      <dgm:prSet presAssocID="{15DE1A03-40D8-4E92-8F9D-1B24C481B1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C31CD11-CA52-49B3-83E3-7F1BE611F86B}" type="pres">
      <dgm:prSet presAssocID="{15DE1A03-40D8-4E92-8F9D-1B24C481B1DF}" presName="spaceRect" presStyleCnt="0"/>
      <dgm:spPr/>
    </dgm:pt>
    <dgm:pt modelId="{95AC52FD-3CB2-4CBC-A1DB-529F695B54BB}" type="pres">
      <dgm:prSet presAssocID="{15DE1A03-40D8-4E92-8F9D-1B24C481B1DF}" presName="textRect" presStyleLbl="revTx" presStyleIdx="0" presStyleCnt="3">
        <dgm:presLayoutVars>
          <dgm:chMax val="1"/>
          <dgm:chPref val="1"/>
        </dgm:presLayoutVars>
      </dgm:prSet>
      <dgm:spPr/>
    </dgm:pt>
    <dgm:pt modelId="{F42C15DA-D78E-4959-9EC9-14F81DBFED27}" type="pres">
      <dgm:prSet presAssocID="{1E9BA7A1-3793-4B96-B512-F625AFFF4C50}" presName="sibTrans" presStyleCnt="0"/>
      <dgm:spPr/>
    </dgm:pt>
    <dgm:pt modelId="{417B105F-2B59-4DDE-8B91-F140897EA733}" type="pres">
      <dgm:prSet presAssocID="{6AA9DB5B-1043-48D0-AF0D-598E9817C8D0}" presName="compNode" presStyleCnt="0"/>
      <dgm:spPr/>
    </dgm:pt>
    <dgm:pt modelId="{963D1348-C03E-4458-8721-216C53682642}" type="pres">
      <dgm:prSet presAssocID="{6AA9DB5B-1043-48D0-AF0D-598E9817C8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980F06E-CEC0-4DB6-8256-68ECF8158AC8}" type="pres">
      <dgm:prSet presAssocID="{6AA9DB5B-1043-48D0-AF0D-598E9817C8D0}" presName="spaceRect" presStyleCnt="0"/>
      <dgm:spPr/>
    </dgm:pt>
    <dgm:pt modelId="{2D87890F-C83E-493F-B12D-2F7F3502D73F}" type="pres">
      <dgm:prSet presAssocID="{6AA9DB5B-1043-48D0-AF0D-598E9817C8D0}" presName="textRect" presStyleLbl="revTx" presStyleIdx="1" presStyleCnt="3">
        <dgm:presLayoutVars>
          <dgm:chMax val="1"/>
          <dgm:chPref val="1"/>
        </dgm:presLayoutVars>
      </dgm:prSet>
      <dgm:spPr/>
    </dgm:pt>
    <dgm:pt modelId="{D8032328-8E9E-4DD2-98A4-3A71E533706A}" type="pres">
      <dgm:prSet presAssocID="{B4CAD317-4F1B-464A-9C2C-B3A7788F8675}" presName="sibTrans" presStyleCnt="0"/>
      <dgm:spPr/>
    </dgm:pt>
    <dgm:pt modelId="{AC54C623-F87F-45B6-87DC-6F65084091EC}" type="pres">
      <dgm:prSet presAssocID="{AC2E3442-C320-4496-868F-550F11F4B1F1}" presName="compNode" presStyleCnt="0"/>
      <dgm:spPr/>
    </dgm:pt>
    <dgm:pt modelId="{3ABDA009-7F94-402A-90CF-B3EB0CD2BC98}" type="pres">
      <dgm:prSet presAssocID="{AC2E3442-C320-4496-868F-550F11F4B1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F8A8FB-EF73-44F5-B53F-5565EAD6A227}" type="pres">
      <dgm:prSet presAssocID="{AC2E3442-C320-4496-868F-550F11F4B1F1}" presName="spaceRect" presStyleCnt="0"/>
      <dgm:spPr/>
    </dgm:pt>
    <dgm:pt modelId="{428C33A7-9BDE-4711-A031-2F1F9EEA81CD}" type="pres">
      <dgm:prSet presAssocID="{AC2E3442-C320-4496-868F-550F11F4B1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FD90B-5A55-44B3-986C-947C92D48648}" srcId="{EA1E4B80-03CB-4FB1-B0E0-EEC7831F5CE9}" destId="{15DE1A03-40D8-4E92-8F9D-1B24C481B1DF}" srcOrd="0" destOrd="0" parTransId="{448686D4-1186-4868-A9CD-3BCB6EE8B66C}" sibTransId="{1E9BA7A1-3793-4B96-B512-F625AFFF4C50}"/>
    <dgm:cxn modelId="{CB7C9F47-8D50-448A-AD76-F4E7300B9652}" type="presOf" srcId="{6AA9DB5B-1043-48D0-AF0D-598E9817C8D0}" destId="{2D87890F-C83E-493F-B12D-2F7F3502D73F}" srcOrd="0" destOrd="0" presId="urn:microsoft.com/office/officeart/2018/2/layout/IconLabelList"/>
    <dgm:cxn modelId="{29A62D54-95DD-493F-94EB-982B8BA42FB9}" srcId="{EA1E4B80-03CB-4FB1-B0E0-EEC7831F5CE9}" destId="{6AA9DB5B-1043-48D0-AF0D-598E9817C8D0}" srcOrd="1" destOrd="0" parTransId="{A36DD002-FA97-4E59-9957-94B82CF78241}" sibTransId="{B4CAD317-4F1B-464A-9C2C-B3A7788F8675}"/>
    <dgm:cxn modelId="{2C258B5A-E721-4407-8453-443DA0656DB7}" type="presOf" srcId="{EA1E4B80-03CB-4FB1-B0E0-EEC7831F5CE9}" destId="{3525AD9C-0D89-43FF-ABEF-07B0A88B2CA1}" srcOrd="0" destOrd="0" presId="urn:microsoft.com/office/officeart/2018/2/layout/IconLabelList"/>
    <dgm:cxn modelId="{039B2F7E-1DE7-4D15-9E2C-69038FEDD2BC}" type="presOf" srcId="{15DE1A03-40D8-4E92-8F9D-1B24C481B1DF}" destId="{95AC52FD-3CB2-4CBC-A1DB-529F695B54BB}" srcOrd="0" destOrd="0" presId="urn:microsoft.com/office/officeart/2018/2/layout/IconLabelList"/>
    <dgm:cxn modelId="{5541EE9D-F7A3-46B0-AA17-1D0C5FA1B87E}" type="presOf" srcId="{AC2E3442-C320-4496-868F-550F11F4B1F1}" destId="{428C33A7-9BDE-4711-A031-2F1F9EEA81CD}" srcOrd="0" destOrd="0" presId="urn:microsoft.com/office/officeart/2018/2/layout/IconLabelList"/>
    <dgm:cxn modelId="{C08586DE-063B-4076-854B-F7C08C5D2B57}" srcId="{EA1E4B80-03CB-4FB1-B0E0-EEC7831F5CE9}" destId="{AC2E3442-C320-4496-868F-550F11F4B1F1}" srcOrd="2" destOrd="0" parTransId="{93EE1AD3-0CD4-4896-A7EC-F68AF2CE2E33}" sibTransId="{C458CD85-822A-4F41-8000-15B05F6FE410}"/>
    <dgm:cxn modelId="{2F500BAA-F831-4DB9-A107-DE0859D797C9}" type="presParOf" srcId="{3525AD9C-0D89-43FF-ABEF-07B0A88B2CA1}" destId="{7249CB77-6782-44C8-9AC3-AA8B119E4425}" srcOrd="0" destOrd="0" presId="urn:microsoft.com/office/officeart/2018/2/layout/IconLabelList"/>
    <dgm:cxn modelId="{9E01C596-D2AA-4BF5-AD2B-FADD056CE560}" type="presParOf" srcId="{7249CB77-6782-44C8-9AC3-AA8B119E4425}" destId="{FD52302C-A4AD-48D7-AF0C-BF04B1DF5C74}" srcOrd="0" destOrd="0" presId="urn:microsoft.com/office/officeart/2018/2/layout/IconLabelList"/>
    <dgm:cxn modelId="{A73B83D3-175E-48A5-A812-F99CB984E40D}" type="presParOf" srcId="{7249CB77-6782-44C8-9AC3-AA8B119E4425}" destId="{5C31CD11-CA52-49B3-83E3-7F1BE611F86B}" srcOrd="1" destOrd="0" presId="urn:microsoft.com/office/officeart/2018/2/layout/IconLabelList"/>
    <dgm:cxn modelId="{5F627AE5-86CE-415A-BBFE-DE00FD492CDE}" type="presParOf" srcId="{7249CB77-6782-44C8-9AC3-AA8B119E4425}" destId="{95AC52FD-3CB2-4CBC-A1DB-529F695B54BB}" srcOrd="2" destOrd="0" presId="urn:microsoft.com/office/officeart/2018/2/layout/IconLabelList"/>
    <dgm:cxn modelId="{73790C3A-1334-4AEA-B592-9E3596297DA4}" type="presParOf" srcId="{3525AD9C-0D89-43FF-ABEF-07B0A88B2CA1}" destId="{F42C15DA-D78E-4959-9EC9-14F81DBFED27}" srcOrd="1" destOrd="0" presId="urn:microsoft.com/office/officeart/2018/2/layout/IconLabelList"/>
    <dgm:cxn modelId="{63C3CA72-E6B9-491A-AAC3-709E4A18A32D}" type="presParOf" srcId="{3525AD9C-0D89-43FF-ABEF-07B0A88B2CA1}" destId="{417B105F-2B59-4DDE-8B91-F140897EA733}" srcOrd="2" destOrd="0" presId="urn:microsoft.com/office/officeart/2018/2/layout/IconLabelList"/>
    <dgm:cxn modelId="{BF060F5D-DF75-4D16-AAA6-B0A556BE5D2F}" type="presParOf" srcId="{417B105F-2B59-4DDE-8B91-F140897EA733}" destId="{963D1348-C03E-4458-8721-216C53682642}" srcOrd="0" destOrd="0" presId="urn:microsoft.com/office/officeart/2018/2/layout/IconLabelList"/>
    <dgm:cxn modelId="{2831BD71-28F2-4CA7-8D41-7C46D98AF647}" type="presParOf" srcId="{417B105F-2B59-4DDE-8B91-F140897EA733}" destId="{0980F06E-CEC0-4DB6-8256-68ECF8158AC8}" srcOrd="1" destOrd="0" presId="urn:microsoft.com/office/officeart/2018/2/layout/IconLabelList"/>
    <dgm:cxn modelId="{4014B884-7CEB-4B65-8E83-587E24477415}" type="presParOf" srcId="{417B105F-2B59-4DDE-8B91-F140897EA733}" destId="{2D87890F-C83E-493F-B12D-2F7F3502D73F}" srcOrd="2" destOrd="0" presId="urn:microsoft.com/office/officeart/2018/2/layout/IconLabelList"/>
    <dgm:cxn modelId="{5E3BBC81-D9EE-4FA7-9D1F-BEE68209DA99}" type="presParOf" srcId="{3525AD9C-0D89-43FF-ABEF-07B0A88B2CA1}" destId="{D8032328-8E9E-4DD2-98A4-3A71E533706A}" srcOrd="3" destOrd="0" presId="urn:microsoft.com/office/officeart/2018/2/layout/IconLabelList"/>
    <dgm:cxn modelId="{9A361C51-4BC1-4543-9996-BBC43A4341AA}" type="presParOf" srcId="{3525AD9C-0D89-43FF-ABEF-07B0A88B2CA1}" destId="{AC54C623-F87F-45B6-87DC-6F65084091EC}" srcOrd="4" destOrd="0" presId="urn:microsoft.com/office/officeart/2018/2/layout/IconLabelList"/>
    <dgm:cxn modelId="{4F79F19C-8300-41E5-8251-29483864E445}" type="presParOf" srcId="{AC54C623-F87F-45B6-87DC-6F65084091EC}" destId="{3ABDA009-7F94-402A-90CF-B3EB0CD2BC98}" srcOrd="0" destOrd="0" presId="urn:microsoft.com/office/officeart/2018/2/layout/IconLabelList"/>
    <dgm:cxn modelId="{4967F1EB-1703-454F-B6D2-90823988E476}" type="presParOf" srcId="{AC54C623-F87F-45B6-87DC-6F65084091EC}" destId="{C4F8A8FB-EF73-44F5-B53F-5565EAD6A227}" srcOrd="1" destOrd="0" presId="urn:microsoft.com/office/officeart/2018/2/layout/IconLabelList"/>
    <dgm:cxn modelId="{BA240B40-C1EA-49BD-9D4A-4F1184F074E6}" type="presParOf" srcId="{AC54C623-F87F-45B6-87DC-6F65084091EC}" destId="{428C33A7-9BDE-4711-A031-2F1F9EEA81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1D080-CD24-445B-B5A3-C56527690930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76253C0-01BC-42FA-BD80-0FCE609A837E}">
      <dgm:prSet/>
      <dgm:spPr/>
      <dgm:t>
        <a:bodyPr/>
        <a:lstStyle/>
        <a:p>
          <a:r>
            <a:rPr lang="en-US"/>
            <a:t>KPI Row: Total Revenue (2024): $599M, Avg RoC: 0.435, YoY Growth: -1.3%</a:t>
          </a:r>
        </a:p>
      </dgm:t>
    </dgm:pt>
    <dgm:pt modelId="{17F301F6-C5A6-41A7-9339-A3F0434FD1D1}" type="parTrans" cxnId="{B56E8364-6187-4BA2-87E9-DB3F9F029937}">
      <dgm:prSet/>
      <dgm:spPr/>
      <dgm:t>
        <a:bodyPr/>
        <a:lstStyle/>
        <a:p>
          <a:endParaRPr lang="en-US"/>
        </a:p>
      </dgm:t>
    </dgm:pt>
    <dgm:pt modelId="{9986C245-8649-4886-913C-ABC0BE0B2F34}" type="sibTrans" cxnId="{B56E8364-6187-4BA2-87E9-DB3F9F029937}">
      <dgm:prSet/>
      <dgm:spPr/>
      <dgm:t>
        <a:bodyPr/>
        <a:lstStyle/>
        <a:p>
          <a:endParaRPr lang="en-US"/>
        </a:p>
      </dgm:t>
    </dgm:pt>
    <dgm:pt modelId="{B9C1E8E8-63D2-4374-A64E-4AE08FCCCF68}">
      <dgm:prSet/>
      <dgm:spPr/>
      <dgm:t>
        <a:bodyPr/>
        <a:lstStyle/>
        <a:p>
          <a:r>
            <a:rPr lang="en-US"/>
            <a:t>Revenue Trend Line Chart: Feb 2022 – Dec 2024</a:t>
          </a:r>
        </a:p>
      </dgm:t>
    </dgm:pt>
    <dgm:pt modelId="{CFCCAE8D-2070-45FD-8DB6-89ADF5B2CC76}" type="parTrans" cxnId="{6502C7CA-2EC8-4480-B98A-4AD108C10DCA}">
      <dgm:prSet/>
      <dgm:spPr/>
      <dgm:t>
        <a:bodyPr/>
        <a:lstStyle/>
        <a:p>
          <a:endParaRPr lang="en-US"/>
        </a:p>
      </dgm:t>
    </dgm:pt>
    <dgm:pt modelId="{4EFCE70C-C013-42D3-8E46-2090F4DD56DA}" type="sibTrans" cxnId="{6502C7CA-2EC8-4480-B98A-4AD108C10DCA}">
      <dgm:prSet/>
      <dgm:spPr/>
      <dgm:t>
        <a:bodyPr/>
        <a:lstStyle/>
        <a:p>
          <a:endParaRPr lang="en-US"/>
        </a:p>
      </dgm:t>
    </dgm:pt>
    <dgm:pt modelId="{98385FC7-7859-45A1-9628-F2B705F05C2F}">
      <dgm:prSet/>
      <dgm:spPr/>
      <dgm:t>
        <a:bodyPr/>
        <a:lstStyle/>
        <a:p>
          <a:r>
            <a:rPr lang="en-US"/>
            <a:t>YoY Growth: 2022–23: +5.2%, 2023–24: -1.3%</a:t>
          </a:r>
        </a:p>
      </dgm:t>
    </dgm:pt>
    <dgm:pt modelId="{A35B3DE3-D600-411F-9BC3-D1029CA1EC4D}" type="parTrans" cxnId="{4EDA8DA8-37F6-4AE8-8284-250B8F2173B8}">
      <dgm:prSet/>
      <dgm:spPr/>
      <dgm:t>
        <a:bodyPr/>
        <a:lstStyle/>
        <a:p>
          <a:endParaRPr lang="en-US"/>
        </a:p>
      </dgm:t>
    </dgm:pt>
    <dgm:pt modelId="{4EC05274-5251-4C00-8F17-E6C6C828A8D7}" type="sibTrans" cxnId="{4EDA8DA8-37F6-4AE8-8284-250B8F2173B8}">
      <dgm:prSet/>
      <dgm:spPr/>
      <dgm:t>
        <a:bodyPr/>
        <a:lstStyle/>
        <a:p>
          <a:endParaRPr lang="en-US"/>
        </a:p>
      </dgm:t>
    </dgm:pt>
    <dgm:pt modelId="{92D5202C-5D66-4713-AF93-09E4D0FF2349}">
      <dgm:prSet/>
      <dgm:spPr/>
      <dgm:t>
        <a:bodyPr/>
        <a:lstStyle/>
        <a:p>
          <a:r>
            <a:rPr lang="en-US"/>
            <a:t>Product Mix Pie Chart: ABS 32%, CLO 29%, MBS 23%, Bonds 16%</a:t>
          </a:r>
        </a:p>
      </dgm:t>
    </dgm:pt>
    <dgm:pt modelId="{524DE28D-600B-4BD3-A17C-F4051F34B504}" type="parTrans" cxnId="{5927AC24-B98A-40A6-AD59-0930F25366FD}">
      <dgm:prSet/>
      <dgm:spPr/>
      <dgm:t>
        <a:bodyPr/>
        <a:lstStyle/>
        <a:p>
          <a:endParaRPr lang="en-US"/>
        </a:p>
      </dgm:t>
    </dgm:pt>
    <dgm:pt modelId="{586CE4FE-BD8B-4E5A-9FBA-B8721A1B2611}" type="sibTrans" cxnId="{5927AC24-B98A-40A6-AD59-0930F25366FD}">
      <dgm:prSet/>
      <dgm:spPr/>
      <dgm:t>
        <a:bodyPr/>
        <a:lstStyle/>
        <a:p>
          <a:endParaRPr lang="en-US"/>
        </a:p>
      </dgm:t>
    </dgm:pt>
    <dgm:pt modelId="{F4485B8B-583D-4A84-9C8D-D6423C93D49A}">
      <dgm:prSet/>
      <dgm:spPr/>
      <dgm:t>
        <a:bodyPr/>
        <a:lstStyle/>
        <a:p>
          <a:r>
            <a:rPr lang="en-US"/>
            <a:t>Year Filter: Dynamic yearly views</a:t>
          </a:r>
        </a:p>
      </dgm:t>
    </dgm:pt>
    <dgm:pt modelId="{DE5D9525-F389-40C3-9E32-98C0F8189B22}" type="parTrans" cxnId="{2655144B-4EF9-4B30-9C5C-28DCFAE714E1}">
      <dgm:prSet/>
      <dgm:spPr/>
      <dgm:t>
        <a:bodyPr/>
        <a:lstStyle/>
        <a:p>
          <a:endParaRPr lang="en-US"/>
        </a:p>
      </dgm:t>
    </dgm:pt>
    <dgm:pt modelId="{E066C4FD-3D88-4518-AC97-B6B5140AF9E3}" type="sibTrans" cxnId="{2655144B-4EF9-4B30-9C5C-28DCFAE714E1}">
      <dgm:prSet/>
      <dgm:spPr/>
      <dgm:t>
        <a:bodyPr/>
        <a:lstStyle/>
        <a:p>
          <a:endParaRPr lang="en-US"/>
        </a:p>
      </dgm:t>
    </dgm:pt>
    <dgm:pt modelId="{3192DE5C-4A58-493B-BA91-2568D4789292}" type="pres">
      <dgm:prSet presAssocID="{A5B1D080-CD24-445B-B5A3-C56527690930}" presName="outerComposite" presStyleCnt="0">
        <dgm:presLayoutVars>
          <dgm:chMax val="5"/>
          <dgm:dir/>
          <dgm:resizeHandles val="exact"/>
        </dgm:presLayoutVars>
      </dgm:prSet>
      <dgm:spPr/>
    </dgm:pt>
    <dgm:pt modelId="{E45F688D-A6A6-4EAC-942D-4C0D9FCFE955}" type="pres">
      <dgm:prSet presAssocID="{A5B1D080-CD24-445B-B5A3-C56527690930}" presName="dummyMaxCanvas" presStyleCnt="0">
        <dgm:presLayoutVars/>
      </dgm:prSet>
      <dgm:spPr/>
    </dgm:pt>
    <dgm:pt modelId="{61B6FF24-7D41-4D06-BB55-AD2BFE9F36CE}" type="pres">
      <dgm:prSet presAssocID="{A5B1D080-CD24-445B-B5A3-C56527690930}" presName="FiveNodes_1" presStyleLbl="node1" presStyleIdx="0" presStyleCnt="5">
        <dgm:presLayoutVars>
          <dgm:bulletEnabled val="1"/>
        </dgm:presLayoutVars>
      </dgm:prSet>
      <dgm:spPr/>
    </dgm:pt>
    <dgm:pt modelId="{F0E2BF14-C11F-4FA6-B5B8-B5BF87EE7422}" type="pres">
      <dgm:prSet presAssocID="{A5B1D080-CD24-445B-B5A3-C56527690930}" presName="FiveNodes_2" presStyleLbl="node1" presStyleIdx="1" presStyleCnt="5">
        <dgm:presLayoutVars>
          <dgm:bulletEnabled val="1"/>
        </dgm:presLayoutVars>
      </dgm:prSet>
      <dgm:spPr/>
    </dgm:pt>
    <dgm:pt modelId="{0C2B6B97-D6D6-4091-B6C1-0AFE213098E8}" type="pres">
      <dgm:prSet presAssocID="{A5B1D080-CD24-445B-B5A3-C56527690930}" presName="FiveNodes_3" presStyleLbl="node1" presStyleIdx="2" presStyleCnt="5">
        <dgm:presLayoutVars>
          <dgm:bulletEnabled val="1"/>
        </dgm:presLayoutVars>
      </dgm:prSet>
      <dgm:spPr/>
    </dgm:pt>
    <dgm:pt modelId="{95EF7830-1D6E-4871-9716-C72292F42BE9}" type="pres">
      <dgm:prSet presAssocID="{A5B1D080-CD24-445B-B5A3-C56527690930}" presName="FiveNodes_4" presStyleLbl="node1" presStyleIdx="3" presStyleCnt="5">
        <dgm:presLayoutVars>
          <dgm:bulletEnabled val="1"/>
        </dgm:presLayoutVars>
      </dgm:prSet>
      <dgm:spPr/>
    </dgm:pt>
    <dgm:pt modelId="{AA3997D3-2576-4172-A28B-2AEF1B931A3D}" type="pres">
      <dgm:prSet presAssocID="{A5B1D080-CD24-445B-B5A3-C56527690930}" presName="FiveNodes_5" presStyleLbl="node1" presStyleIdx="4" presStyleCnt="5">
        <dgm:presLayoutVars>
          <dgm:bulletEnabled val="1"/>
        </dgm:presLayoutVars>
      </dgm:prSet>
      <dgm:spPr/>
    </dgm:pt>
    <dgm:pt modelId="{75DC9929-02D1-4A4A-8D93-AA7320B88329}" type="pres">
      <dgm:prSet presAssocID="{A5B1D080-CD24-445B-B5A3-C56527690930}" presName="FiveConn_1-2" presStyleLbl="fgAccFollowNode1" presStyleIdx="0" presStyleCnt="4">
        <dgm:presLayoutVars>
          <dgm:bulletEnabled val="1"/>
        </dgm:presLayoutVars>
      </dgm:prSet>
      <dgm:spPr/>
    </dgm:pt>
    <dgm:pt modelId="{F4F714A3-0ECE-47AE-8400-46BE5ABEACF1}" type="pres">
      <dgm:prSet presAssocID="{A5B1D080-CD24-445B-B5A3-C56527690930}" presName="FiveConn_2-3" presStyleLbl="fgAccFollowNode1" presStyleIdx="1" presStyleCnt="4">
        <dgm:presLayoutVars>
          <dgm:bulletEnabled val="1"/>
        </dgm:presLayoutVars>
      </dgm:prSet>
      <dgm:spPr/>
    </dgm:pt>
    <dgm:pt modelId="{CC1DFA2A-8DBE-40C5-8107-7F11C7863DA8}" type="pres">
      <dgm:prSet presAssocID="{A5B1D080-CD24-445B-B5A3-C56527690930}" presName="FiveConn_3-4" presStyleLbl="fgAccFollowNode1" presStyleIdx="2" presStyleCnt="4">
        <dgm:presLayoutVars>
          <dgm:bulletEnabled val="1"/>
        </dgm:presLayoutVars>
      </dgm:prSet>
      <dgm:spPr/>
    </dgm:pt>
    <dgm:pt modelId="{066E1932-ABB2-4F9E-9FA0-BBAB5055A5BA}" type="pres">
      <dgm:prSet presAssocID="{A5B1D080-CD24-445B-B5A3-C56527690930}" presName="FiveConn_4-5" presStyleLbl="fgAccFollowNode1" presStyleIdx="3" presStyleCnt="4">
        <dgm:presLayoutVars>
          <dgm:bulletEnabled val="1"/>
        </dgm:presLayoutVars>
      </dgm:prSet>
      <dgm:spPr/>
    </dgm:pt>
    <dgm:pt modelId="{E4D6498F-1CB3-45E7-99C5-0D8D096EB23F}" type="pres">
      <dgm:prSet presAssocID="{A5B1D080-CD24-445B-B5A3-C56527690930}" presName="FiveNodes_1_text" presStyleLbl="node1" presStyleIdx="4" presStyleCnt="5">
        <dgm:presLayoutVars>
          <dgm:bulletEnabled val="1"/>
        </dgm:presLayoutVars>
      </dgm:prSet>
      <dgm:spPr/>
    </dgm:pt>
    <dgm:pt modelId="{EDE1BC77-2047-45AE-ADEA-24241222736E}" type="pres">
      <dgm:prSet presAssocID="{A5B1D080-CD24-445B-B5A3-C56527690930}" presName="FiveNodes_2_text" presStyleLbl="node1" presStyleIdx="4" presStyleCnt="5">
        <dgm:presLayoutVars>
          <dgm:bulletEnabled val="1"/>
        </dgm:presLayoutVars>
      </dgm:prSet>
      <dgm:spPr/>
    </dgm:pt>
    <dgm:pt modelId="{6F456F0B-CA1F-40B4-804A-5AD717C5169D}" type="pres">
      <dgm:prSet presAssocID="{A5B1D080-CD24-445B-B5A3-C56527690930}" presName="FiveNodes_3_text" presStyleLbl="node1" presStyleIdx="4" presStyleCnt="5">
        <dgm:presLayoutVars>
          <dgm:bulletEnabled val="1"/>
        </dgm:presLayoutVars>
      </dgm:prSet>
      <dgm:spPr/>
    </dgm:pt>
    <dgm:pt modelId="{042A75DA-0980-41E3-952B-80FB17E95A71}" type="pres">
      <dgm:prSet presAssocID="{A5B1D080-CD24-445B-B5A3-C56527690930}" presName="FiveNodes_4_text" presStyleLbl="node1" presStyleIdx="4" presStyleCnt="5">
        <dgm:presLayoutVars>
          <dgm:bulletEnabled val="1"/>
        </dgm:presLayoutVars>
      </dgm:prSet>
      <dgm:spPr/>
    </dgm:pt>
    <dgm:pt modelId="{024C1389-2D7A-4B76-8EEC-A681E83E41F6}" type="pres">
      <dgm:prSet presAssocID="{A5B1D080-CD24-445B-B5A3-C5652769093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9FC80B-BC2A-4245-946B-1555B831FBD2}" type="presOf" srcId="{4EC05274-5251-4C00-8F17-E6C6C828A8D7}" destId="{CC1DFA2A-8DBE-40C5-8107-7F11C7863DA8}" srcOrd="0" destOrd="0" presId="urn:microsoft.com/office/officeart/2005/8/layout/vProcess5"/>
    <dgm:cxn modelId="{9C660C18-E5BE-4FC0-981E-BA54C0616BFC}" type="presOf" srcId="{D76253C0-01BC-42FA-BD80-0FCE609A837E}" destId="{E4D6498F-1CB3-45E7-99C5-0D8D096EB23F}" srcOrd="1" destOrd="0" presId="urn:microsoft.com/office/officeart/2005/8/layout/vProcess5"/>
    <dgm:cxn modelId="{5927AC24-B98A-40A6-AD59-0930F25366FD}" srcId="{A5B1D080-CD24-445B-B5A3-C56527690930}" destId="{92D5202C-5D66-4713-AF93-09E4D0FF2349}" srcOrd="3" destOrd="0" parTransId="{524DE28D-600B-4BD3-A17C-F4051F34B504}" sibTransId="{586CE4FE-BD8B-4E5A-9FBA-B8721A1B2611}"/>
    <dgm:cxn modelId="{68ED163A-9DD3-4570-8233-65FC1EB1171F}" type="presOf" srcId="{586CE4FE-BD8B-4E5A-9FBA-B8721A1B2611}" destId="{066E1932-ABB2-4F9E-9FA0-BBAB5055A5BA}" srcOrd="0" destOrd="0" presId="urn:microsoft.com/office/officeart/2005/8/layout/vProcess5"/>
    <dgm:cxn modelId="{DD63D35B-C1D8-499E-B4D3-EE4770F87DD4}" type="presOf" srcId="{D76253C0-01BC-42FA-BD80-0FCE609A837E}" destId="{61B6FF24-7D41-4D06-BB55-AD2BFE9F36CE}" srcOrd="0" destOrd="0" presId="urn:microsoft.com/office/officeart/2005/8/layout/vProcess5"/>
    <dgm:cxn modelId="{B56E8364-6187-4BA2-87E9-DB3F9F029937}" srcId="{A5B1D080-CD24-445B-B5A3-C56527690930}" destId="{D76253C0-01BC-42FA-BD80-0FCE609A837E}" srcOrd="0" destOrd="0" parTransId="{17F301F6-C5A6-41A7-9339-A3F0434FD1D1}" sibTransId="{9986C245-8649-4886-913C-ABC0BE0B2F34}"/>
    <dgm:cxn modelId="{2FA4BE67-86F8-44D7-BC24-E7C85552F6AA}" type="presOf" srcId="{B9C1E8E8-63D2-4374-A64E-4AE08FCCCF68}" destId="{F0E2BF14-C11F-4FA6-B5B8-B5BF87EE7422}" srcOrd="0" destOrd="0" presId="urn:microsoft.com/office/officeart/2005/8/layout/vProcess5"/>
    <dgm:cxn modelId="{2655144B-4EF9-4B30-9C5C-28DCFAE714E1}" srcId="{A5B1D080-CD24-445B-B5A3-C56527690930}" destId="{F4485B8B-583D-4A84-9C8D-D6423C93D49A}" srcOrd="4" destOrd="0" parTransId="{DE5D9525-F389-40C3-9E32-98C0F8189B22}" sibTransId="{E066C4FD-3D88-4518-AC97-B6B5140AF9E3}"/>
    <dgm:cxn modelId="{06281B6E-1688-4093-B044-81CC69389F75}" type="presOf" srcId="{4EFCE70C-C013-42D3-8E46-2090F4DD56DA}" destId="{F4F714A3-0ECE-47AE-8400-46BE5ABEACF1}" srcOrd="0" destOrd="0" presId="urn:microsoft.com/office/officeart/2005/8/layout/vProcess5"/>
    <dgm:cxn modelId="{FF438055-C6C5-48C7-A2E4-4E6E6417720B}" type="presOf" srcId="{98385FC7-7859-45A1-9628-F2B705F05C2F}" destId="{6F456F0B-CA1F-40B4-804A-5AD717C5169D}" srcOrd="1" destOrd="0" presId="urn:microsoft.com/office/officeart/2005/8/layout/vProcess5"/>
    <dgm:cxn modelId="{BCCFC377-C8AA-461F-9B23-DEB5F8F033A7}" type="presOf" srcId="{92D5202C-5D66-4713-AF93-09E4D0FF2349}" destId="{042A75DA-0980-41E3-952B-80FB17E95A71}" srcOrd="1" destOrd="0" presId="urn:microsoft.com/office/officeart/2005/8/layout/vProcess5"/>
    <dgm:cxn modelId="{4A00B283-F37B-4AAB-8B24-0394FBDF0833}" type="presOf" srcId="{F4485B8B-583D-4A84-9C8D-D6423C93D49A}" destId="{024C1389-2D7A-4B76-8EEC-A681E83E41F6}" srcOrd="1" destOrd="0" presId="urn:microsoft.com/office/officeart/2005/8/layout/vProcess5"/>
    <dgm:cxn modelId="{4EDA8DA8-37F6-4AE8-8284-250B8F2173B8}" srcId="{A5B1D080-CD24-445B-B5A3-C56527690930}" destId="{98385FC7-7859-45A1-9628-F2B705F05C2F}" srcOrd="2" destOrd="0" parTransId="{A35B3DE3-D600-411F-9BC3-D1029CA1EC4D}" sibTransId="{4EC05274-5251-4C00-8F17-E6C6C828A8D7}"/>
    <dgm:cxn modelId="{D9C256B2-093A-45A6-919E-37684EE9AF75}" type="presOf" srcId="{92D5202C-5D66-4713-AF93-09E4D0FF2349}" destId="{95EF7830-1D6E-4871-9716-C72292F42BE9}" srcOrd="0" destOrd="0" presId="urn:microsoft.com/office/officeart/2005/8/layout/vProcess5"/>
    <dgm:cxn modelId="{733F28BA-F1F6-4BA8-B096-742C3D61B7C9}" type="presOf" srcId="{A5B1D080-CD24-445B-B5A3-C56527690930}" destId="{3192DE5C-4A58-493B-BA91-2568D4789292}" srcOrd="0" destOrd="0" presId="urn:microsoft.com/office/officeart/2005/8/layout/vProcess5"/>
    <dgm:cxn modelId="{6502C7CA-2EC8-4480-B98A-4AD108C10DCA}" srcId="{A5B1D080-CD24-445B-B5A3-C56527690930}" destId="{B9C1E8E8-63D2-4374-A64E-4AE08FCCCF68}" srcOrd="1" destOrd="0" parTransId="{CFCCAE8D-2070-45FD-8DB6-89ADF5B2CC76}" sibTransId="{4EFCE70C-C013-42D3-8E46-2090F4DD56DA}"/>
    <dgm:cxn modelId="{545834CC-566E-425C-A547-9B57E1459AD7}" type="presOf" srcId="{98385FC7-7859-45A1-9628-F2B705F05C2F}" destId="{0C2B6B97-D6D6-4091-B6C1-0AFE213098E8}" srcOrd="0" destOrd="0" presId="urn:microsoft.com/office/officeart/2005/8/layout/vProcess5"/>
    <dgm:cxn modelId="{540F80EC-1C01-43E6-B372-79B76B689602}" type="presOf" srcId="{F4485B8B-583D-4A84-9C8D-D6423C93D49A}" destId="{AA3997D3-2576-4172-A28B-2AEF1B931A3D}" srcOrd="0" destOrd="0" presId="urn:microsoft.com/office/officeart/2005/8/layout/vProcess5"/>
    <dgm:cxn modelId="{6C2788FC-5F52-4CF2-B537-D7DE25949F2D}" type="presOf" srcId="{B9C1E8E8-63D2-4374-A64E-4AE08FCCCF68}" destId="{EDE1BC77-2047-45AE-ADEA-24241222736E}" srcOrd="1" destOrd="0" presId="urn:microsoft.com/office/officeart/2005/8/layout/vProcess5"/>
    <dgm:cxn modelId="{174B8DFE-A3CE-4C12-A85F-53E19FBC487B}" type="presOf" srcId="{9986C245-8649-4886-913C-ABC0BE0B2F34}" destId="{75DC9929-02D1-4A4A-8D93-AA7320B88329}" srcOrd="0" destOrd="0" presId="urn:microsoft.com/office/officeart/2005/8/layout/vProcess5"/>
    <dgm:cxn modelId="{2F717C2D-8EDB-467F-9A00-1800C11FC309}" type="presParOf" srcId="{3192DE5C-4A58-493B-BA91-2568D4789292}" destId="{E45F688D-A6A6-4EAC-942D-4C0D9FCFE955}" srcOrd="0" destOrd="0" presId="urn:microsoft.com/office/officeart/2005/8/layout/vProcess5"/>
    <dgm:cxn modelId="{BBD7A86B-FA5A-4B75-BB99-33010A8E6709}" type="presParOf" srcId="{3192DE5C-4A58-493B-BA91-2568D4789292}" destId="{61B6FF24-7D41-4D06-BB55-AD2BFE9F36CE}" srcOrd="1" destOrd="0" presId="urn:microsoft.com/office/officeart/2005/8/layout/vProcess5"/>
    <dgm:cxn modelId="{921E4359-661C-44FB-9601-7B12D127F077}" type="presParOf" srcId="{3192DE5C-4A58-493B-BA91-2568D4789292}" destId="{F0E2BF14-C11F-4FA6-B5B8-B5BF87EE7422}" srcOrd="2" destOrd="0" presId="urn:microsoft.com/office/officeart/2005/8/layout/vProcess5"/>
    <dgm:cxn modelId="{47E018CC-73A6-4A4D-9052-BB546A077230}" type="presParOf" srcId="{3192DE5C-4A58-493B-BA91-2568D4789292}" destId="{0C2B6B97-D6D6-4091-B6C1-0AFE213098E8}" srcOrd="3" destOrd="0" presId="urn:microsoft.com/office/officeart/2005/8/layout/vProcess5"/>
    <dgm:cxn modelId="{E39E7B36-6933-4033-8345-9E36AFEC68D0}" type="presParOf" srcId="{3192DE5C-4A58-493B-BA91-2568D4789292}" destId="{95EF7830-1D6E-4871-9716-C72292F42BE9}" srcOrd="4" destOrd="0" presId="urn:microsoft.com/office/officeart/2005/8/layout/vProcess5"/>
    <dgm:cxn modelId="{C065E66D-E993-4133-8A9D-E774EA70A16F}" type="presParOf" srcId="{3192DE5C-4A58-493B-BA91-2568D4789292}" destId="{AA3997D3-2576-4172-A28B-2AEF1B931A3D}" srcOrd="5" destOrd="0" presId="urn:microsoft.com/office/officeart/2005/8/layout/vProcess5"/>
    <dgm:cxn modelId="{6851EC4E-6B87-452C-A6C7-1E9300AB7F4A}" type="presParOf" srcId="{3192DE5C-4A58-493B-BA91-2568D4789292}" destId="{75DC9929-02D1-4A4A-8D93-AA7320B88329}" srcOrd="6" destOrd="0" presId="urn:microsoft.com/office/officeart/2005/8/layout/vProcess5"/>
    <dgm:cxn modelId="{B0FFEE6D-2756-45C7-9281-FE15328381DD}" type="presParOf" srcId="{3192DE5C-4A58-493B-BA91-2568D4789292}" destId="{F4F714A3-0ECE-47AE-8400-46BE5ABEACF1}" srcOrd="7" destOrd="0" presId="urn:microsoft.com/office/officeart/2005/8/layout/vProcess5"/>
    <dgm:cxn modelId="{47536357-D93C-4C08-88D1-06B30463AA7F}" type="presParOf" srcId="{3192DE5C-4A58-493B-BA91-2568D4789292}" destId="{CC1DFA2A-8DBE-40C5-8107-7F11C7863DA8}" srcOrd="8" destOrd="0" presId="urn:microsoft.com/office/officeart/2005/8/layout/vProcess5"/>
    <dgm:cxn modelId="{F0D1D632-0978-4336-A600-E2FCE7B844ED}" type="presParOf" srcId="{3192DE5C-4A58-493B-BA91-2568D4789292}" destId="{066E1932-ABB2-4F9E-9FA0-BBAB5055A5BA}" srcOrd="9" destOrd="0" presId="urn:microsoft.com/office/officeart/2005/8/layout/vProcess5"/>
    <dgm:cxn modelId="{9068C9AB-1672-46FE-8A4F-F9AE1E0A093E}" type="presParOf" srcId="{3192DE5C-4A58-493B-BA91-2568D4789292}" destId="{E4D6498F-1CB3-45E7-99C5-0D8D096EB23F}" srcOrd="10" destOrd="0" presId="urn:microsoft.com/office/officeart/2005/8/layout/vProcess5"/>
    <dgm:cxn modelId="{416798FC-6A97-42B7-9DBE-262DCE9CE828}" type="presParOf" srcId="{3192DE5C-4A58-493B-BA91-2568D4789292}" destId="{EDE1BC77-2047-45AE-ADEA-24241222736E}" srcOrd="11" destOrd="0" presId="urn:microsoft.com/office/officeart/2005/8/layout/vProcess5"/>
    <dgm:cxn modelId="{2CAC8A96-CFE6-4031-B163-BFBB003C3FF2}" type="presParOf" srcId="{3192DE5C-4A58-493B-BA91-2568D4789292}" destId="{6F456F0B-CA1F-40B4-804A-5AD717C5169D}" srcOrd="12" destOrd="0" presId="urn:microsoft.com/office/officeart/2005/8/layout/vProcess5"/>
    <dgm:cxn modelId="{51342C24-0862-4BC8-8A3B-D2916536598A}" type="presParOf" srcId="{3192DE5C-4A58-493B-BA91-2568D4789292}" destId="{042A75DA-0980-41E3-952B-80FB17E95A71}" srcOrd="13" destOrd="0" presId="urn:microsoft.com/office/officeart/2005/8/layout/vProcess5"/>
    <dgm:cxn modelId="{70DA9461-E9FB-4593-A1B7-D69AA1F87DDF}" type="presParOf" srcId="{3192DE5C-4A58-493B-BA91-2568D4789292}" destId="{024C1389-2D7A-4B76-8EEC-A681E83E41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2302C-A4AD-48D7-AF0C-BF04B1DF5C74}">
      <dsp:nvSpPr>
        <dsp:cNvPr id="0" name=""/>
        <dsp:cNvSpPr/>
      </dsp:nvSpPr>
      <dsp:spPr>
        <a:xfrm>
          <a:off x="757198" y="708453"/>
          <a:ext cx="1081967" cy="108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52FD-3CB2-4CBC-A1DB-529F695B54BB}">
      <dsp:nvSpPr>
        <dsp:cNvPr id="0" name=""/>
        <dsp:cNvSpPr/>
      </dsp:nvSpPr>
      <dsp:spPr>
        <a:xfrm>
          <a:off x="95995" y="2108544"/>
          <a:ext cx="24043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Excel data with monthly revenue by product (2022–2024)</a:t>
          </a:r>
        </a:p>
      </dsp:txBody>
      <dsp:txXfrm>
        <a:off x="95995" y="2108544"/>
        <a:ext cx="2404372" cy="720000"/>
      </dsp:txXfrm>
    </dsp:sp>
    <dsp:sp modelId="{963D1348-C03E-4458-8721-216C53682642}">
      <dsp:nvSpPr>
        <dsp:cNvPr id="0" name=""/>
        <dsp:cNvSpPr/>
      </dsp:nvSpPr>
      <dsp:spPr>
        <a:xfrm>
          <a:off x="3582335" y="708453"/>
          <a:ext cx="1081967" cy="108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890F-C83E-493F-B12D-2F7F3502D73F}">
      <dsp:nvSpPr>
        <dsp:cNvPr id="0" name=""/>
        <dsp:cNvSpPr/>
      </dsp:nvSpPr>
      <dsp:spPr>
        <a:xfrm>
          <a:off x="2921133" y="2108544"/>
          <a:ext cx="24043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KPIs derived: Total Revenue, Avg RoC, YoY %</a:t>
          </a:r>
        </a:p>
      </dsp:txBody>
      <dsp:txXfrm>
        <a:off x="2921133" y="2108544"/>
        <a:ext cx="2404372" cy="720000"/>
      </dsp:txXfrm>
    </dsp:sp>
    <dsp:sp modelId="{3ABDA009-7F94-402A-90CF-B3EB0CD2BC98}">
      <dsp:nvSpPr>
        <dsp:cNvPr id="0" name=""/>
        <dsp:cNvSpPr/>
      </dsp:nvSpPr>
      <dsp:spPr>
        <a:xfrm>
          <a:off x="6407473" y="708453"/>
          <a:ext cx="1081967" cy="108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C33A7-9BDE-4711-A031-2F1F9EEA81CD}">
      <dsp:nvSpPr>
        <dsp:cNvPr id="0" name=""/>
        <dsp:cNvSpPr/>
      </dsp:nvSpPr>
      <dsp:spPr>
        <a:xfrm>
          <a:off x="5746270" y="2108544"/>
          <a:ext cx="24043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Prepared using pivot tables and reshaped for Tableau</a:t>
          </a:r>
        </a:p>
      </dsp:txBody>
      <dsp:txXfrm>
        <a:off x="5746270" y="2108544"/>
        <a:ext cx="24043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FF24-7D41-4D06-BB55-AD2BFE9F36CE}">
      <dsp:nvSpPr>
        <dsp:cNvPr id="0" name=""/>
        <dsp:cNvSpPr/>
      </dsp:nvSpPr>
      <dsp:spPr>
        <a:xfrm>
          <a:off x="0" y="0"/>
          <a:ext cx="6349912" cy="63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KPI Row: Total Revenue (2024): $599M, Avg RoC: 0.435, YoY Growth: -1.3%</a:t>
          </a:r>
        </a:p>
      </dsp:txBody>
      <dsp:txXfrm>
        <a:off x="18647" y="18647"/>
        <a:ext cx="5588417" cy="599365"/>
      </dsp:txXfrm>
    </dsp:sp>
    <dsp:sp modelId="{F0E2BF14-C11F-4FA6-B5B8-B5BF87EE7422}">
      <dsp:nvSpPr>
        <dsp:cNvPr id="0" name=""/>
        <dsp:cNvSpPr/>
      </dsp:nvSpPr>
      <dsp:spPr>
        <a:xfrm>
          <a:off x="474181" y="725084"/>
          <a:ext cx="6349912" cy="63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Trend Line Chart: Feb 2022 – Dec 2024</a:t>
          </a:r>
        </a:p>
      </dsp:txBody>
      <dsp:txXfrm>
        <a:off x="492828" y="743731"/>
        <a:ext cx="5424607" cy="599365"/>
      </dsp:txXfrm>
    </dsp:sp>
    <dsp:sp modelId="{0C2B6B97-D6D6-4091-B6C1-0AFE213098E8}">
      <dsp:nvSpPr>
        <dsp:cNvPr id="0" name=""/>
        <dsp:cNvSpPr/>
      </dsp:nvSpPr>
      <dsp:spPr>
        <a:xfrm>
          <a:off x="948363" y="1450169"/>
          <a:ext cx="6349912" cy="63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YoY Growth: 2022–23: +5.2%, 2023–24: -1.3%</a:t>
          </a:r>
        </a:p>
      </dsp:txBody>
      <dsp:txXfrm>
        <a:off x="967010" y="1468816"/>
        <a:ext cx="5424607" cy="599365"/>
      </dsp:txXfrm>
    </dsp:sp>
    <dsp:sp modelId="{95EF7830-1D6E-4871-9716-C72292F42BE9}">
      <dsp:nvSpPr>
        <dsp:cNvPr id="0" name=""/>
        <dsp:cNvSpPr/>
      </dsp:nvSpPr>
      <dsp:spPr>
        <a:xfrm>
          <a:off x="1422545" y="2175253"/>
          <a:ext cx="6349912" cy="63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Mix Pie Chart: ABS 32%, CLO 29%, MBS 23%, Bonds 16%</a:t>
          </a:r>
        </a:p>
      </dsp:txBody>
      <dsp:txXfrm>
        <a:off x="1441192" y="2193900"/>
        <a:ext cx="5424607" cy="599365"/>
      </dsp:txXfrm>
    </dsp:sp>
    <dsp:sp modelId="{AA3997D3-2576-4172-A28B-2AEF1B931A3D}">
      <dsp:nvSpPr>
        <dsp:cNvPr id="0" name=""/>
        <dsp:cNvSpPr/>
      </dsp:nvSpPr>
      <dsp:spPr>
        <a:xfrm>
          <a:off x="1896726" y="2900338"/>
          <a:ext cx="6349912" cy="636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Year Filter: Dynamic yearly views</a:t>
          </a:r>
        </a:p>
      </dsp:txBody>
      <dsp:txXfrm>
        <a:off x="1915373" y="2918985"/>
        <a:ext cx="5424607" cy="599365"/>
      </dsp:txXfrm>
    </dsp:sp>
    <dsp:sp modelId="{75DC9929-02D1-4A4A-8D93-AA7320B88329}">
      <dsp:nvSpPr>
        <dsp:cNvPr id="0" name=""/>
        <dsp:cNvSpPr/>
      </dsp:nvSpPr>
      <dsp:spPr>
        <a:xfrm>
          <a:off x="5936083" y="465115"/>
          <a:ext cx="413828" cy="41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029194" y="465115"/>
        <a:ext cx="227606" cy="311406"/>
      </dsp:txXfrm>
    </dsp:sp>
    <dsp:sp modelId="{F4F714A3-0ECE-47AE-8400-46BE5ABEACF1}">
      <dsp:nvSpPr>
        <dsp:cNvPr id="0" name=""/>
        <dsp:cNvSpPr/>
      </dsp:nvSpPr>
      <dsp:spPr>
        <a:xfrm>
          <a:off x="6410265" y="1190199"/>
          <a:ext cx="413828" cy="41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03376" y="1190199"/>
        <a:ext cx="227606" cy="311406"/>
      </dsp:txXfrm>
    </dsp:sp>
    <dsp:sp modelId="{CC1DFA2A-8DBE-40C5-8107-7F11C7863DA8}">
      <dsp:nvSpPr>
        <dsp:cNvPr id="0" name=""/>
        <dsp:cNvSpPr/>
      </dsp:nvSpPr>
      <dsp:spPr>
        <a:xfrm>
          <a:off x="6884446" y="1904673"/>
          <a:ext cx="413828" cy="41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77557" y="1904673"/>
        <a:ext cx="227606" cy="311406"/>
      </dsp:txXfrm>
    </dsp:sp>
    <dsp:sp modelId="{066E1932-ABB2-4F9E-9FA0-BBAB5055A5BA}">
      <dsp:nvSpPr>
        <dsp:cNvPr id="0" name=""/>
        <dsp:cNvSpPr/>
      </dsp:nvSpPr>
      <dsp:spPr>
        <a:xfrm>
          <a:off x="7358628" y="2636832"/>
          <a:ext cx="413828" cy="41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451739" y="2636832"/>
        <a:ext cx="227606" cy="31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1E5B-D668-45CC-BD7D-DC1ECA64A0F5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B203-F930-4441-BDF6-DC2C933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AB203-F930-4441-BDF6-DC2C93356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Spread Products – Executive Performance Dashboard (2022–2024)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C941D317-D387-8711-A016-4DAEC19F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536" b="17536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Create an interactive executive dashboard to analyze performance trends in Spread Products division.</a:t>
            </a:r>
          </a:p>
          <a:p>
            <a:r>
              <a:rPr lang="en-US" sz="1600" dirty="0"/>
              <a:t>Tools Used: Tableau, Excel, Bloomberg Terminal</a:t>
            </a:r>
          </a:p>
          <a:p>
            <a:r>
              <a:rPr lang="en-US" sz="1600" dirty="0"/>
              <a:t>Focus Areas: Total Revenue Trends, Return on Capital (</a:t>
            </a:r>
            <a:r>
              <a:rPr lang="en-US" sz="1600" dirty="0" err="1"/>
              <a:t>RoC</a:t>
            </a:r>
            <a:r>
              <a:rPr lang="en-US" sz="1600" dirty="0"/>
              <a:t>), YoY Growth, Product Revenue Mix (ABS, CLO, MBS, Bonds)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Sources &amp; Preparation</a:t>
            </a:r>
          </a:p>
        </p:txBody>
      </p:sp>
      <p:grpSp>
        <p:nvGrpSpPr>
          <p:cNvPr id="116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6771D-D3AD-8C5D-8D9E-9BA24FCC1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99843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2B611-51EF-B2B3-DF77-04337B955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715" y="643467"/>
            <a:ext cx="55025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1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7CE23DBF-2872-DCEA-9412-C5475678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4688" b="1"/>
          <a:stretch/>
        </p:blipFill>
        <p:spPr>
          <a:xfrm>
            <a:off x="482600" y="673331"/>
            <a:ext cx="8178799" cy="55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Executive Dashboard (Tableau)</a:t>
            </a:r>
          </a:p>
        </p:txBody>
      </p:sp>
      <p:grpSp>
        <p:nvGrpSpPr>
          <p:cNvPr id="14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02265-3A02-5AB1-E8CD-22C872C67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77323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Insights from Tableau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2023 revenue growth &gt; 2024 (YoY decline)</a:t>
            </a:r>
          </a:p>
          <a:p>
            <a:r>
              <a:rPr lang="en-US" sz="2100"/>
              <a:t>Stable product mix, ABS and CLO dominant</a:t>
            </a:r>
          </a:p>
          <a:p>
            <a:r>
              <a:rPr lang="en-US" sz="2100"/>
              <a:t>RoC slightly improved over time</a:t>
            </a:r>
          </a:p>
          <a:p>
            <a:r>
              <a:rPr lang="en-US" sz="2100"/>
              <a:t>Q3–Q4 2024 slowdown visible in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Tableau vs Bloomberg KPI Alignment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Total Revenue (2024): Tableau $599M vs Bloomberg $595M</a:t>
            </a:r>
          </a:p>
          <a:p>
            <a:r>
              <a:rPr lang="en-US" sz="2100"/>
              <a:t>Avg RoC: Tableau 0.435 vs Bloomberg 0.438</a:t>
            </a:r>
          </a:p>
          <a:p>
            <a:r>
              <a:rPr lang="en-US" sz="2100"/>
              <a:t>YoY Growth: Tableau -1.3% vs Bloomberg -1.1%</a:t>
            </a:r>
          </a:p>
          <a:p>
            <a:r>
              <a:rPr lang="en-US" sz="2100"/>
              <a:t>MBS Spread: Tableau +120bps vs Bloomberg +118bps</a:t>
            </a:r>
          </a:p>
          <a:p>
            <a:r>
              <a:rPr lang="en-US" sz="2100"/>
              <a:t>CLO Spread: Tableau +140bps vs Bloomberg +139bps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30" y="3752849"/>
            <a:ext cx="2890156" cy="2452687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Strategic Insights &amp; Decision Support Value</a:t>
            </a:r>
          </a:p>
        </p:txBody>
      </p:sp>
      <p:pic>
        <p:nvPicPr>
          <p:cNvPr id="14" name="Picture 13" descr="Digital financial graph">
            <a:extLst>
              <a:ext uri="{FF2B5EF4-FFF2-40B4-BE49-F238E27FC236}">
                <a16:creationId xmlns:a16="http://schemas.microsoft.com/office/drawing/2014/main" id="{2CD09A7A-E674-6C7A-FB0A-44FE107B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22" b="1237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Dashboard simplifies executive analysis</a:t>
            </a:r>
          </a:p>
          <a:p>
            <a:r>
              <a:rPr lang="en-US" sz="1600" dirty="0"/>
              <a:t>Bloomberg adds validation and credibility</a:t>
            </a:r>
          </a:p>
          <a:p>
            <a:r>
              <a:rPr lang="en-US" sz="1600" dirty="0"/>
              <a:t>Supports strategic decisions, product focus, and performance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284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Spread Products – Executive Performance Dashboard (2022–2024)</vt:lpstr>
      <vt:lpstr>Data Sources &amp; Preparation</vt:lpstr>
      <vt:lpstr>PowerPoint Presentation</vt:lpstr>
      <vt:lpstr>PowerPoint Presentation</vt:lpstr>
      <vt:lpstr>Executive Dashboard (Tableau)</vt:lpstr>
      <vt:lpstr>Insights from Tableau</vt:lpstr>
      <vt:lpstr>Tableau vs Bloomberg KPI Alignment</vt:lpstr>
      <vt:lpstr>Strategic Insights &amp; Decision Support Value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 sahini</dc:creator>
  <cp:keywords/>
  <dc:description>generated using python-pptx</dc:description>
  <cp:lastModifiedBy>rohit sahini</cp:lastModifiedBy>
  <cp:revision>7</cp:revision>
  <dcterms:created xsi:type="dcterms:W3CDTF">2013-01-27T09:14:16Z</dcterms:created>
  <dcterms:modified xsi:type="dcterms:W3CDTF">2025-04-20T18:30:23Z</dcterms:modified>
  <cp:category/>
</cp:coreProperties>
</file>