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2"/>
  </p:notesMasterIdLst>
  <p:sldIdLst>
    <p:sldId id="256" r:id="rId2"/>
    <p:sldId id="282" r:id="rId3"/>
    <p:sldId id="283" r:id="rId4"/>
    <p:sldId id="285" r:id="rId5"/>
    <p:sldId id="333" r:id="rId6"/>
    <p:sldId id="352" r:id="rId7"/>
    <p:sldId id="344" r:id="rId8"/>
    <p:sldId id="313" r:id="rId9"/>
    <p:sldId id="323" r:id="rId10"/>
    <p:sldId id="331" r:id="rId11"/>
    <p:sldId id="257" r:id="rId12"/>
    <p:sldId id="341" r:id="rId13"/>
    <p:sldId id="345" r:id="rId14"/>
    <p:sldId id="261" r:id="rId15"/>
    <p:sldId id="262" r:id="rId16"/>
    <p:sldId id="269" r:id="rId17"/>
    <p:sldId id="270" r:id="rId18"/>
    <p:sldId id="265" r:id="rId19"/>
    <p:sldId id="266" r:id="rId20"/>
    <p:sldId id="273" r:id="rId21"/>
    <p:sldId id="274" r:id="rId22"/>
    <p:sldId id="275" r:id="rId23"/>
    <p:sldId id="351" r:id="rId24"/>
    <p:sldId id="369" r:id="rId25"/>
    <p:sldId id="291" r:id="rId26"/>
    <p:sldId id="292" r:id="rId27"/>
    <p:sldId id="293" r:id="rId28"/>
    <p:sldId id="350" r:id="rId29"/>
    <p:sldId id="300" r:id="rId30"/>
    <p:sldId id="343" r:id="rId31"/>
    <p:sldId id="355" r:id="rId32"/>
    <p:sldId id="324" r:id="rId33"/>
    <p:sldId id="356" r:id="rId34"/>
    <p:sldId id="327" r:id="rId35"/>
    <p:sldId id="354" r:id="rId36"/>
    <p:sldId id="306" r:id="rId37"/>
    <p:sldId id="314" r:id="rId38"/>
    <p:sldId id="315" r:id="rId39"/>
    <p:sldId id="307" r:id="rId40"/>
    <p:sldId id="309" r:id="rId41"/>
    <p:sldId id="363" r:id="rId42"/>
    <p:sldId id="364" r:id="rId43"/>
    <p:sldId id="358" r:id="rId44"/>
    <p:sldId id="318" r:id="rId45"/>
    <p:sldId id="360" r:id="rId46"/>
    <p:sldId id="361" r:id="rId47"/>
    <p:sldId id="316" r:id="rId48"/>
    <p:sldId id="366" r:id="rId49"/>
    <p:sldId id="319" r:id="rId50"/>
    <p:sldId id="359" r:id="rId51"/>
    <p:sldId id="367" r:id="rId52"/>
    <p:sldId id="328" r:id="rId53"/>
    <p:sldId id="329" r:id="rId54"/>
    <p:sldId id="330" r:id="rId55"/>
    <p:sldId id="332" r:id="rId56"/>
    <p:sldId id="368" r:id="rId57"/>
    <p:sldId id="370" r:id="rId58"/>
    <p:sldId id="371" r:id="rId59"/>
    <p:sldId id="362" r:id="rId60"/>
    <p:sldId id="30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85867-CDD4-4888-BAEA-21880BCFB8F1}" type="doc">
      <dgm:prSet loTypeId="urn:microsoft.com/office/officeart/2005/8/layout/hProcess9" loCatId="process" qsTypeId="urn:microsoft.com/office/officeart/2005/8/quickstyle/3d7" qsCatId="3D" csTypeId="urn:microsoft.com/office/officeart/2005/8/colors/accent1_2" csCatId="accent1" phldr="1"/>
      <dgm:spPr>
        <a:scene3d>
          <a:camera prst="perspectiveFront" zoom="91000"/>
          <a:lightRig rig="threePt" dir="t">
            <a:rot lat="0" lon="0" rev="20640000"/>
          </a:lightRig>
        </a:scene3d>
      </dgm:spPr>
    </dgm:pt>
    <dgm:pt modelId="{E0FA2A7D-4747-4047-A1EA-23C42E6CDC2B}">
      <dgm:prSet/>
      <dgm:spPr>
        <a:solidFill>
          <a:schemeClr val="tx2">
            <a:lumMod val="20000"/>
            <a:lumOff val="80000"/>
          </a:schemeClr>
        </a:solidFill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pPr algn="ctr"/>
          <a:r>
            <a:rPr lang="en-MY" dirty="0">
              <a:latin typeface="Arial" panose="020B0604020202020204" pitchFamily="34" charset="0"/>
              <a:cs typeface="Arial" panose="020B0604020202020204" pitchFamily="34" charset="0"/>
            </a:rPr>
            <a:t>Explore current </a:t>
          </a:r>
          <a:r>
            <a:rPr lang="en-MY" b="1" dirty="0">
              <a:latin typeface="Arial" panose="020B0604020202020204" pitchFamily="34" charset="0"/>
              <a:cs typeface="Arial" panose="020B0604020202020204" pitchFamily="34" charset="0"/>
            </a:rPr>
            <a:t>blockchain</a:t>
          </a:r>
          <a:r>
            <a:rPr lang="en-US" altLang="zh-CN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techniques</a:t>
          </a:r>
          <a:r>
            <a:rPr lang="en-MY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Based on literature review.</a:t>
          </a:r>
          <a:endParaRPr lang="en-US" dirty="0">
            <a:solidFill>
              <a:srgbClr val="FF0000"/>
            </a:solidFill>
          </a:endParaRPr>
        </a:p>
      </dgm:t>
    </dgm:pt>
    <dgm:pt modelId="{36CAED66-ECE3-4F7A-A6A4-FED5E61EFE9A}" type="parTrans" cxnId="{CF389F3C-7172-49DD-855B-5C51D3964276}">
      <dgm:prSet/>
      <dgm:spPr/>
      <dgm:t>
        <a:bodyPr/>
        <a:lstStyle/>
        <a:p>
          <a:endParaRPr lang="en-US"/>
        </a:p>
      </dgm:t>
    </dgm:pt>
    <dgm:pt modelId="{9B7D6ACE-6BB9-4ABA-AC7C-F30E0455BE31}" type="sibTrans" cxnId="{CF389F3C-7172-49DD-855B-5C51D3964276}">
      <dgm:prSet/>
      <dgm:spPr/>
      <dgm:t>
        <a:bodyPr/>
        <a:lstStyle/>
        <a:p>
          <a:endParaRPr lang="en-US"/>
        </a:p>
      </dgm:t>
    </dgm:pt>
    <dgm:pt modelId="{BFCD58AA-0D91-469D-82F9-4F1D1E30AA39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MY" sz="2000" dirty="0">
              <a:latin typeface="Arial" panose="020B0604020202020204" pitchFamily="34" charset="0"/>
              <a:cs typeface="Arial" panose="020B0604020202020204" pitchFamily="34" charset="0"/>
            </a:rPr>
            <a:t>Design a  </a:t>
          </a:r>
          <a:r>
            <a:rPr lang="en-MY" sz="2000" b="1" dirty="0">
              <a:latin typeface="Arial" panose="020B0604020202020204" pitchFamily="34" charset="0"/>
              <a:cs typeface="Arial" panose="020B0604020202020204" pitchFamily="34" charset="0"/>
            </a:rPr>
            <a:t>blockchain</a:t>
          </a:r>
          <a:r>
            <a:rPr lang="en-US" altLang="zh-CN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2000" b="1" dirty="0">
              <a:latin typeface="Arial" panose="020B0604020202020204" pitchFamily="34" charset="0"/>
              <a:cs typeface="Arial" panose="020B0604020202020204" pitchFamily="34" charset="0"/>
            </a:rPr>
            <a:t>framework</a:t>
          </a:r>
          <a:r>
            <a:rPr lang="en-MY" sz="20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Under Hyperledger environment.</a:t>
          </a:r>
          <a:endParaRPr lang="en-US" sz="2000" dirty="0"/>
        </a:p>
      </dgm:t>
    </dgm:pt>
    <dgm:pt modelId="{98B868EE-E5A8-4B96-999C-7CD18C4D5F6D}" type="parTrans" cxnId="{0694A280-18BC-4323-90AD-4F0B06FAF085}">
      <dgm:prSet/>
      <dgm:spPr/>
      <dgm:t>
        <a:bodyPr/>
        <a:lstStyle/>
        <a:p>
          <a:endParaRPr lang="en-US"/>
        </a:p>
      </dgm:t>
    </dgm:pt>
    <dgm:pt modelId="{36A75C26-6F64-4805-979A-517A4FA7175B}" type="sibTrans" cxnId="{0694A280-18BC-4323-90AD-4F0B06FAF085}">
      <dgm:prSet/>
      <dgm:spPr/>
      <dgm:t>
        <a:bodyPr/>
        <a:lstStyle/>
        <a:p>
          <a:endParaRPr lang="en-US"/>
        </a:p>
      </dgm:t>
    </dgm:pt>
    <dgm:pt modelId="{A4A892E1-0DF2-48C0-B375-02FDC3393CA4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MY" dirty="0">
              <a:latin typeface="Arial" panose="020B0604020202020204" pitchFamily="34" charset="0"/>
              <a:cs typeface="Arial" panose="020B0604020202020204" pitchFamily="34" charset="0"/>
            </a:rPr>
            <a:t>Propose PKI </a:t>
          </a:r>
          <a:r>
            <a:rPr lang="en-MY" b="1" dirty="0">
              <a:latin typeface="Arial" panose="020B0604020202020204" pitchFamily="34" charset="0"/>
              <a:cs typeface="Arial" panose="020B0604020202020204" pitchFamily="34" charset="0"/>
            </a:rPr>
            <a:t>blockchain</a:t>
          </a:r>
          <a:r>
            <a:rPr lang="en-US" altLang="zh-CN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authentication </a:t>
          </a:r>
          <a:r>
            <a:rPr lang="en-MY" dirty="0">
              <a:latin typeface="Arial" panose="020B0604020202020204" pitchFamily="34" charset="0"/>
              <a:cs typeface="Arial" panose="020B0604020202020204" pitchFamily="34" charset="0"/>
            </a:rPr>
            <a:t>algorithm</a:t>
          </a:r>
          <a:r>
            <a:rPr lang="en-MY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. Leveraging a secured public key cryptography mechanism </a:t>
          </a:r>
          <a:endParaRPr lang="en-US" dirty="0"/>
        </a:p>
      </dgm:t>
    </dgm:pt>
    <dgm:pt modelId="{B09FB7C3-148E-48EC-9709-2C93B8F04B05}" type="parTrans" cxnId="{8D1B2E89-3C76-4BBF-9CAB-04E12BA5E82E}">
      <dgm:prSet/>
      <dgm:spPr/>
      <dgm:t>
        <a:bodyPr/>
        <a:lstStyle/>
        <a:p>
          <a:endParaRPr lang="en-US"/>
        </a:p>
      </dgm:t>
    </dgm:pt>
    <dgm:pt modelId="{F89FFDCF-3F64-4C6A-A55E-EF7768EE022F}" type="sibTrans" cxnId="{8D1B2E89-3C76-4BBF-9CAB-04E12BA5E82E}">
      <dgm:prSet/>
      <dgm:spPr/>
      <dgm:t>
        <a:bodyPr/>
        <a:lstStyle/>
        <a:p>
          <a:endParaRPr lang="en-US"/>
        </a:p>
      </dgm:t>
    </dgm:pt>
    <dgm:pt modelId="{75FC0EE8-F70A-42FD-9CC7-558391E02AC1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b="1" dirty="0">
              <a:latin typeface="Arial" panose="020B0604020202020204" pitchFamily="34" charset="0"/>
              <a:cs typeface="Arial" panose="020B0604020202020204" pitchFamily="34" charset="0"/>
            </a:rPr>
            <a:t>Evaluate</a:t>
          </a:r>
          <a:r>
            <a:rPr lang="en-US" altLang="zh-CN" sz="2400" dirty="0">
              <a:latin typeface="Arial" panose="020B0604020202020204" pitchFamily="34" charset="0"/>
              <a:cs typeface="Arial" panose="020B0604020202020204" pitchFamily="34" charset="0"/>
            </a:rPr>
            <a:t> the proposed framework.</a:t>
          </a:r>
        </a:p>
      </dgm:t>
    </dgm:pt>
    <dgm:pt modelId="{44A641F9-912A-4F91-9737-9A7033B6332B}" type="parTrans" cxnId="{4A998F96-4787-4FB7-92D5-5C71F592F809}">
      <dgm:prSet/>
      <dgm:spPr/>
      <dgm:t>
        <a:bodyPr/>
        <a:lstStyle/>
        <a:p>
          <a:endParaRPr lang="en-US"/>
        </a:p>
      </dgm:t>
    </dgm:pt>
    <dgm:pt modelId="{7F197128-7188-48DA-9458-7750CA17EE0D}" type="sibTrans" cxnId="{4A998F96-4787-4FB7-92D5-5C71F592F809}">
      <dgm:prSet/>
      <dgm:spPr/>
      <dgm:t>
        <a:bodyPr/>
        <a:lstStyle/>
        <a:p>
          <a:endParaRPr lang="en-US"/>
        </a:p>
      </dgm:t>
    </dgm:pt>
    <dgm:pt modelId="{0E362F0E-B597-4F82-A626-0FD6DB8793ED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Read latency</a:t>
          </a:r>
        </a:p>
      </dgm:t>
    </dgm:pt>
    <dgm:pt modelId="{D9D2A6F8-5020-49F1-8919-06BD2567E9D0}" type="sibTrans" cxnId="{FCA3C06A-CBDE-4477-A92E-B1F004AF3D4D}">
      <dgm:prSet/>
      <dgm:spPr/>
      <dgm:t>
        <a:bodyPr/>
        <a:lstStyle/>
        <a:p>
          <a:endParaRPr lang="en-US"/>
        </a:p>
      </dgm:t>
    </dgm:pt>
    <dgm:pt modelId="{93DD8534-0AE0-431C-96DC-1DC88758E049}" type="parTrans" cxnId="{FCA3C06A-CBDE-4477-A92E-B1F004AF3D4D}">
      <dgm:prSet/>
      <dgm:spPr/>
      <dgm:t>
        <a:bodyPr/>
        <a:lstStyle/>
        <a:p>
          <a:endParaRPr lang="en-US"/>
        </a:p>
      </dgm:t>
    </dgm:pt>
    <dgm:pt modelId="{BF9B11BF-4879-469C-8E62-FF5AB4B8782F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Read throughput</a:t>
          </a:r>
        </a:p>
      </dgm:t>
    </dgm:pt>
    <dgm:pt modelId="{7B26848B-48D3-4CEB-BE18-7CC22DE70FD3}" type="sibTrans" cxnId="{862BF574-293F-4D95-BCFF-4D416F6AA876}">
      <dgm:prSet/>
      <dgm:spPr/>
      <dgm:t>
        <a:bodyPr/>
        <a:lstStyle/>
        <a:p>
          <a:endParaRPr lang="en-US"/>
        </a:p>
      </dgm:t>
    </dgm:pt>
    <dgm:pt modelId="{94E5D5F3-FC12-46A5-8D53-7CFD66848398}" type="parTrans" cxnId="{862BF574-293F-4D95-BCFF-4D416F6AA876}">
      <dgm:prSet/>
      <dgm:spPr/>
      <dgm:t>
        <a:bodyPr/>
        <a:lstStyle/>
        <a:p>
          <a:endParaRPr lang="en-US"/>
        </a:p>
      </dgm:t>
    </dgm:pt>
    <dgm:pt modelId="{A665930D-4176-4D3F-BADE-AFCF0F59115D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Transaction latency</a:t>
          </a:r>
        </a:p>
      </dgm:t>
    </dgm:pt>
    <dgm:pt modelId="{4613FADA-8490-4FB3-A8B1-89B2C6C729B0}" type="sibTrans" cxnId="{B79AA202-6E4C-4C9D-B41C-256B391F04D5}">
      <dgm:prSet/>
      <dgm:spPr/>
      <dgm:t>
        <a:bodyPr/>
        <a:lstStyle/>
        <a:p>
          <a:endParaRPr lang="en-US"/>
        </a:p>
      </dgm:t>
    </dgm:pt>
    <dgm:pt modelId="{FBBF95DB-D463-4735-9D6D-03C9CD27F8F5}" type="parTrans" cxnId="{B79AA202-6E4C-4C9D-B41C-256B391F04D5}">
      <dgm:prSet/>
      <dgm:spPr/>
      <dgm:t>
        <a:bodyPr/>
        <a:lstStyle/>
        <a:p>
          <a:endParaRPr lang="en-US"/>
        </a:p>
      </dgm:t>
    </dgm:pt>
    <dgm:pt modelId="{10EC8748-DA30-461A-9D6B-EA9E07DE7D94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Transaction throughput</a:t>
          </a:r>
        </a:p>
      </dgm:t>
    </dgm:pt>
    <dgm:pt modelId="{F838139A-E030-4010-93FA-115049D7DADB}" type="sibTrans" cxnId="{22B7CEF4-FE86-4B9B-8834-8E66D8CB3D68}">
      <dgm:prSet/>
      <dgm:spPr/>
      <dgm:t>
        <a:bodyPr/>
        <a:lstStyle/>
        <a:p>
          <a:endParaRPr lang="en-US"/>
        </a:p>
      </dgm:t>
    </dgm:pt>
    <dgm:pt modelId="{097F04CB-D590-4811-A9A2-F325C2E09B32}" type="parTrans" cxnId="{22B7CEF4-FE86-4B9B-8834-8E66D8CB3D68}">
      <dgm:prSet/>
      <dgm:spPr/>
      <dgm:t>
        <a:bodyPr/>
        <a:lstStyle/>
        <a:p>
          <a:endParaRPr lang="en-US"/>
        </a:p>
      </dgm:t>
    </dgm:pt>
    <dgm:pt modelId="{23ADD439-4EDB-4BCB-B838-72E1A037B145}" type="pres">
      <dgm:prSet presAssocID="{02085867-CDD4-4888-BAEA-21880BCFB8F1}" presName="CompostProcess" presStyleCnt="0">
        <dgm:presLayoutVars>
          <dgm:dir/>
          <dgm:resizeHandles val="exact"/>
        </dgm:presLayoutVars>
      </dgm:prSet>
      <dgm:spPr/>
    </dgm:pt>
    <dgm:pt modelId="{357ED620-7DE5-4931-9E99-2D8CAB7B9DDE}" type="pres">
      <dgm:prSet presAssocID="{02085867-CDD4-4888-BAEA-21880BCFB8F1}" presName="arrow" presStyleLbl="bgShp" presStyleIdx="0" presStyleCnt="1" custScaleX="117647" custLinFactNeighborX="-3648" custLinFactNeighborY="5144"/>
      <dgm:spPr>
        <a:solidFill>
          <a:schemeClr val="accent1">
            <a:lumMod val="75000"/>
          </a:schemeClr>
        </a:solidFill>
      </dgm:spPr>
    </dgm:pt>
    <dgm:pt modelId="{645D0D8E-1BC7-4730-B4C1-A5E0B66B02BD}" type="pres">
      <dgm:prSet presAssocID="{02085867-CDD4-4888-BAEA-21880BCFB8F1}" presName="linearProcess" presStyleCnt="0"/>
      <dgm:spPr/>
    </dgm:pt>
    <dgm:pt modelId="{7310FEFE-6702-445A-A390-7F26374AE0F6}" type="pres">
      <dgm:prSet presAssocID="{E0FA2A7D-4747-4047-A1EA-23C42E6CDC2B}" presName="textNode" presStyleLbl="node1" presStyleIdx="0" presStyleCnt="4" custScaleX="96892" custLinFactNeighborX="-91134" custLinFactNeighborY="1543">
        <dgm:presLayoutVars>
          <dgm:bulletEnabled val="1"/>
        </dgm:presLayoutVars>
      </dgm:prSet>
      <dgm:spPr/>
    </dgm:pt>
    <dgm:pt modelId="{BFFB4BCB-EC10-48A9-818C-1EAAF1ABD85E}" type="pres">
      <dgm:prSet presAssocID="{9B7D6ACE-6BB9-4ABA-AC7C-F30E0455BE31}" presName="sibTrans" presStyleCnt="0"/>
      <dgm:spPr/>
    </dgm:pt>
    <dgm:pt modelId="{34EBEDCC-632A-446A-A61E-15B8252DDC9E}" type="pres">
      <dgm:prSet presAssocID="{BFCD58AA-0D91-469D-82F9-4F1D1E30AA39}" presName="textNode" presStyleLbl="node1" presStyleIdx="1" presStyleCnt="4" custScaleX="98257">
        <dgm:presLayoutVars>
          <dgm:bulletEnabled val="1"/>
        </dgm:presLayoutVars>
      </dgm:prSet>
      <dgm:spPr/>
    </dgm:pt>
    <dgm:pt modelId="{F4A7262B-A17B-4E4B-8AD4-25C6C71AF0F4}" type="pres">
      <dgm:prSet presAssocID="{36A75C26-6F64-4805-979A-517A4FA7175B}" presName="sibTrans" presStyleCnt="0"/>
      <dgm:spPr/>
    </dgm:pt>
    <dgm:pt modelId="{999F25F3-CA01-41F2-BB83-D2D074514728}" type="pres">
      <dgm:prSet presAssocID="{A4A892E1-0DF2-48C0-B375-02FDC3393CA4}" presName="textNode" presStyleLbl="node1" presStyleIdx="2" presStyleCnt="4" custScaleX="93031">
        <dgm:presLayoutVars>
          <dgm:bulletEnabled val="1"/>
        </dgm:presLayoutVars>
      </dgm:prSet>
      <dgm:spPr/>
    </dgm:pt>
    <dgm:pt modelId="{BA97A17E-7AAB-4B7B-82C8-63B6DAFE6FA5}" type="pres">
      <dgm:prSet presAssocID="{F89FFDCF-3F64-4C6A-A55E-EF7768EE022F}" presName="sibTrans" presStyleCnt="0"/>
      <dgm:spPr/>
    </dgm:pt>
    <dgm:pt modelId="{99839D8A-D719-418F-82FF-B460A10EAF6A}" type="pres">
      <dgm:prSet presAssocID="{75FC0EE8-F70A-42FD-9CC7-558391E02AC1}" presName="textNode" presStyleLbl="node1" presStyleIdx="3" presStyleCnt="4" custScaleX="90055" custScaleY="103187" custLinFactNeighborX="-9079" custLinFactNeighborY="1838">
        <dgm:presLayoutVars>
          <dgm:bulletEnabled val="1"/>
        </dgm:presLayoutVars>
      </dgm:prSet>
      <dgm:spPr/>
    </dgm:pt>
  </dgm:ptLst>
  <dgm:cxnLst>
    <dgm:cxn modelId="{B79AA202-6E4C-4C9D-B41C-256B391F04D5}" srcId="{75FC0EE8-F70A-42FD-9CC7-558391E02AC1}" destId="{A665930D-4176-4D3F-BADE-AFCF0F59115D}" srcOrd="2" destOrd="0" parTransId="{FBBF95DB-D463-4735-9D6D-03C9CD27F8F5}" sibTransId="{4613FADA-8490-4FB3-A8B1-89B2C6C729B0}"/>
    <dgm:cxn modelId="{35BD0006-0DEC-4A79-B504-B43526728C05}" type="presOf" srcId="{10EC8748-DA30-461A-9D6B-EA9E07DE7D94}" destId="{99839D8A-D719-418F-82FF-B460A10EAF6A}" srcOrd="0" destOrd="4" presId="urn:microsoft.com/office/officeart/2005/8/layout/hProcess9"/>
    <dgm:cxn modelId="{C9112006-7DCD-4D30-84C3-E10C737FBEF1}" type="presOf" srcId="{A4A892E1-0DF2-48C0-B375-02FDC3393CA4}" destId="{999F25F3-CA01-41F2-BB83-D2D074514728}" srcOrd="0" destOrd="0" presId="urn:microsoft.com/office/officeart/2005/8/layout/hProcess9"/>
    <dgm:cxn modelId="{CF389F3C-7172-49DD-855B-5C51D3964276}" srcId="{02085867-CDD4-4888-BAEA-21880BCFB8F1}" destId="{E0FA2A7D-4747-4047-A1EA-23C42E6CDC2B}" srcOrd="0" destOrd="0" parTransId="{36CAED66-ECE3-4F7A-A6A4-FED5E61EFE9A}" sibTransId="{9B7D6ACE-6BB9-4ABA-AC7C-F30E0455BE31}"/>
    <dgm:cxn modelId="{A5680B43-8D7F-49FC-BF2C-EE7599018796}" type="presOf" srcId="{02085867-CDD4-4888-BAEA-21880BCFB8F1}" destId="{23ADD439-4EDB-4BCB-B838-72E1A037B145}" srcOrd="0" destOrd="0" presId="urn:microsoft.com/office/officeart/2005/8/layout/hProcess9"/>
    <dgm:cxn modelId="{FCA3C06A-CBDE-4477-A92E-B1F004AF3D4D}" srcId="{75FC0EE8-F70A-42FD-9CC7-558391E02AC1}" destId="{0E362F0E-B597-4F82-A626-0FD6DB8793ED}" srcOrd="0" destOrd="0" parTransId="{93DD8534-0AE0-431C-96DC-1DC88758E049}" sibTransId="{D9D2A6F8-5020-49F1-8919-06BD2567E9D0}"/>
    <dgm:cxn modelId="{862BF574-293F-4D95-BCFF-4D416F6AA876}" srcId="{75FC0EE8-F70A-42FD-9CC7-558391E02AC1}" destId="{BF9B11BF-4879-469C-8E62-FF5AB4B8782F}" srcOrd="1" destOrd="0" parTransId="{94E5D5F3-FC12-46A5-8D53-7CFD66848398}" sibTransId="{7B26848B-48D3-4CEB-BE18-7CC22DE70FD3}"/>
    <dgm:cxn modelId="{23B76C7A-55D1-48F0-BDB2-E978CB367264}" type="presOf" srcId="{E0FA2A7D-4747-4047-A1EA-23C42E6CDC2B}" destId="{7310FEFE-6702-445A-A390-7F26374AE0F6}" srcOrd="0" destOrd="0" presId="urn:microsoft.com/office/officeart/2005/8/layout/hProcess9"/>
    <dgm:cxn modelId="{0694A280-18BC-4323-90AD-4F0B06FAF085}" srcId="{02085867-CDD4-4888-BAEA-21880BCFB8F1}" destId="{BFCD58AA-0D91-469D-82F9-4F1D1E30AA39}" srcOrd="1" destOrd="0" parTransId="{98B868EE-E5A8-4B96-999C-7CD18C4D5F6D}" sibTransId="{36A75C26-6F64-4805-979A-517A4FA7175B}"/>
    <dgm:cxn modelId="{446CEA84-90E2-4035-9EA3-C4A5D03C9E67}" type="presOf" srcId="{BFCD58AA-0D91-469D-82F9-4F1D1E30AA39}" destId="{34EBEDCC-632A-446A-A61E-15B8252DDC9E}" srcOrd="0" destOrd="0" presId="urn:microsoft.com/office/officeart/2005/8/layout/hProcess9"/>
    <dgm:cxn modelId="{8D1B2E89-3C76-4BBF-9CAB-04E12BA5E82E}" srcId="{02085867-CDD4-4888-BAEA-21880BCFB8F1}" destId="{A4A892E1-0DF2-48C0-B375-02FDC3393CA4}" srcOrd="2" destOrd="0" parTransId="{B09FB7C3-148E-48EC-9709-2C93B8F04B05}" sibTransId="{F89FFDCF-3F64-4C6A-A55E-EF7768EE022F}"/>
    <dgm:cxn modelId="{7D62078A-7579-4580-96A8-A8BD187BC74D}" type="presOf" srcId="{A665930D-4176-4D3F-BADE-AFCF0F59115D}" destId="{99839D8A-D719-418F-82FF-B460A10EAF6A}" srcOrd="0" destOrd="3" presId="urn:microsoft.com/office/officeart/2005/8/layout/hProcess9"/>
    <dgm:cxn modelId="{1D0CDA90-DD4F-4FE3-847F-0A22DE156C3F}" type="presOf" srcId="{75FC0EE8-F70A-42FD-9CC7-558391E02AC1}" destId="{99839D8A-D719-418F-82FF-B460A10EAF6A}" srcOrd="0" destOrd="0" presId="urn:microsoft.com/office/officeart/2005/8/layout/hProcess9"/>
    <dgm:cxn modelId="{4A998F96-4787-4FB7-92D5-5C71F592F809}" srcId="{02085867-CDD4-4888-BAEA-21880BCFB8F1}" destId="{75FC0EE8-F70A-42FD-9CC7-558391E02AC1}" srcOrd="3" destOrd="0" parTransId="{44A641F9-912A-4F91-9737-9A7033B6332B}" sibTransId="{7F197128-7188-48DA-9458-7750CA17EE0D}"/>
    <dgm:cxn modelId="{818B30E6-AE6C-4C71-8676-C97CE7B1342E}" type="presOf" srcId="{BF9B11BF-4879-469C-8E62-FF5AB4B8782F}" destId="{99839D8A-D719-418F-82FF-B460A10EAF6A}" srcOrd="0" destOrd="2" presId="urn:microsoft.com/office/officeart/2005/8/layout/hProcess9"/>
    <dgm:cxn modelId="{718DFDEF-C083-453C-8C44-EB547947C51D}" type="presOf" srcId="{0E362F0E-B597-4F82-A626-0FD6DB8793ED}" destId="{99839D8A-D719-418F-82FF-B460A10EAF6A}" srcOrd="0" destOrd="1" presId="urn:microsoft.com/office/officeart/2005/8/layout/hProcess9"/>
    <dgm:cxn modelId="{22B7CEF4-FE86-4B9B-8834-8E66D8CB3D68}" srcId="{75FC0EE8-F70A-42FD-9CC7-558391E02AC1}" destId="{10EC8748-DA30-461A-9D6B-EA9E07DE7D94}" srcOrd="3" destOrd="0" parTransId="{097F04CB-D590-4811-A9A2-F325C2E09B32}" sibTransId="{F838139A-E030-4010-93FA-115049D7DADB}"/>
    <dgm:cxn modelId="{C7FE529A-30F9-489B-90EA-13F76CFE8460}" type="presParOf" srcId="{23ADD439-4EDB-4BCB-B838-72E1A037B145}" destId="{357ED620-7DE5-4931-9E99-2D8CAB7B9DDE}" srcOrd="0" destOrd="0" presId="urn:microsoft.com/office/officeart/2005/8/layout/hProcess9"/>
    <dgm:cxn modelId="{17A33905-D70C-4742-A554-734CEF60869C}" type="presParOf" srcId="{23ADD439-4EDB-4BCB-B838-72E1A037B145}" destId="{645D0D8E-1BC7-4730-B4C1-A5E0B66B02BD}" srcOrd="1" destOrd="0" presId="urn:microsoft.com/office/officeart/2005/8/layout/hProcess9"/>
    <dgm:cxn modelId="{532C795C-B747-4B77-B20C-1384F6CACB13}" type="presParOf" srcId="{645D0D8E-1BC7-4730-B4C1-A5E0B66B02BD}" destId="{7310FEFE-6702-445A-A390-7F26374AE0F6}" srcOrd="0" destOrd="0" presId="urn:microsoft.com/office/officeart/2005/8/layout/hProcess9"/>
    <dgm:cxn modelId="{D9896082-28A3-4D3F-88DF-77EE5B25B38E}" type="presParOf" srcId="{645D0D8E-1BC7-4730-B4C1-A5E0B66B02BD}" destId="{BFFB4BCB-EC10-48A9-818C-1EAAF1ABD85E}" srcOrd="1" destOrd="0" presId="urn:microsoft.com/office/officeart/2005/8/layout/hProcess9"/>
    <dgm:cxn modelId="{A8C71CDE-0078-4F36-BF1B-581B74CAC8D7}" type="presParOf" srcId="{645D0D8E-1BC7-4730-B4C1-A5E0B66B02BD}" destId="{34EBEDCC-632A-446A-A61E-15B8252DDC9E}" srcOrd="2" destOrd="0" presId="urn:microsoft.com/office/officeart/2005/8/layout/hProcess9"/>
    <dgm:cxn modelId="{2C19BF7C-86A8-4E74-805F-5ECF09DE6C76}" type="presParOf" srcId="{645D0D8E-1BC7-4730-B4C1-A5E0B66B02BD}" destId="{F4A7262B-A17B-4E4B-8AD4-25C6C71AF0F4}" srcOrd="3" destOrd="0" presId="urn:microsoft.com/office/officeart/2005/8/layout/hProcess9"/>
    <dgm:cxn modelId="{BA89D442-EE4D-47E8-A1DF-A3335F95E2DC}" type="presParOf" srcId="{645D0D8E-1BC7-4730-B4C1-A5E0B66B02BD}" destId="{999F25F3-CA01-41F2-BB83-D2D074514728}" srcOrd="4" destOrd="0" presId="urn:microsoft.com/office/officeart/2005/8/layout/hProcess9"/>
    <dgm:cxn modelId="{FD01F12F-8CBF-4972-BBCC-EA266F830B28}" type="presParOf" srcId="{645D0D8E-1BC7-4730-B4C1-A5E0B66B02BD}" destId="{BA97A17E-7AAB-4B7B-82C8-63B6DAFE6FA5}" srcOrd="5" destOrd="0" presId="urn:microsoft.com/office/officeart/2005/8/layout/hProcess9"/>
    <dgm:cxn modelId="{340F04C6-EF80-461A-9CF8-61AC6319152D}" type="presParOf" srcId="{645D0D8E-1BC7-4730-B4C1-A5E0B66B02BD}" destId="{99839D8A-D719-418F-82FF-B460A10EAF6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085867-CDD4-4888-BAEA-21880BCFB8F1}" type="doc">
      <dgm:prSet loTypeId="urn:microsoft.com/office/officeart/2005/8/layout/hProcess9" loCatId="process" qsTypeId="urn:microsoft.com/office/officeart/2005/8/quickstyle/3d7" qsCatId="3D" csTypeId="urn:microsoft.com/office/officeart/2005/8/colors/accent1_2" csCatId="accent1" phldr="1"/>
      <dgm:spPr>
        <a:scene3d>
          <a:camera prst="perspectiveFront" zoom="91000"/>
          <a:lightRig rig="threePt" dir="t">
            <a:rot lat="0" lon="0" rev="20640000"/>
          </a:lightRig>
        </a:scene3d>
      </dgm:spPr>
    </dgm:pt>
    <dgm:pt modelId="{E0FA2A7D-4747-4047-A1EA-23C42E6CDC2B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Verification Of Transaction Input</a:t>
          </a:r>
          <a:endParaRPr lang="en-US" dirty="0">
            <a:solidFill>
              <a:schemeClr val="tx1"/>
            </a:solidFill>
          </a:endParaRPr>
        </a:p>
      </dgm:t>
    </dgm:pt>
    <dgm:pt modelId="{36CAED66-ECE3-4F7A-A6A4-FED5E61EFE9A}" type="parTrans" cxnId="{CF389F3C-7172-49DD-855B-5C51D3964276}">
      <dgm:prSet/>
      <dgm:spPr/>
      <dgm:t>
        <a:bodyPr/>
        <a:lstStyle/>
        <a:p>
          <a:endParaRPr lang="en-US"/>
        </a:p>
      </dgm:t>
    </dgm:pt>
    <dgm:pt modelId="{9B7D6ACE-6BB9-4ABA-AC7C-F30E0455BE31}" type="sibTrans" cxnId="{CF389F3C-7172-49DD-855B-5C51D3964276}">
      <dgm:prSet/>
      <dgm:spPr/>
      <dgm:t>
        <a:bodyPr/>
        <a:lstStyle/>
        <a:p>
          <a:endParaRPr lang="en-US"/>
        </a:p>
      </dgm:t>
    </dgm:pt>
    <dgm:pt modelId="{BFCD58AA-0D91-469D-82F9-4F1D1E30AA39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Commit  transaction. </a:t>
          </a:r>
          <a:endParaRPr lang="en-US" dirty="0">
            <a:solidFill>
              <a:srgbClr val="FF0000"/>
            </a:solidFill>
          </a:endParaRPr>
        </a:p>
      </dgm:t>
    </dgm:pt>
    <dgm:pt modelId="{98B868EE-E5A8-4B96-999C-7CD18C4D5F6D}" type="parTrans" cxnId="{0694A280-18BC-4323-90AD-4F0B06FAF085}">
      <dgm:prSet/>
      <dgm:spPr/>
      <dgm:t>
        <a:bodyPr/>
        <a:lstStyle/>
        <a:p>
          <a:endParaRPr lang="en-US"/>
        </a:p>
      </dgm:t>
    </dgm:pt>
    <dgm:pt modelId="{36A75C26-6F64-4805-979A-517A4FA7175B}" type="sibTrans" cxnId="{0694A280-18BC-4323-90AD-4F0B06FAF085}">
      <dgm:prSet/>
      <dgm:spPr/>
      <dgm:t>
        <a:bodyPr/>
        <a:lstStyle/>
        <a:p>
          <a:endParaRPr lang="en-US"/>
        </a:p>
      </dgm:t>
    </dgm:pt>
    <dgm:pt modelId="{A4A892E1-0DF2-48C0-B375-02FDC3393CA4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Encrypt transaction</a:t>
          </a:r>
          <a:endParaRPr lang="en-US" b="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9FB7C3-148E-48EC-9709-2C93B8F04B05}" type="parTrans" cxnId="{8D1B2E89-3C76-4BBF-9CAB-04E12BA5E82E}">
      <dgm:prSet/>
      <dgm:spPr/>
      <dgm:t>
        <a:bodyPr/>
        <a:lstStyle/>
        <a:p>
          <a:endParaRPr lang="en-US"/>
        </a:p>
      </dgm:t>
    </dgm:pt>
    <dgm:pt modelId="{F89FFDCF-3F64-4C6A-A55E-EF7768EE022F}" type="sibTrans" cxnId="{8D1B2E89-3C76-4BBF-9CAB-04E12BA5E82E}">
      <dgm:prSet/>
      <dgm:spPr/>
      <dgm:t>
        <a:bodyPr/>
        <a:lstStyle/>
        <a:p>
          <a:endParaRPr lang="en-US"/>
        </a:p>
      </dgm:t>
    </dgm:pt>
    <dgm:pt modelId="{75FC0EE8-F70A-42FD-9CC7-558391E02AC1}">
      <dgm:prSet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Sign transaction</a:t>
          </a:r>
          <a:endParaRPr lang="en-US" altLang="zh-CN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A641F9-912A-4F91-9737-9A7033B6332B}" type="parTrans" cxnId="{4A998F96-4787-4FB7-92D5-5C71F592F809}">
      <dgm:prSet/>
      <dgm:spPr/>
      <dgm:t>
        <a:bodyPr/>
        <a:lstStyle/>
        <a:p>
          <a:endParaRPr lang="en-US"/>
        </a:p>
      </dgm:t>
    </dgm:pt>
    <dgm:pt modelId="{7F197128-7188-48DA-9458-7750CA17EE0D}" type="sibTrans" cxnId="{4A998F96-4787-4FB7-92D5-5C71F592F809}">
      <dgm:prSet/>
      <dgm:spPr/>
      <dgm:t>
        <a:bodyPr/>
        <a:lstStyle/>
        <a:p>
          <a:endParaRPr lang="en-US"/>
        </a:p>
      </dgm:t>
    </dgm:pt>
    <dgm:pt modelId="{23ADD439-4EDB-4BCB-B838-72E1A037B145}" type="pres">
      <dgm:prSet presAssocID="{02085867-CDD4-4888-BAEA-21880BCFB8F1}" presName="CompostProcess" presStyleCnt="0">
        <dgm:presLayoutVars>
          <dgm:dir/>
          <dgm:resizeHandles val="exact"/>
        </dgm:presLayoutVars>
      </dgm:prSet>
      <dgm:spPr/>
    </dgm:pt>
    <dgm:pt modelId="{357ED620-7DE5-4931-9E99-2D8CAB7B9DDE}" type="pres">
      <dgm:prSet presAssocID="{02085867-CDD4-4888-BAEA-21880BCFB8F1}" presName="arrow" presStyleLbl="bgShp" presStyleIdx="0" presStyleCnt="1" custScaleX="117647" custLinFactNeighborX="0" custLinFactNeighborY="-4662"/>
      <dgm:spPr/>
    </dgm:pt>
    <dgm:pt modelId="{645D0D8E-1BC7-4730-B4C1-A5E0B66B02BD}" type="pres">
      <dgm:prSet presAssocID="{02085867-CDD4-4888-BAEA-21880BCFB8F1}" presName="linearProcess" presStyleCnt="0"/>
      <dgm:spPr/>
    </dgm:pt>
    <dgm:pt modelId="{7310FEFE-6702-445A-A390-7F26374AE0F6}" type="pres">
      <dgm:prSet presAssocID="{E0FA2A7D-4747-4047-A1EA-23C42E6CDC2B}" presName="textNode" presStyleLbl="node1" presStyleIdx="0" presStyleCnt="4" custScaleX="96892">
        <dgm:presLayoutVars>
          <dgm:bulletEnabled val="1"/>
        </dgm:presLayoutVars>
      </dgm:prSet>
      <dgm:spPr/>
    </dgm:pt>
    <dgm:pt modelId="{BFFB4BCB-EC10-48A9-818C-1EAAF1ABD85E}" type="pres">
      <dgm:prSet presAssocID="{9B7D6ACE-6BB9-4ABA-AC7C-F30E0455BE31}" presName="sibTrans" presStyleCnt="0"/>
      <dgm:spPr/>
    </dgm:pt>
    <dgm:pt modelId="{34EBEDCC-632A-446A-A61E-15B8252DDC9E}" type="pres">
      <dgm:prSet presAssocID="{BFCD58AA-0D91-469D-82F9-4F1D1E30AA39}" presName="textNode" presStyleLbl="node1" presStyleIdx="1" presStyleCnt="4" custScaleX="98257">
        <dgm:presLayoutVars>
          <dgm:bulletEnabled val="1"/>
        </dgm:presLayoutVars>
      </dgm:prSet>
      <dgm:spPr/>
    </dgm:pt>
    <dgm:pt modelId="{F4A7262B-A17B-4E4B-8AD4-25C6C71AF0F4}" type="pres">
      <dgm:prSet presAssocID="{36A75C26-6F64-4805-979A-517A4FA7175B}" presName="sibTrans" presStyleCnt="0"/>
      <dgm:spPr/>
    </dgm:pt>
    <dgm:pt modelId="{999F25F3-CA01-41F2-BB83-D2D074514728}" type="pres">
      <dgm:prSet presAssocID="{A4A892E1-0DF2-48C0-B375-02FDC3393CA4}" presName="textNode" presStyleLbl="node1" presStyleIdx="2" presStyleCnt="4" custScaleX="93031">
        <dgm:presLayoutVars>
          <dgm:bulletEnabled val="1"/>
        </dgm:presLayoutVars>
      </dgm:prSet>
      <dgm:spPr/>
    </dgm:pt>
    <dgm:pt modelId="{BA97A17E-7AAB-4B7B-82C8-63B6DAFE6FA5}" type="pres">
      <dgm:prSet presAssocID="{F89FFDCF-3F64-4C6A-A55E-EF7768EE022F}" presName="sibTrans" presStyleCnt="0"/>
      <dgm:spPr/>
    </dgm:pt>
    <dgm:pt modelId="{99839D8A-D719-418F-82FF-B460A10EAF6A}" type="pres">
      <dgm:prSet presAssocID="{75FC0EE8-F70A-42FD-9CC7-558391E02AC1}" presName="textNode" presStyleLbl="node1" presStyleIdx="3" presStyleCnt="4" custScaleX="90055" custScaleY="103187" custLinFactNeighborX="-9079" custLinFactNeighborY="1838">
        <dgm:presLayoutVars>
          <dgm:bulletEnabled val="1"/>
        </dgm:presLayoutVars>
      </dgm:prSet>
      <dgm:spPr/>
    </dgm:pt>
  </dgm:ptLst>
  <dgm:cxnLst>
    <dgm:cxn modelId="{C9112006-7DCD-4D30-84C3-E10C737FBEF1}" type="presOf" srcId="{A4A892E1-0DF2-48C0-B375-02FDC3393CA4}" destId="{999F25F3-CA01-41F2-BB83-D2D074514728}" srcOrd="0" destOrd="0" presId="urn:microsoft.com/office/officeart/2005/8/layout/hProcess9"/>
    <dgm:cxn modelId="{CF389F3C-7172-49DD-855B-5C51D3964276}" srcId="{02085867-CDD4-4888-BAEA-21880BCFB8F1}" destId="{E0FA2A7D-4747-4047-A1EA-23C42E6CDC2B}" srcOrd="0" destOrd="0" parTransId="{36CAED66-ECE3-4F7A-A6A4-FED5E61EFE9A}" sibTransId="{9B7D6ACE-6BB9-4ABA-AC7C-F30E0455BE31}"/>
    <dgm:cxn modelId="{A5680B43-8D7F-49FC-BF2C-EE7599018796}" type="presOf" srcId="{02085867-CDD4-4888-BAEA-21880BCFB8F1}" destId="{23ADD439-4EDB-4BCB-B838-72E1A037B145}" srcOrd="0" destOrd="0" presId="urn:microsoft.com/office/officeart/2005/8/layout/hProcess9"/>
    <dgm:cxn modelId="{23B76C7A-55D1-48F0-BDB2-E978CB367264}" type="presOf" srcId="{E0FA2A7D-4747-4047-A1EA-23C42E6CDC2B}" destId="{7310FEFE-6702-445A-A390-7F26374AE0F6}" srcOrd="0" destOrd="0" presId="urn:microsoft.com/office/officeart/2005/8/layout/hProcess9"/>
    <dgm:cxn modelId="{0694A280-18BC-4323-90AD-4F0B06FAF085}" srcId="{02085867-CDD4-4888-BAEA-21880BCFB8F1}" destId="{BFCD58AA-0D91-469D-82F9-4F1D1E30AA39}" srcOrd="1" destOrd="0" parTransId="{98B868EE-E5A8-4B96-999C-7CD18C4D5F6D}" sibTransId="{36A75C26-6F64-4805-979A-517A4FA7175B}"/>
    <dgm:cxn modelId="{446CEA84-90E2-4035-9EA3-C4A5D03C9E67}" type="presOf" srcId="{BFCD58AA-0D91-469D-82F9-4F1D1E30AA39}" destId="{34EBEDCC-632A-446A-A61E-15B8252DDC9E}" srcOrd="0" destOrd="0" presId="urn:microsoft.com/office/officeart/2005/8/layout/hProcess9"/>
    <dgm:cxn modelId="{8D1B2E89-3C76-4BBF-9CAB-04E12BA5E82E}" srcId="{02085867-CDD4-4888-BAEA-21880BCFB8F1}" destId="{A4A892E1-0DF2-48C0-B375-02FDC3393CA4}" srcOrd="2" destOrd="0" parTransId="{B09FB7C3-148E-48EC-9709-2C93B8F04B05}" sibTransId="{F89FFDCF-3F64-4C6A-A55E-EF7768EE022F}"/>
    <dgm:cxn modelId="{1D0CDA90-DD4F-4FE3-847F-0A22DE156C3F}" type="presOf" srcId="{75FC0EE8-F70A-42FD-9CC7-558391E02AC1}" destId="{99839D8A-D719-418F-82FF-B460A10EAF6A}" srcOrd="0" destOrd="0" presId="urn:microsoft.com/office/officeart/2005/8/layout/hProcess9"/>
    <dgm:cxn modelId="{4A998F96-4787-4FB7-92D5-5C71F592F809}" srcId="{02085867-CDD4-4888-BAEA-21880BCFB8F1}" destId="{75FC0EE8-F70A-42FD-9CC7-558391E02AC1}" srcOrd="3" destOrd="0" parTransId="{44A641F9-912A-4F91-9737-9A7033B6332B}" sibTransId="{7F197128-7188-48DA-9458-7750CA17EE0D}"/>
    <dgm:cxn modelId="{C7FE529A-30F9-489B-90EA-13F76CFE8460}" type="presParOf" srcId="{23ADD439-4EDB-4BCB-B838-72E1A037B145}" destId="{357ED620-7DE5-4931-9E99-2D8CAB7B9DDE}" srcOrd="0" destOrd="0" presId="urn:microsoft.com/office/officeart/2005/8/layout/hProcess9"/>
    <dgm:cxn modelId="{17A33905-D70C-4742-A554-734CEF60869C}" type="presParOf" srcId="{23ADD439-4EDB-4BCB-B838-72E1A037B145}" destId="{645D0D8E-1BC7-4730-B4C1-A5E0B66B02BD}" srcOrd="1" destOrd="0" presId="urn:microsoft.com/office/officeart/2005/8/layout/hProcess9"/>
    <dgm:cxn modelId="{532C795C-B747-4B77-B20C-1384F6CACB13}" type="presParOf" srcId="{645D0D8E-1BC7-4730-B4C1-A5E0B66B02BD}" destId="{7310FEFE-6702-445A-A390-7F26374AE0F6}" srcOrd="0" destOrd="0" presId="urn:microsoft.com/office/officeart/2005/8/layout/hProcess9"/>
    <dgm:cxn modelId="{D9896082-28A3-4D3F-88DF-77EE5B25B38E}" type="presParOf" srcId="{645D0D8E-1BC7-4730-B4C1-A5E0B66B02BD}" destId="{BFFB4BCB-EC10-48A9-818C-1EAAF1ABD85E}" srcOrd="1" destOrd="0" presId="urn:microsoft.com/office/officeart/2005/8/layout/hProcess9"/>
    <dgm:cxn modelId="{A8C71CDE-0078-4F36-BF1B-581B74CAC8D7}" type="presParOf" srcId="{645D0D8E-1BC7-4730-B4C1-A5E0B66B02BD}" destId="{34EBEDCC-632A-446A-A61E-15B8252DDC9E}" srcOrd="2" destOrd="0" presId="urn:microsoft.com/office/officeart/2005/8/layout/hProcess9"/>
    <dgm:cxn modelId="{2C19BF7C-86A8-4E74-805F-5ECF09DE6C76}" type="presParOf" srcId="{645D0D8E-1BC7-4730-B4C1-A5E0B66B02BD}" destId="{F4A7262B-A17B-4E4B-8AD4-25C6C71AF0F4}" srcOrd="3" destOrd="0" presId="urn:microsoft.com/office/officeart/2005/8/layout/hProcess9"/>
    <dgm:cxn modelId="{BA89D442-EE4D-47E8-A1DF-A3335F95E2DC}" type="presParOf" srcId="{645D0D8E-1BC7-4730-B4C1-A5E0B66B02BD}" destId="{999F25F3-CA01-41F2-BB83-D2D074514728}" srcOrd="4" destOrd="0" presId="urn:microsoft.com/office/officeart/2005/8/layout/hProcess9"/>
    <dgm:cxn modelId="{FD01F12F-8CBF-4972-BBCC-EA266F830B28}" type="presParOf" srcId="{645D0D8E-1BC7-4730-B4C1-A5E0B66B02BD}" destId="{BA97A17E-7AAB-4B7B-82C8-63B6DAFE6FA5}" srcOrd="5" destOrd="0" presId="urn:microsoft.com/office/officeart/2005/8/layout/hProcess9"/>
    <dgm:cxn modelId="{340F04C6-EF80-461A-9CF8-61AC6319152D}" type="presParOf" srcId="{645D0D8E-1BC7-4730-B4C1-A5E0B66B02BD}" destId="{99839D8A-D719-418F-82FF-B460A10EAF6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085867-CDD4-4888-BAEA-21880BCFB8F1}" type="doc">
      <dgm:prSet loTypeId="urn:microsoft.com/office/officeart/2005/8/layout/hProcess9" loCatId="process" qsTypeId="urn:microsoft.com/office/officeart/2005/8/quickstyle/3d7" qsCatId="3D" csTypeId="urn:microsoft.com/office/officeart/2005/8/colors/accent1_2" csCatId="accent1" phldr="1"/>
      <dgm:spPr>
        <a:scene3d>
          <a:camera prst="perspectiveFront" zoom="91000"/>
          <a:lightRig rig="threePt" dir="t">
            <a:rot lat="0" lon="0" rev="20640000"/>
          </a:lightRig>
        </a:scene3d>
      </dgm:spPr>
    </dgm:pt>
    <dgm:pt modelId="{E0FA2A7D-4747-4047-A1EA-23C42E6CDC2B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Verification of transaction</a:t>
          </a:r>
          <a:endParaRPr lang="en-US" dirty="0">
            <a:solidFill>
              <a:schemeClr val="tx1"/>
            </a:solidFill>
          </a:endParaRPr>
        </a:p>
      </dgm:t>
    </dgm:pt>
    <dgm:pt modelId="{36CAED66-ECE3-4F7A-A6A4-FED5E61EFE9A}" type="parTrans" cxnId="{CF389F3C-7172-49DD-855B-5C51D3964276}">
      <dgm:prSet/>
      <dgm:spPr/>
      <dgm:t>
        <a:bodyPr/>
        <a:lstStyle/>
        <a:p>
          <a:endParaRPr lang="en-US"/>
        </a:p>
      </dgm:t>
    </dgm:pt>
    <dgm:pt modelId="{9B7D6ACE-6BB9-4ABA-AC7C-F30E0455BE31}" type="sibTrans" cxnId="{CF389F3C-7172-49DD-855B-5C51D3964276}">
      <dgm:prSet/>
      <dgm:spPr/>
      <dgm:t>
        <a:bodyPr/>
        <a:lstStyle/>
        <a:p>
          <a:endParaRPr lang="en-US"/>
        </a:p>
      </dgm:t>
    </dgm:pt>
    <dgm:pt modelId="{BFCD58AA-0D91-469D-82F9-4F1D1E30AA39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Sign transaction</a:t>
          </a:r>
          <a:endParaRPr lang="en-US" dirty="0">
            <a:solidFill>
              <a:srgbClr val="FF0000"/>
            </a:solidFill>
          </a:endParaRPr>
        </a:p>
      </dgm:t>
    </dgm:pt>
    <dgm:pt modelId="{98B868EE-E5A8-4B96-999C-7CD18C4D5F6D}" type="parTrans" cxnId="{0694A280-18BC-4323-90AD-4F0B06FAF085}">
      <dgm:prSet/>
      <dgm:spPr/>
      <dgm:t>
        <a:bodyPr/>
        <a:lstStyle/>
        <a:p>
          <a:endParaRPr lang="en-US"/>
        </a:p>
      </dgm:t>
    </dgm:pt>
    <dgm:pt modelId="{36A75C26-6F64-4805-979A-517A4FA7175B}" type="sibTrans" cxnId="{0694A280-18BC-4323-90AD-4F0B06FAF085}">
      <dgm:prSet/>
      <dgm:spPr/>
      <dgm:t>
        <a:bodyPr/>
        <a:lstStyle/>
        <a:p>
          <a:endParaRPr lang="en-US"/>
        </a:p>
      </dgm:t>
    </dgm:pt>
    <dgm:pt modelId="{A4A892E1-0DF2-48C0-B375-02FDC3393CA4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Decrypt transaction</a:t>
          </a:r>
          <a:endParaRPr lang="en-US" dirty="0">
            <a:solidFill>
              <a:srgbClr val="FF0000"/>
            </a:solidFill>
          </a:endParaRPr>
        </a:p>
      </dgm:t>
    </dgm:pt>
    <dgm:pt modelId="{B09FB7C3-148E-48EC-9709-2C93B8F04B05}" type="parTrans" cxnId="{8D1B2E89-3C76-4BBF-9CAB-04E12BA5E82E}">
      <dgm:prSet/>
      <dgm:spPr/>
      <dgm:t>
        <a:bodyPr/>
        <a:lstStyle/>
        <a:p>
          <a:endParaRPr lang="en-US"/>
        </a:p>
      </dgm:t>
    </dgm:pt>
    <dgm:pt modelId="{F89FFDCF-3F64-4C6A-A55E-EF7768EE022F}" type="sibTrans" cxnId="{8D1B2E89-3C76-4BBF-9CAB-04E12BA5E82E}">
      <dgm:prSet/>
      <dgm:spPr/>
      <dgm:t>
        <a:bodyPr/>
        <a:lstStyle/>
        <a:p>
          <a:endParaRPr lang="en-US"/>
        </a:p>
      </dgm:t>
    </dgm:pt>
    <dgm:pt modelId="{75FC0EE8-F70A-42FD-9CC7-558391E02AC1}">
      <dgm:prSet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US" altLang="zh-CN" sz="24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A641F9-912A-4F91-9737-9A7033B6332B}" type="parTrans" cxnId="{4A998F96-4787-4FB7-92D5-5C71F592F809}">
      <dgm:prSet/>
      <dgm:spPr/>
      <dgm:t>
        <a:bodyPr/>
        <a:lstStyle/>
        <a:p>
          <a:endParaRPr lang="en-US"/>
        </a:p>
      </dgm:t>
    </dgm:pt>
    <dgm:pt modelId="{7F197128-7188-48DA-9458-7750CA17EE0D}" type="sibTrans" cxnId="{4A998F96-4787-4FB7-92D5-5C71F592F809}">
      <dgm:prSet/>
      <dgm:spPr/>
      <dgm:t>
        <a:bodyPr/>
        <a:lstStyle/>
        <a:p>
          <a:endParaRPr lang="en-US"/>
        </a:p>
      </dgm:t>
    </dgm:pt>
    <dgm:pt modelId="{23ADD439-4EDB-4BCB-B838-72E1A037B145}" type="pres">
      <dgm:prSet presAssocID="{02085867-CDD4-4888-BAEA-21880BCFB8F1}" presName="CompostProcess" presStyleCnt="0">
        <dgm:presLayoutVars>
          <dgm:dir/>
          <dgm:resizeHandles val="exact"/>
        </dgm:presLayoutVars>
      </dgm:prSet>
      <dgm:spPr/>
    </dgm:pt>
    <dgm:pt modelId="{357ED620-7DE5-4931-9E99-2D8CAB7B9DDE}" type="pres">
      <dgm:prSet presAssocID="{02085867-CDD4-4888-BAEA-21880BCFB8F1}" presName="arrow" presStyleLbl="bgShp" presStyleIdx="0" presStyleCnt="1" custScaleX="117647" custLinFactNeighborX="1107"/>
      <dgm:spPr/>
    </dgm:pt>
    <dgm:pt modelId="{645D0D8E-1BC7-4730-B4C1-A5E0B66B02BD}" type="pres">
      <dgm:prSet presAssocID="{02085867-CDD4-4888-BAEA-21880BCFB8F1}" presName="linearProcess" presStyleCnt="0"/>
      <dgm:spPr/>
    </dgm:pt>
    <dgm:pt modelId="{7310FEFE-6702-445A-A390-7F26374AE0F6}" type="pres">
      <dgm:prSet presAssocID="{E0FA2A7D-4747-4047-A1EA-23C42E6CDC2B}" presName="textNode" presStyleLbl="node1" presStyleIdx="0" presStyleCnt="4" custScaleX="96892">
        <dgm:presLayoutVars>
          <dgm:bulletEnabled val="1"/>
        </dgm:presLayoutVars>
      </dgm:prSet>
      <dgm:spPr/>
    </dgm:pt>
    <dgm:pt modelId="{BFFB4BCB-EC10-48A9-818C-1EAAF1ABD85E}" type="pres">
      <dgm:prSet presAssocID="{9B7D6ACE-6BB9-4ABA-AC7C-F30E0455BE31}" presName="sibTrans" presStyleCnt="0"/>
      <dgm:spPr/>
    </dgm:pt>
    <dgm:pt modelId="{34EBEDCC-632A-446A-A61E-15B8252DDC9E}" type="pres">
      <dgm:prSet presAssocID="{BFCD58AA-0D91-469D-82F9-4F1D1E30AA39}" presName="textNode" presStyleLbl="node1" presStyleIdx="1" presStyleCnt="4" custScaleX="98257">
        <dgm:presLayoutVars>
          <dgm:bulletEnabled val="1"/>
        </dgm:presLayoutVars>
      </dgm:prSet>
      <dgm:spPr/>
    </dgm:pt>
    <dgm:pt modelId="{F4A7262B-A17B-4E4B-8AD4-25C6C71AF0F4}" type="pres">
      <dgm:prSet presAssocID="{36A75C26-6F64-4805-979A-517A4FA7175B}" presName="sibTrans" presStyleCnt="0"/>
      <dgm:spPr/>
    </dgm:pt>
    <dgm:pt modelId="{999F25F3-CA01-41F2-BB83-D2D074514728}" type="pres">
      <dgm:prSet presAssocID="{A4A892E1-0DF2-48C0-B375-02FDC3393CA4}" presName="textNode" presStyleLbl="node1" presStyleIdx="2" presStyleCnt="4" custScaleX="93031">
        <dgm:presLayoutVars>
          <dgm:bulletEnabled val="1"/>
        </dgm:presLayoutVars>
      </dgm:prSet>
      <dgm:spPr/>
    </dgm:pt>
    <dgm:pt modelId="{BA97A17E-7AAB-4B7B-82C8-63B6DAFE6FA5}" type="pres">
      <dgm:prSet presAssocID="{F89FFDCF-3F64-4C6A-A55E-EF7768EE022F}" presName="sibTrans" presStyleCnt="0"/>
      <dgm:spPr/>
    </dgm:pt>
    <dgm:pt modelId="{99839D8A-D719-418F-82FF-B460A10EAF6A}" type="pres">
      <dgm:prSet presAssocID="{75FC0EE8-F70A-42FD-9CC7-558391E02AC1}" presName="textNode" presStyleLbl="node1" presStyleIdx="3" presStyleCnt="4" custScaleX="90055" custScaleY="103187" custLinFactNeighborX="-9079" custLinFactNeighborY="1838">
        <dgm:presLayoutVars>
          <dgm:bulletEnabled val="1"/>
        </dgm:presLayoutVars>
      </dgm:prSet>
      <dgm:spPr/>
    </dgm:pt>
  </dgm:ptLst>
  <dgm:cxnLst>
    <dgm:cxn modelId="{C9112006-7DCD-4D30-84C3-E10C737FBEF1}" type="presOf" srcId="{A4A892E1-0DF2-48C0-B375-02FDC3393CA4}" destId="{999F25F3-CA01-41F2-BB83-D2D074514728}" srcOrd="0" destOrd="0" presId="urn:microsoft.com/office/officeart/2005/8/layout/hProcess9"/>
    <dgm:cxn modelId="{CF389F3C-7172-49DD-855B-5C51D3964276}" srcId="{02085867-CDD4-4888-BAEA-21880BCFB8F1}" destId="{E0FA2A7D-4747-4047-A1EA-23C42E6CDC2B}" srcOrd="0" destOrd="0" parTransId="{36CAED66-ECE3-4F7A-A6A4-FED5E61EFE9A}" sibTransId="{9B7D6ACE-6BB9-4ABA-AC7C-F30E0455BE31}"/>
    <dgm:cxn modelId="{A5680B43-8D7F-49FC-BF2C-EE7599018796}" type="presOf" srcId="{02085867-CDD4-4888-BAEA-21880BCFB8F1}" destId="{23ADD439-4EDB-4BCB-B838-72E1A037B145}" srcOrd="0" destOrd="0" presId="urn:microsoft.com/office/officeart/2005/8/layout/hProcess9"/>
    <dgm:cxn modelId="{23B76C7A-55D1-48F0-BDB2-E978CB367264}" type="presOf" srcId="{E0FA2A7D-4747-4047-A1EA-23C42E6CDC2B}" destId="{7310FEFE-6702-445A-A390-7F26374AE0F6}" srcOrd="0" destOrd="0" presId="urn:microsoft.com/office/officeart/2005/8/layout/hProcess9"/>
    <dgm:cxn modelId="{0694A280-18BC-4323-90AD-4F0B06FAF085}" srcId="{02085867-CDD4-4888-BAEA-21880BCFB8F1}" destId="{BFCD58AA-0D91-469D-82F9-4F1D1E30AA39}" srcOrd="1" destOrd="0" parTransId="{98B868EE-E5A8-4B96-999C-7CD18C4D5F6D}" sibTransId="{36A75C26-6F64-4805-979A-517A4FA7175B}"/>
    <dgm:cxn modelId="{446CEA84-90E2-4035-9EA3-C4A5D03C9E67}" type="presOf" srcId="{BFCD58AA-0D91-469D-82F9-4F1D1E30AA39}" destId="{34EBEDCC-632A-446A-A61E-15B8252DDC9E}" srcOrd="0" destOrd="0" presId="urn:microsoft.com/office/officeart/2005/8/layout/hProcess9"/>
    <dgm:cxn modelId="{8D1B2E89-3C76-4BBF-9CAB-04E12BA5E82E}" srcId="{02085867-CDD4-4888-BAEA-21880BCFB8F1}" destId="{A4A892E1-0DF2-48C0-B375-02FDC3393CA4}" srcOrd="2" destOrd="0" parTransId="{B09FB7C3-148E-48EC-9709-2C93B8F04B05}" sibTransId="{F89FFDCF-3F64-4C6A-A55E-EF7768EE022F}"/>
    <dgm:cxn modelId="{1D0CDA90-DD4F-4FE3-847F-0A22DE156C3F}" type="presOf" srcId="{75FC0EE8-F70A-42FD-9CC7-558391E02AC1}" destId="{99839D8A-D719-418F-82FF-B460A10EAF6A}" srcOrd="0" destOrd="0" presId="urn:microsoft.com/office/officeart/2005/8/layout/hProcess9"/>
    <dgm:cxn modelId="{4A998F96-4787-4FB7-92D5-5C71F592F809}" srcId="{02085867-CDD4-4888-BAEA-21880BCFB8F1}" destId="{75FC0EE8-F70A-42FD-9CC7-558391E02AC1}" srcOrd="3" destOrd="0" parTransId="{44A641F9-912A-4F91-9737-9A7033B6332B}" sibTransId="{7F197128-7188-48DA-9458-7750CA17EE0D}"/>
    <dgm:cxn modelId="{C7FE529A-30F9-489B-90EA-13F76CFE8460}" type="presParOf" srcId="{23ADD439-4EDB-4BCB-B838-72E1A037B145}" destId="{357ED620-7DE5-4931-9E99-2D8CAB7B9DDE}" srcOrd="0" destOrd="0" presId="urn:microsoft.com/office/officeart/2005/8/layout/hProcess9"/>
    <dgm:cxn modelId="{17A33905-D70C-4742-A554-734CEF60869C}" type="presParOf" srcId="{23ADD439-4EDB-4BCB-B838-72E1A037B145}" destId="{645D0D8E-1BC7-4730-B4C1-A5E0B66B02BD}" srcOrd="1" destOrd="0" presId="urn:microsoft.com/office/officeart/2005/8/layout/hProcess9"/>
    <dgm:cxn modelId="{532C795C-B747-4B77-B20C-1384F6CACB13}" type="presParOf" srcId="{645D0D8E-1BC7-4730-B4C1-A5E0B66B02BD}" destId="{7310FEFE-6702-445A-A390-7F26374AE0F6}" srcOrd="0" destOrd="0" presId="urn:microsoft.com/office/officeart/2005/8/layout/hProcess9"/>
    <dgm:cxn modelId="{D9896082-28A3-4D3F-88DF-77EE5B25B38E}" type="presParOf" srcId="{645D0D8E-1BC7-4730-B4C1-A5E0B66B02BD}" destId="{BFFB4BCB-EC10-48A9-818C-1EAAF1ABD85E}" srcOrd="1" destOrd="0" presId="urn:microsoft.com/office/officeart/2005/8/layout/hProcess9"/>
    <dgm:cxn modelId="{A8C71CDE-0078-4F36-BF1B-581B74CAC8D7}" type="presParOf" srcId="{645D0D8E-1BC7-4730-B4C1-A5E0B66B02BD}" destId="{34EBEDCC-632A-446A-A61E-15B8252DDC9E}" srcOrd="2" destOrd="0" presId="urn:microsoft.com/office/officeart/2005/8/layout/hProcess9"/>
    <dgm:cxn modelId="{2C19BF7C-86A8-4E74-805F-5ECF09DE6C76}" type="presParOf" srcId="{645D0D8E-1BC7-4730-B4C1-A5E0B66B02BD}" destId="{F4A7262B-A17B-4E4B-8AD4-25C6C71AF0F4}" srcOrd="3" destOrd="0" presId="urn:microsoft.com/office/officeart/2005/8/layout/hProcess9"/>
    <dgm:cxn modelId="{BA89D442-EE4D-47E8-A1DF-A3335F95E2DC}" type="presParOf" srcId="{645D0D8E-1BC7-4730-B4C1-A5E0B66B02BD}" destId="{999F25F3-CA01-41F2-BB83-D2D074514728}" srcOrd="4" destOrd="0" presId="urn:microsoft.com/office/officeart/2005/8/layout/hProcess9"/>
    <dgm:cxn modelId="{FD01F12F-8CBF-4972-BBCC-EA266F830B28}" type="presParOf" srcId="{645D0D8E-1BC7-4730-B4C1-A5E0B66B02BD}" destId="{BA97A17E-7AAB-4B7B-82C8-63B6DAFE6FA5}" srcOrd="5" destOrd="0" presId="urn:microsoft.com/office/officeart/2005/8/layout/hProcess9"/>
    <dgm:cxn modelId="{340F04C6-EF80-461A-9CF8-61AC6319152D}" type="presParOf" srcId="{645D0D8E-1BC7-4730-B4C1-A5E0B66B02BD}" destId="{99839D8A-D719-418F-82FF-B460A10EAF6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D89476-6DA3-4134-8334-CA31D52EDFB3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2DD520A1-11EB-40B4-B200-15113E068B10}">
      <dgm:prSet phldrT="[Text]"/>
      <dgm:spPr/>
      <dgm:t>
        <a:bodyPr/>
        <a:lstStyle/>
        <a:p>
          <a:r>
            <a:rPr lang="en-US" dirty="0"/>
            <a:t>PKI processing time components, namely encryption, decryption, signing, commit, block mining.</a:t>
          </a:r>
        </a:p>
      </dgm:t>
    </dgm:pt>
    <dgm:pt modelId="{5CA54ACE-FCFA-46CF-953D-001B2AC840D7}" type="parTrans" cxnId="{99392B87-DD71-4EF5-ABA3-BA2FBFF9D332}">
      <dgm:prSet/>
      <dgm:spPr/>
      <dgm:t>
        <a:bodyPr/>
        <a:lstStyle/>
        <a:p>
          <a:endParaRPr lang="en-US"/>
        </a:p>
      </dgm:t>
    </dgm:pt>
    <dgm:pt modelId="{D47103C8-25D9-4C3D-8868-E455CC694780}" type="sibTrans" cxnId="{99392B87-DD71-4EF5-ABA3-BA2FBFF9D332}">
      <dgm:prSet/>
      <dgm:spPr/>
      <dgm:t>
        <a:bodyPr/>
        <a:lstStyle/>
        <a:p>
          <a:endParaRPr lang="en-US"/>
        </a:p>
      </dgm:t>
    </dgm:pt>
    <dgm:pt modelId="{E353DFE5-099D-4C00-9A0F-CC37C3D5F1F2}">
      <dgm:prSet phldrT="[Text]"/>
      <dgm:spPr/>
      <dgm:t>
        <a:bodyPr/>
        <a:lstStyle/>
        <a:p>
          <a:r>
            <a:rPr lang="en-US" dirty="0"/>
            <a:t>The comparison of processing time results between Hyperledger and Ethereum blockchain</a:t>
          </a:r>
        </a:p>
      </dgm:t>
    </dgm:pt>
    <dgm:pt modelId="{DD532E9D-67E4-4607-93B9-A6A308F426D3}" type="parTrans" cxnId="{85BFE4E7-0F09-419A-8AFC-092F0C713105}">
      <dgm:prSet/>
      <dgm:spPr/>
      <dgm:t>
        <a:bodyPr/>
        <a:lstStyle/>
        <a:p>
          <a:endParaRPr lang="en-US"/>
        </a:p>
      </dgm:t>
    </dgm:pt>
    <dgm:pt modelId="{BCACC7BF-DAA4-4F64-9A59-4683345529A2}" type="sibTrans" cxnId="{85BFE4E7-0F09-419A-8AFC-092F0C713105}">
      <dgm:prSet/>
      <dgm:spPr/>
      <dgm:t>
        <a:bodyPr/>
        <a:lstStyle/>
        <a:p>
          <a:endParaRPr lang="en-US"/>
        </a:p>
      </dgm:t>
    </dgm:pt>
    <dgm:pt modelId="{CB3AF97D-3B0D-40B3-BE52-DE259094B71B}">
      <dgm:prSet phldrT="[Text]"/>
      <dgm:spPr/>
      <dgm:t>
        <a:bodyPr/>
        <a:lstStyle/>
        <a:p>
          <a:r>
            <a:rPr lang="en-US" dirty="0"/>
            <a:t>Study of the processing time in blockchain network against different transaction collection periods.</a:t>
          </a:r>
        </a:p>
      </dgm:t>
    </dgm:pt>
    <dgm:pt modelId="{FC54FF4D-9CF2-4A04-9222-EEB351BF1417}" type="parTrans" cxnId="{B8D8C4D1-3765-4F99-BBBB-EB336BBD4F51}">
      <dgm:prSet/>
      <dgm:spPr/>
      <dgm:t>
        <a:bodyPr/>
        <a:lstStyle/>
        <a:p>
          <a:endParaRPr lang="en-US"/>
        </a:p>
      </dgm:t>
    </dgm:pt>
    <dgm:pt modelId="{C861D039-E6E5-41A3-9A88-662C46BA021C}" type="sibTrans" cxnId="{B8D8C4D1-3765-4F99-BBBB-EB336BBD4F51}">
      <dgm:prSet/>
      <dgm:spPr/>
      <dgm:t>
        <a:bodyPr/>
        <a:lstStyle/>
        <a:p>
          <a:endParaRPr lang="en-US"/>
        </a:p>
      </dgm:t>
    </dgm:pt>
    <dgm:pt modelId="{C2A0B9C1-9B53-439D-A3C0-954DDEFF8E1A}" type="pres">
      <dgm:prSet presAssocID="{F9D89476-6DA3-4134-8334-CA31D52EDFB3}" presName="CompostProcess" presStyleCnt="0">
        <dgm:presLayoutVars>
          <dgm:dir/>
          <dgm:resizeHandles val="exact"/>
        </dgm:presLayoutVars>
      </dgm:prSet>
      <dgm:spPr/>
    </dgm:pt>
    <dgm:pt modelId="{AC9D6E9A-842D-48C3-AF6B-E024016F16D0}" type="pres">
      <dgm:prSet presAssocID="{F9D89476-6DA3-4134-8334-CA31D52EDFB3}" presName="arrow" presStyleLbl="bgShp" presStyleIdx="0" presStyleCnt="1"/>
      <dgm:spPr/>
    </dgm:pt>
    <dgm:pt modelId="{D96A5079-7612-43E4-B9B7-1D5941A216D3}" type="pres">
      <dgm:prSet presAssocID="{F9D89476-6DA3-4134-8334-CA31D52EDFB3}" presName="linearProcess" presStyleCnt="0"/>
      <dgm:spPr/>
    </dgm:pt>
    <dgm:pt modelId="{150BA7CA-AC9B-45FF-A56E-823D71C1F77D}" type="pres">
      <dgm:prSet presAssocID="{2DD520A1-11EB-40B4-B200-15113E068B10}" presName="textNode" presStyleLbl="node1" presStyleIdx="0" presStyleCnt="3" custLinFactNeighborX="45734" custLinFactNeighborY="-2718">
        <dgm:presLayoutVars>
          <dgm:bulletEnabled val="1"/>
        </dgm:presLayoutVars>
      </dgm:prSet>
      <dgm:spPr/>
    </dgm:pt>
    <dgm:pt modelId="{ADB6FE73-FEEA-4D6B-B613-F84F5DAE414E}" type="pres">
      <dgm:prSet presAssocID="{D47103C8-25D9-4C3D-8868-E455CC694780}" presName="sibTrans" presStyleCnt="0"/>
      <dgm:spPr/>
    </dgm:pt>
    <dgm:pt modelId="{43DE0307-9C46-438D-A33B-E571C08DBCB9}" type="pres">
      <dgm:prSet presAssocID="{E353DFE5-099D-4C00-9A0F-CC37C3D5F1F2}" presName="textNode" presStyleLbl="node1" presStyleIdx="1" presStyleCnt="3">
        <dgm:presLayoutVars>
          <dgm:bulletEnabled val="1"/>
        </dgm:presLayoutVars>
      </dgm:prSet>
      <dgm:spPr/>
    </dgm:pt>
    <dgm:pt modelId="{0477E471-88E7-42E6-A422-FB92CAD3066B}" type="pres">
      <dgm:prSet presAssocID="{BCACC7BF-DAA4-4F64-9A59-4683345529A2}" presName="sibTrans" presStyleCnt="0"/>
      <dgm:spPr/>
    </dgm:pt>
    <dgm:pt modelId="{7053C15F-5728-4C0F-949D-B8D1F44A6F5D}" type="pres">
      <dgm:prSet presAssocID="{CB3AF97D-3B0D-40B3-BE52-DE259094B71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6E9D708-AC79-454A-9692-5333AE39B0C2}" type="presOf" srcId="{2DD520A1-11EB-40B4-B200-15113E068B10}" destId="{150BA7CA-AC9B-45FF-A56E-823D71C1F77D}" srcOrd="0" destOrd="0" presId="urn:microsoft.com/office/officeart/2005/8/layout/hProcess9"/>
    <dgm:cxn modelId="{07DFC827-82B5-4D31-BC1D-9910300386B5}" type="presOf" srcId="{F9D89476-6DA3-4134-8334-CA31D52EDFB3}" destId="{C2A0B9C1-9B53-439D-A3C0-954DDEFF8E1A}" srcOrd="0" destOrd="0" presId="urn:microsoft.com/office/officeart/2005/8/layout/hProcess9"/>
    <dgm:cxn modelId="{0782835F-F28B-4172-8F05-2D9DD0B80D4C}" type="presOf" srcId="{E353DFE5-099D-4C00-9A0F-CC37C3D5F1F2}" destId="{43DE0307-9C46-438D-A33B-E571C08DBCB9}" srcOrd="0" destOrd="0" presId="urn:microsoft.com/office/officeart/2005/8/layout/hProcess9"/>
    <dgm:cxn modelId="{99392B87-DD71-4EF5-ABA3-BA2FBFF9D332}" srcId="{F9D89476-6DA3-4134-8334-CA31D52EDFB3}" destId="{2DD520A1-11EB-40B4-B200-15113E068B10}" srcOrd="0" destOrd="0" parTransId="{5CA54ACE-FCFA-46CF-953D-001B2AC840D7}" sibTransId="{D47103C8-25D9-4C3D-8868-E455CC694780}"/>
    <dgm:cxn modelId="{B8D8C4D1-3765-4F99-BBBB-EB336BBD4F51}" srcId="{F9D89476-6DA3-4134-8334-CA31D52EDFB3}" destId="{CB3AF97D-3B0D-40B3-BE52-DE259094B71B}" srcOrd="2" destOrd="0" parTransId="{FC54FF4D-9CF2-4A04-9222-EEB351BF1417}" sibTransId="{C861D039-E6E5-41A3-9A88-662C46BA021C}"/>
    <dgm:cxn modelId="{85BFE4E7-0F09-419A-8AFC-092F0C713105}" srcId="{F9D89476-6DA3-4134-8334-CA31D52EDFB3}" destId="{E353DFE5-099D-4C00-9A0F-CC37C3D5F1F2}" srcOrd="1" destOrd="0" parTransId="{DD532E9D-67E4-4607-93B9-A6A308F426D3}" sibTransId="{BCACC7BF-DAA4-4F64-9A59-4683345529A2}"/>
    <dgm:cxn modelId="{0F493DEC-D52A-4285-9AF2-483AEF7B2CE4}" type="presOf" srcId="{CB3AF97D-3B0D-40B3-BE52-DE259094B71B}" destId="{7053C15F-5728-4C0F-949D-B8D1F44A6F5D}" srcOrd="0" destOrd="0" presId="urn:microsoft.com/office/officeart/2005/8/layout/hProcess9"/>
    <dgm:cxn modelId="{04CF9B9A-411A-4C68-BE42-84B3270645D8}" type="presParOf" srcId="{C2A0B9C1-9B53-439D-A3C0-954DDEFF8E1A}" destId="{AC9D6E9A-842D-48C3-AF6B-E024016F16D0}" srcOrd="0" destOrd="0" presId="urn:microsoft.com/office/officeart/2005/8/layout/hProcess9"/>
    <dgm:cxn modelId="{8DB45243-C869-4624-92B9-82B29B0AE824}" type="presParOf" srcId="{C2A0B9C1-9B53-439D-A3C0-954DDEFF8E1A}" destId="{D96A5079-7612-43E4-B9B7-1D5941A216D3}" srcOrd="1" destOrd="0" presId="urn:microsoft.com/office/officeart/2005/8/layout/hProcess9"/>
    <dgm:cxn modelId="{587C6072-5C82-46E6-A459-FC9B766554E4}" type="presParOf" srcId="{D96A5079-7612-43E4-B9B7-1D5941A216D3}" destId="{150BA7CA-AC9B-45FF-A56E-823D71C1F77D}" srcOrd="0" destOrd="0" presId="urn:microsoft.com/office/officeart/2005/8/layout/hProcess9"/>
    <dgm:cxn modelId="{726DEC2D-AADE-4DE6-87B0-F4AE65A885D8}" type="presParOf" srcId="{D96A5079-7612-43E4-B9B7-1D5941A216D3}" destId="{ADB6FE73-FEEA-4D6B-B613-F84F5DAE414E}" srcOrd="1" destOrd="0" presId="urn:microsoft.com/office/officeart/2005/8/layout/hProcess9"/>
    <dgm:cxn modelId="{79456B1B-9551-49E9-AF2C-D6C1A258E117}" type="presParOf" srcId="{D96A5079-7612-43E4-B9B7-1D5941A216D3}" destId="{43DE0307-9C46-438D-A33B-E571C08DBCB9}" srcOrd="2" destOrd="0" presId="urn:microsoft.com/office/officeart/2005/8/layout/hProcess9"/>
    <dgm:cxn modelId="{A98F914F-D0B6-4DFE-85FC-7C65C25C610B}" type="presParOf" srcId="{D96A5079-7612-43E4-B9B7-1D5941A216D3}" destId="{0477E471-88E7-42E6-A422-FB92CAD3066B}" srcOrd="3" destOrd="0" presId="urn:microsoft.com/office/officeart/2005/8/layout/hProcess9"/>
    <dgm:cxn modelId="{5CA5EA53-30C0-4A9A-AF1C-5F3C5892FFB8}" type="presParOf" srcId="{D96A5079-7612-43E4-B9B7-1D5941A216D3}" destId="{7053C15F-5728-4C0F-949D-B8D1F44A6F5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D89476-6DA3-4134-8334-CA31D52EDFB3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2DD520A1-11EB-40B4-B200-15113E068B10}">
      <dgm:prSet phldrT="[Text]"/>
      <dgm:spPr/>
      <dgm:t>
        <a:bodyPr/>
        <a:lstStyle/>
        <a:p>
          <a:r>
            <a:rPr lang="en-US" dirty="0"/>
            <a:t>PKI processing time components, namely encryption, decryption, signing, commit, block mining.</a:t>
          </a:r>
        </a:p>
      </dgm:t>
    </dgm:pt>
    <dgm:pt modelId="{5CA54ACE-FCFA-46CF-953D-001B2AC840D7}" type="parTrans" cxnId="{99392B87-DD71-4EF5-ABA3-BA2FBFF9D332}">
      <dgm:prSet/>
      <dgm:spPr/>
      <dgm:t>
        <a:bodyPr/>
        <a:lstStyle/>
        <a:p>
          <a:endParaRPr lang="en-US"/>
        </a:p>
      </dgm:t>
    </dgm:pt>
    <dgm:pt modelId="{D47103C8-25D9-4C3D-8868-E455CC694780}" type="sibTrans" cxnId="{99392B87-DD71-4EF5-ABA3-BA2FBFF9D332}">
      <dgm:prSet/>
      <dgm:spPr/>
      <dgm:t>
        <a:bodyPr/>
        <a:lstStyle/>
        <a:p>
          <a:endParaRPr lang="en-US"/>
        </a:p>
      </dgm:t>
    </dgm:pt>
    <dgm:pt modelId="{E353DFE5-099D-4C00-9A0F-CC37C3D5F1F2}">
      <dgm:prSet phldrT="[Text]"/>
      <dgm:spPr/>
      <dgm:t>
        <a:bodyPr/>
        <a:lstStyle/>
        <a:p>
          <a:r>
            <a:rPr lang="en-US" dirty="0"/>
            <a:t>The comparison of processing time results between Hyperledger and Ethereum blockchain</a:t>
          </a:r>
        </a:p>
      </dgm:t>
    </dgm:pt>
    <dgm:pt modelId="{DD532E9D-67E4-4607-93B9-A6A308F426D3}" type="parTrans" cxnId="{85BFE4E7-0F09-419A-8AFC-092F0C713105}">
      <dgm:prSet/>
      <dgm:spPr/>
      <dgm:t>
        <a:bodyPr/>
        <a:lstStyle/>
        <a:p>
          <a:endParaRPr lang="en-US"/>
        </a:p>
      </dgm:t>
    </dgm:pt>
    <dgm:pt modelId="{BCACC7BF-DAA4-4F64-9A59-4683345529A2}" type="sibTrans" cxnId="{85BFE4E7-0F09-419A-8AFC-092F0C713105}">
      <dgm:prSet/>
      <dgm:spPr/>
      <dgm:t>
        <a:bodyPr/>
        <a:lstStyle/>
        <a:p>
          <a:endParaRPr lang="en-US"/>
        </a:p>
      </dgm:t>
    </dgm:pt>
    <dgm:pt modelId="{CB3AF97D-3B0D-40B3-BE52-DE259094B71B}">
      <dgm:prSet phldrT="[Text]"/>
      <dgm:spPr/>
      <dgm:t>
        <a:bodyPr/>
        <a:lstStyle/>
        <a:p>
          <a:r>
            <a:rPr lang="en-US" dirty="0"/>
            <a:t>Study of the processing time in blockchain network against different transaction collection periods.</a:t>
          </a:r>
        </a:p>
      </dgm:t>
    </dgm:pt>
    <dgm:pt modelId="{FC54FF4D-9CF2-4A04-9222-EEB351BF1417}" type="parTrans" cxnId="{B8D8C4D1-3765-4F99-BBBB-EB336BBD4F51}">
      <dgm:prSet/>
      <dgm:spPr/>
      <dgm:t>
        <a:bodyPr/>
        <a:lstStyle/>
        <a:p>
          <a:endParaRPr lang="en-US"/>
        </a:p>
      </dgm:t>
    </dgm:pt>
    <dgm:pt modelId="{C861D039-E6E5-41A3-9A88-662C46BA021C}" type="sibTrans" cxnId="{B8D8C4D1-3765-4F99-BBBB-EB336BBD4F51}">
      <dgm:prSet/>
      <dgm:spPr/>
      <dgm:t>
        <a:bodyPr/>
        <a:lstStyle/>
        <a:p>
          <a:endParaRPr lang="en-US"/>
        </a:p>
      </dgm:t>
    </dgm:pt>
    <dgm:pt modelId="{C2A0B9C1-9B53-439D-A3C0-954DDEFF8E1A}" type="pres">
      <dgm:prSet presAssocID="{F9D89476-6DA3-4134-8334-CA31D52EDFB3}" presName="CompostProcess" presStyleCnt="0">
        <dgm:presLayoutVars>
          <dgm:dir/>
          <dgm:resizeHandles val="exact"/>
        </dgm:presLayoutVars>
      </dgm:prSet>
      <dgm:spPr/>
    </dgm:pt>
    <dgm:pt modelId="{AC9D6E9A-842D-48C3-AF6B-E024016F16D0}" type="pres">
      <dgm:prSet presAssocID="{F9D89476-6DA3-4134-8334-CA31D52EDFB3}" presName="arrow" presStyleLbl="bgShp" presStyleIdx="0" presStyleCnt="1"/>
      <dgm:spPr/>
    </dgm:pt>
    <dgm:pt modelId="{D96A5079-7612-43E4-B9B7-1D5941A216D3}" type="pres">
      <dgm:prSet presAssocID="{F9D89476-6DA3-4134-8334-CA31D52EDFB3}" presName="linearProcess" presStyleCnt="0"/>
      <dgm:spPr/>
    </dgm:pt>
    <dgm:pt modelId="{150BA7CA-AC9B-45FF-A56E-823D71C1F77D}" type="pres">
      <dgm:prSet presAssocID="{2DD520A1-11EB-40B4-B200-15113E068B10}" presName="textNode" presStyleLbl="node1" presStyleIdx="0" presStyleCnt="3" custLinFactNeighborX="45734" custLinFactNeighborY="-2718">
        <dgm:presLayoutVars>
          <dgm:bulletEnabled val="1"/>
        </dgm:presLayoutVars>
      </dgm:prSet>
      <dgm:spPr/>
    </dgm:pt>
    <dgm:pt modelId="{ADB6FE73-FEEA-4D6B-B613-F84F5DAE414E}" type="pres">
      <dgm:prSet presAssocID="{D47103C8-25D9-4C3D-8868-E455CC694780}" presName="sibTrans" presStyleCnt="0"/>
      <dgm:spPr/>
    </dgm:pt>
    <dgm:pt modelId="{43DE0307-9C46-438D-A33B-E571C08DBCB9}" type="pres">
      <dgm:prSet presAssocID="{E353DFE5-099D-4C00-9A0F-CC37C3D5F1F2}" presName="textNode" presStyleLbl="node1" presStyleIdx="1" presStyleCnt="3">
        <dgm:presLayoutVars>
          <dgm:bulletEnabled val="1"/>
        </dgm:presLayoutVars>
      </dgm:prSet>
      <dgm:spPr/>
    </dgm:pt>
    <dgm:pt modelId="{0477E471-88E7-42E6-A422-FB92CAD3066B}" type="pres">
      <dgm:prSet presAssocID="{BCACC7BF-DAA4-4F64-9A59-4683345529A2}" presName="sibTrans" presStyleCnt="0"/>
      <dgm:spPr/>
    </dgm:pt>
    <dgm:pt modelId="{7053C15F-5728-4C0F-949D-B8D1F44A6F5D}" type="pres">
      <dgm:prSet presAssocID="{CB3AF97D-3B0D-40B3-BE52-DE259094B71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6E9D708-AC79-454A-9692-5333AE39B0C2}" type="presOf" srcId="{2DD520A1-11EB-40B4-B200-15113E068B10}" destId="{150BA7CA-AC9B-45FF-A56E-823D71C1F77D}" srcOrd="0" destOrd="0" presId="urn:microsoft.com/office/officeart/2005/8/layout/hProcess9"/>
    <dgm:cxn modelId="{07DFC827-82B5-4D31-BC1D-9910300386B5}" type="presOf" srcId="{F9D89476-6DA3-4134-8334-CA31D52EDFB3}" destId="{C2A0B9C1-9B53-439D-A3C0-954DDEFF8E1A}" srcOrd="0" destOrd="0" presId="urn:microsoft.com/office/officeart/2005/8/layout/hProcess9"/>
    <dgm:cxn modelId="{0782835F-F28B-4172-8F05-2D9DD0B80D4C}" type="presOf" srcId="{E353DFE5-099D-4C00-9A0F-CC37C3D5F1F2}" destId="{43DE0307-9C46-438D-A33B-E571C08DBCB9}" srcOrd="0" destOrd="0" presId="urn:microsoft.com/office/officeart/2005/8/layout/hProcess9"/>
    <dgm:cxn modelId="{99392B87-DD71-4EF5-ABA3-BA2FBFF9D332}" srcId="{F9D89476-6DA3-4134-8334-CA31D52EDFB3}" destId="{2DD520A1-11EB-40B4-B200-15113E068B10}" srcOrd="0" destOrd="0" parTransId="{5CA54ACE-FCFA-46CF-953D-001B2AC840D7}" sibTransId="{D47103C8-25D9-4C3D-8868-E455CC694780}"/>
    <dgm:cxn modelId="{B8D8C4D1-3765-4F99-BBBB-EB336BBD4F51}" srcId="{F9D89476-6DA3-4134-8334-CA31D52EDFB3}" destId="{CB3AF97D-3B0D-40B3-BE52-DE259094B71B}" srcOrd="2" destOrd="0" parTransId="{FC54FF4D-9CF2-4A04-9222-EEB351BF1417}" sibTransId="{C861D039-E6E5-41A3-9A88-662C46BA021C}"/>
    <dgm:cxn modelId="{85BFE4E7-0F09-419A-8AFC-092F0C713105}" srcId="{F9D89476-6DA3-4134-8334-CA31D52EDFB3}" destId="{E353DFE5-099D-4C00-9A0F-CC37C3D5F1F2}" srcOrd="1" destOrd="0" parTransId="{DD532E9D-67E4-4607-93B9-A6A308F426D3}" sibTransId="{BCACC7BF-DAA4-4F64-9A59-4683345529A2}"/>
    <dgm:cxn modelId="{0F493DEC-D52A-4285-9AF2-483AEF7B2CE4}" type="presOf" srcId="{CB3AF97D-3B0D-40B3-BE52-DE259094B71B}" destId="{7053C15F-5728-4C0F-949D-B8D1F44A6F5D}" srcOrd="0" destOrd="0" presId="urn:microsoft.com/office/officeart/2005/8/layout/hProcess9"/>
    <dgm:cxn modelId="{04CF9B9A-411A-4C68-BE42-84B3270645D8}" type="presParOf" srcId="{C2A0B9C1-9B53-439D-A3C0-954DDEFF8E1A}" destId="{AC9D6E9A-842D-48C3-AF6B-E024016F16D0}" srcOrd="0" destOrd="0" presId="urn:microsoft.com/office/officeart/2005/8/layout/hProcess9"/>
    <dgm:cxn modelId="{8DB45243-C869-4624-92B9-82B29B0AE824}" type="presParOf" srcId="{C2A0B9C1-9B53-439D-A3C0-954DDEFF8E1A}" destId="{D96A5079-7612-43E4-B9B7-1D5941A216D3}" srcOrd="1" destOrd="0" presId="urn:microsoft.com/office/officeart/2005/8/layout/hProcess9"/>
    <dgm:cxn modelId="{587C6072-5C82-46E6-A459-FC9B766554E4}" type="presParOf" srcId="{D96A5079-7612-43E4-B9B7-1D5941A216D3}" destId="{150BA7CA-AC9B-45FF-A56E-823D71C1F77D}" srcOrd="0" destOrd="0" presId="urn:microsoft.com/office/officeart/2005/8/layout/hProcess9"/>
    <dgm:cxn modelId="{726DEC2D-AADE-4DE6-87B0-F4AE65A885D8}" type="presParOf" srcId="{D96A5079-7612-43E4-B9B7-1D5941A216D3}" destId="{ADB6FE73-FEEA-4D6B-B613-F84F5DAE414E}" srcOrd="1" destOrd="0" presId="urn:microsoft.com/office/officeart/2005/8/layout/hProcess9"/>
    <dgm:cxn modelId="{79456B1B-9551-49E9-AF2C-D6C1A258E117}" type="presParOf" srcId="{D96A5079-7612-43E4-B9B7-1D5941A216D3}" destId="{43DE0307-9C46-438D-A33B-E571C08DBCB9}" srcOrd="2" destOrd="0" presId="urn:microsoft.com/office/officeart/2005/8/layout/hProcess9"/>
    <dgm:cxn modelId="{A98F914F-D0B6-4DFE-85FC-7C65C25C610B}" type="presParOf" srcId="{D96A5079-7612-43E4-B9B7-1D5941A216D3}" destId="{0477E471-88E7-42E6-A422-FB92CAD3066B}" srcOrd="3" destOrd="0" presId="urn:microsoft.com/office/officeart/2005/8/layout/hProcess9"/>
    <dgm:cxn modelId="{5CA5EA53-30C0-4A9A-AF1C-5F3C5892FFB8}" type="presParOf" srcId="{D96A5079-7612-43E4-B9B7-1D5941A216D3}" destId="{7053C15F-5728-4C0F-949D-B8D1F44A6F5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D89476-6DA3-4134-8334-CA31D52EDFB3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2DD520A1-11EB-40B4-B200-15113E068B10}">
      <dgm:prSet phldrT="[Text]"/>
      <dgm:spPr/>
      <dgm:t>
        <a:bodyPr/>
        <a:lstStyle/>
        <a:p>
          <a:r>
            <a:rPr lang="en-US" dirty="0"/>
            <a:t>PKI processing time components, namely encryption, decryption, signing, commit, block formation.</a:t>
          </a:r>
        </a:p>
      </dgm:t>
    </dgm:pt>
    <dgm:pt modelId="{5CA54ACE-FCFA-46CF-953D-001B2AC840D7}" type="parTrans" cxnId="{99392B87-DD71-4EF5-ABA3-BA2FBFF9D332}">
      <dgm:prSet/>
      <dgm:spPr/>
      <dgm:t>
        <a:bodyPr/>
        <a:lstStyle/>
        <a:p>
          <a:endParaRPr lang="en-US"/>
        </a:p>
      </dgm:t>
    </dgm:pt>
    <dgm:pt modelId="{D47103C8-25D9-4C3D-8868-E455CC694780}" type="sibTrans" cxnId="{99392B87-DD71-4EF5-ABA3-BA2FBFF9D332}">
      <dgm:prSet/>
      <dgm:spPr/>
      <dgm:t>
        <a:bodyPr/>
        <a:lstStyle/>
        <a:p>
          <a:endParaRPr lang="en-US"/>
        </a:p>
      </dgm:t>
    </dgm:pt>
    <dgm:pt modelId="{E353DFE5-099D-4C00-9A0F-CC37C3D5F1F2}">
      <dgm:prSet phldrT="[Text]"/>
      <dgm:spPr/>
      <dgm:t>
        <a:bodyPr/>
        <a:lstStyle/>
        <a:p>
          <a:r>
            <a:rPr lang="en-US" dirty="0"/>
            <a:t>The comparison of processing time results between Hyperledger and Ethereum blockchain</a:t>
          </a:r>
        </a:p>
      </dgm:t>
    </dgm:pt>
    <dgm:pt modelId="{DD532E9D-67E4-4607-93B9-A6A308F426D3}" type="parTrans" cxnId="{85BFE4E7-0F09-419A-8AFC-092F0C713105}">
      <dgm:prSet/>
      <dgm:spPr/>
      <dgm:t>
        <a:bodyPr/>
        <a:lstStyle/>
        <a:p>
          <a:endParaRPr lang="en-US"/>
        </a:p>
      </dgm:t>
    </dgm:pt>
    <dgm:pt modelId="{BCACC7BF-DAA4-4F64-9A59-4683345529A2}" type="sibTrans" cxnId="{85BFE4E7-0F09-419A-8AFC-092F0C713105}">
      <dgm:prSet/>
      <dgm:spPr/>
      <dgm:t>
        <a:bodyPr/>
        <a:lstStyle/>
        <a:p>
          <a:endParaRPr lang="en-US"/>
        </a:p>
      </dgm:t>
    </dgm:pt>
    <dgm:pt modelId="{CB3AF97D-3B0D-40B3-BE52-DE259094B71B}">
      <dgm:prSet phldrT="[Text]"/>
      <dgm:spPr/>
      <dgm:t>
        <a:bodyPr/>
        <a:lstStyle/>
        <a:p>
          <a:r>
            <a:rPr lang="en-US" dirty="0"/>
            <a:t>Study of the processing time in blockchain network against different transaction collection periods.</a:t>
          </a:r>
        </a:p>
      </dgm:t>
    </dgm:pt>
    <dgm:pt modelId="{FC54FF4D-9CF2-4A04-9222-EEB351BF1417}" type="parTrans" cxnId="{B8D8C4D1-3765-4F99-BBBB-EB336BBD4F51}">
      <dgm:prSet/>
      <dgm:spPr/>
      <dgm:t>
        <a:bodyPr/>
        <a:lstStyle/>
        <a:p>
          <a:endParaRPr lang="en-US"/>
        </a:p>
      </dgm:t>
    </dgm:pt>
    <dgm:pt modelId="{C861D039-E6E5-41A3-9A88-662C46BA021C}" type="sibTrans" cxnId="{B8D8C4D1-3765-4F99-BBBB-EB336BBD4F51}">
      <dgm:prSet/>
      <dgm:spPr/>
      <dgm:t>
        <a:bodyPr/>
        <a:lstStyle/>
        <a:p>
          <a:endParaRPr lang="en-US"/>
        </a:p>
      </dgm:t>
    </dgm:pt>
    <dgm:pt modelId="{C2A0B9C1-9B53-439D-A3C0-954DDEFF8E1A}" type="pres">
      <dgm:prSet presAssocID="{F9D89476-6DA3-4134-8334-CA31D52EDFB3}" presName="CompostProcess" presStyleCnt="0">
        <dgm:presLayoutVars>
          <dgm:dir/>
          <dgm:resizeHandles val="exact"/>
        </dgm:presLayoutVars>
      </dgm:prSet>
      <dgm:spPr/>
    </dgm:pt>
    <dgm:pt modelId="{AC9D6E9A-842D-48C3-AF6B-E024016F16D0}" type="pres">
      <dgm:prSet presAssocID="{F9D89476-6DA3-4134-8334-CA31D52EDFB3}" presName="arrow" presStyleLbl="bgShp" presStyleIdx="0" presStyleCnt="1"/>
      <dgm:spPr/>
    </dgm:pt>
    <dgm:pt modelId="{D96A5079-7612-43E4-B9B7-1D5941A216D3}" type="pres">
      <dgm:prSet presAssocID="{F9D89476-6DA3-4134-8334-CA31D52EDFB3}" presName="linearProcess" presStyleCnt="0"/>
      <dgm:spPr/>
    </dgm:pt>
    <dgm:pt modelId="{150BA7CA-AC9B-45FF-A56E-823D71C1F77D}" type="pres">
      <dgm:prSet presAssocID="{2DD520A1-11EB-40B4-B200-15113E068B10}" presName="textNode" presStyleLbl="node1" presStyleIdx="0" presStyleCnt="3">
        <dgm:presLayoutVars>
          <dgm:bulletEnabled val="1"/>
        </dgm:presLayoutVars>
      </dgm:prSet>
      <dgm:spPr/>
    </dgm:pt>
    <dgm:pt modelId="{ADB6FE73-FEEA-4D6B-B613-F84F5DAE414E}" type="pres">
      <dgm:prSet presAssocID="{D47103C8-25D9-4C3D-8868-E455CC694780}" presName="sibTrans" presStyleCnt="0"/>
      <dgm:spPr/>
    </dgm:pt>
    <dgm:pt modelId="{43DE0307-9C46-438D-A33B-E571C08DBCB9}" type="pres">
      <dgm:prSet presAssocID="{E353DFE5-099D-4C00-9A0F-CC37C3D5F1F2}" presName="textNode" presStyleLbl="node1" presStyleIdx="1" presStyleCnt="3">
        <dgm:presLayoutVars>
          <dgm:bulletEnabled val="1"/>
        </dgm:presLayoutVars>
      </dgm:prSet>
      <dgm:spPr/>
    </dgm:pt>
    <dgm:pt modelId="{0477E471-88E7-42E6-A422-FB92CAD3066B}" type="pres">
      <dgm:prSet presAssocID="{BCACC7BF-DAA4-4F64-9A59-4683345529A2}" presName="sibTrans" presStyleCnt="0"/>
      <dgm:spPr/>
    </dgm:pt>
    <dgm:pt modelId="{7053C15F-5728-4C0F-949D-B8D1F44A6F5D}" type="pres">
      <dgm:prSet presAssocID="{CB3AF97D-3B0D-40B3-BE52-DE259094B71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6E9D708-AC79-454A-9692-5333AE39B0C2}" type="presOf" srcId="{2DD520A1-11EB-40B4-B200-15113E068B10}" destId="{150BA7CA-AC9B-45FF-A56E-823D71C1F77D}" srcOrd="0" destOrd="0" presId="urn:microsoft.com/office/officeart/2005/8/layout/hProcess9"/>
    <dgm:cxn modelId="{07DFC827-82B5-4D31-BC1D-9910300386B5}" type="presOf" srcId="{F9D89476-6DA3-4134-8334-CA31D52EDFB3}" destId="{C2A0B9C1-9B53-439D-A3C0-954DDEFF8E1A}" srcOrd="0" destOrd="0" presId="urn:microsoft.com/office/officeart/2005/8/layout/hProcess9"/>
    <dgm:cxn modelId="{0782835F-F28B-4172-8F05-2D9DD0B80D4C}" type="presOf" srcId="{E353DFE5-099D-4C00-9A0F-CC37C3D5F1F2}" destId="{43DE0307-9C46-438D-A33B-E571C08DBCB9}" srcOrd="0" destOrd="0" presId="urn:microsoft.com/office/officeart/2005/8/layout/hProcess9"/>
    <dgm:cxn modelId="{99392B87-DD71-4EF5-ABA3-BA2FBFF9D332}" srcId="{F9D89476-6DA3-4134-8334-CA31D52EDFB3}" destId="{2DD520A1-11EB-40B4-B200-15113E068B10}" srcOrd="0" destOrd="0" parTransId="{5CA54ACE-FCFA-46CF-953D-001B2AC840D7}" sibTransId="{D47103C8-25D9-4C3D-8868-E455CC694780}"/>
    <dgm:cxn modelId="{B8D8C4D1-3765-4F99-BBBB-EB336BBD4F51}" srcId="{F9D89476-6DA3-4134-8334-CA31D52EDFB3}" destId="{CB3AF97D-3B0D-40B3-BE52-DE259094B71B}" srcOrd="2" destOrd="0" parTransId="{FC54FF4D-9CF2-4A04-9222-EEB351BF1417}" sibTransId="{C861D039-E6E5-41A3-9A88-662C46BA021C}"/>
    <dgm:cxn modelId="{85BFE4E7-0F09-419A-8AFC-092F0C713105}" srcId="{F9D89476-6DA3-4134-8334-CA31D52EDFB3}" destId="{E353DFE5-099D-4C00-9A0F-CC37C3D5F1F2}" srcOrd="1" destOrd="0" parTransId="{DD532E9D-67E4-4607-93B9-A6A308F426D3}" sibTransId="{BCACC7BF-DAA4-4F64-9A59-4683345529A2}"/>
    <dgm:cxn modelId="{0F493DEC-D52A-4285-9AF2-483AEF7B2CE4}" type="presOf" srcId="{CB3AF97D-3B0D-40B3-BE52-DE259094B71B}" destId="{7053C15F-5728-4C0F-949D-B8D1F44A6F5D}" srcOrd="0" destOrd="0" presId="urn:microsoft.com/office/officeart/2005/8/layout/hProcess9"/>
    <dgm:cxn modelId="{04CF9B9A-411A-4C68-BE42-84B3270645D8}" type="presParOf" srcId="{C2A0B9C1-9B53-439D-A3C0-954DDEFF8E1A}" destId="{AC9D6E9A-842D-48C3-AF6B-E024016F16D0}" srcOrd="0" destOrd="0" presId="urn:microsoft.com/office/officeart/2005/8/layout/hProcess9"/>
    <dgm:cxn modelId="{8DB45243-C869-4624-92B9-82B29B0AE824}" type="presParOf" srcId="{C2A0B9C1-9B53-439D-A3C0-954DDEFF8E1A}" destId="{D96A5079-7612-43E4-B9B7-1D5941A216D3}" srcOrd="1" destOrd="0" presId="urn:microsoft.com/office/officeart/2005/8/layout/hProcess9"/>
    <dgm:cxn modelId="{587C6072-5C82-46E6-A459-FC9B766554E4}" type="presParOf" srcId="{D96A5079-7612-43E4-B9B7-1D5941A216D3}" destId="{150BA7CA-AC9B-45FF-A56E-823D71C1F77D}" srcOrd="0" destOrd="0" presId="urn:microsoft.com/office/officeart/2005/8/layout/hProcess9"/>
    <dgm:cxn modelId="{726DEC2D-AADE-4DE6-87B0-F4AE65A885D8}" type="presParOf" srcId="{D96A5079-7612-43E4-B9B7-1D5941A216D3}" destId="{ADB6FE73-FEEA-4D6B-B613-F84F5DAE414E}" srcOrd="1" destOrd="0" presId="urn:microsoft.com/office/officeart/2005/8/layout/hProcess9"/>
    <dgm:cxn modelId="{79456B1B-9551-49E9-AF2C-D6C1A258E117}" type="presParOf" srcId="{D96A5079-7612-43E4-B9B7-1D5941A216D3}" destId="{43DE0307-9C46-438D-A33B-E571C08DBCB9}" srcOrd="2" destOrd="0" presId="urn:microsoft.com/office/officeart/2005/8/layout/hProcess9"/>
    <dgm:cxn modelId="{A98F914F-D0B6-4DFE-85FC-7C65C25C610B}" type="presParOf" srcId="{D96A5079-7612-43E4-B9B7-1D5941A216D3}" destId="{0477E471-88E7-42E6-A422-FB92CAD3066B}" srcOrd="3" destOrd="0" presId="urn:microsoft.com/office/officeart/2005/8/layout/hProcess9"/>
    <dgm:cxn modelId="{5CA5EA53-30C0-4A9A-AF1C-5F3C5892FFB8}" type="presParOf" srcId="{D96A5079-7612-43E4-B9B7-1D5941A216D3}" destId="{7053C15F-5728-4C0F-949D-B8D1F44A6F5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ED620-7DE5-4931-9E99-2D8CAB7B9DDE}">
      <dsp:nvSpPr>
        <dsp:cNvPr id="0" name=""/>
        <dsp:cNvSpPr/>
      </dsp:nvSpPr>
      <dsp:spPr>
        <a:xfrm>
          <a:off x="0" y="0"/>
          <a:ext cx="12079350" cy="6440555"/>
        </a:xfrm>
        <a:prstGeom prst="rightArrow">
          <a:avLst/>
        </a:prstGeom>
        <a:solidFill>
          <a:schemeClr val="accent1">
            <a:lumMod val="7500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0FEFE-6702-445A-A390-7F26374AE0F6}">
      <dsp:nvSpPr>
        <dsp:cNvPr id="0" name=""/>
        <dsp:cNvSpPr/>
      </dsp:nvSpPr>
      <dsp:spPr>
        <a:xfrm>
          <a:off x="12540" y="1971917"/>
          <a:ext cx="2908281" cy="2576222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bg2">
              <a:lumMod val="40000"/>
              <a:lumOff val="60000"/>
            </a:schemeClr>
          </a:solidFill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Explore current </a:t>
          </a:r>
          <a:r>
            <a:rPr lang="en-MY" sz="2000" b="1" kern="1200" dirty="0">
              <a:latin typeface="Arial" panose="020B0604020202020204" pitchFamily="34" charset="0"/>
              <a:cs typeface="Arial" panose="020B0604020202020204" pitchFamily="34" charset="0"/>
            </a:rPr>
            <a:t>blockchain</a:t>
          </a:r>
          <a:r>
            <a:rPr lang="en-US" altLang="zh-CN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2000" b="1" kern="1200" dirty="0">
              <a:latin typeface="Arial" panose="020B0604020202020204" pitchFamily="34" charset="0"/>
              <a:cs typeface="Arial" panose="020B0604020202020204" pitchFamily="34" charset="0"/>
            </a:rPr>
            <a:t>techniques</a:t>
          </a: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20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Based on literature review.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138301" y="2097678"/>
        <a:ext cx="2656759" cy="2324700"/>
      </dsp:txXfrm>
    </dsp:sp>
    <dsp:sp modelId="{34EBEDCC-632A-446A-A61E-15B8252DDC9E}">
      <dsp:nvSpPr>
        <dsp:cNvPr id="0" name=""/>
        <dsp:cNvSpPr/>
      </dsp:nvSpPr>
      <dsp:spPr>
        <a:xfrm>
          <a:off x="3198757" y="1932166"/>
          <a:ext cx="2949253" cy="2576222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Design a  </a:t>
          </a:r>
          <a:r>
            <a:rPr lang="en-MY" sz="2000" b="1" kern="1200" dirty="0">
              <a:latin typeface="Arial" panose="020B0604020202020204" pitchFamily="34" charset="0"/>
              <a:cs typeface="Arial" panose="020B0604020202020204" pitchFamily="34" charset="0"/>
            </a:rPr>
            <a:t>blockchain</a:t>
          </a:r>
          <a:r>
            <a:rPr lang="en-US" altLang="zh-CN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2000" b="1" kern="1200" dirty="0">
              <a:latin typeface="Arial" panose="020B0604020202020204" pitchFamily="34" charset="0"/>
              <a:cs typeface="Arial" panose="020B0604020202020204" pitchFamily="34" charset="0"/>
            </a:rPr>
            <a:t>framework</a:t>
          </a: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20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Under Hyperledger environment.</a:t>
          </a:r>
          <a:endParaRPr lang="en-US" sz="2000" kern="1200" dirty="0"/>
        </a:p>
      </dsp:txBody>
      <dsp:txXfrm>
        <a:off x="3324518" y="2057927"/>
        <a:ext cx="2697731" cy="2324700"/>
      </dsp:txXfrm>
    </dsp:sp>
    <dsp:sp modelId="{999F25F3-CA01-41F2-BB83-D2D074514728}">
      <dsp:nvSpPr>
        <dsp:cNvPr id="0" name=""/>
        <dsp:cNvSpPr/>
      </dsp:nvSpPr>
      <dsp:spPr>
        <a:xfrm>
          <a:off x="6293425" y="1932166"/>
          <a:ext cx="2792391" cy="2576222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Propose PKI </a:t>
          </a:r>
          <a:r>
            <a:rPr lang="en-MY" sz="2000" b="1" kern="1200" dirty="0">
              <a:latin typeface="Arial" panose="020B0604020202020204" pitchFamily="34" charset="0"/>
              <a:cs typeface="Arial" panose="020B0604020202020204" pitchFamily="34" charset="0"/>
            </a:rPr>
            <a:t>blockchain</a:t>
          </a:r>
          <a:r>
            <a:rPr lang="en-US" altLang="zh-CN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2000" b="1" kern="1200" dirty="0">
              <a:latin typeface="Arial" panose="020B0604020202020204" pitchFamily="34" charset="0"/>
              <a:cs typeface="Arial" panose="020B0604020202020204" pitchFamily="34" charset="0"/>
            </a:rPr>
            <a:t>authentication </a:t>
          </a: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algorithm</a:t>
          </a:r>
          <a:r>
            <a:rPr lang="en-MY" sz="20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. Leveraging a secured public key cryptography mechanism </a:t>
          </a:r>
          <a:endParaRPr lang="en-US" sz="2000" kern="1200" dirty="0"/>
        </a:p>
      </dsp:txBody>
      <dsp:txXfrm>
        <a:off x="6419186" y="2057927"/>
        <a:ext cx="2540869" cy="2324700"/>
      </dsp:txXfrm>
    </dsp:sp>
    <dsp:sp modelId="{99839D8A-D719-418F-82FF-B460A10EAF6A}">
      <dsp:nvSpPr>
        <dsp:cNvPr id="0" name=""/>
        <dsp:cNvSpPr/>
      </dsp:nvSpPr>
      <dsp:spPr>
        <a:xfrm>
          <a:off x="9218028" y="1938465"/>
          <a:ext cx="2703064" cy="2658326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Arial" panose="020B0604020202020204" pitchFamily="34" charset="0"/>
              <a:cs typeface="Arial" panose="020B0604020202020204" pitchFamily="34" charset="0"/>
            </a:rPr>
            <a:t>Evaluate</a:t>
          </a:r>
          <a:r>
            <a:rPr lang="en-US" altLang="zh-CN" sz="2400" kern="1200" dirty="0">
              <a:latin typeface="Arial" panose="020B0604020202020204" pitchFamily="34" charset="0"/>
              <a:cs typeface="Arial" panose="020B0604020202020204" pitchFamily="34" charset="0"/>
            </a:rPr>
            <a:t> the proposed framework.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Read latency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Read throughput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Transaction latency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Transaction throughput</a:t>
          </a:r>
        </a:p>
      </dsp:txBody>
      <dsp:txXfrm>
        <a:off x="9347797" y="2068234"/>
        <a:ext cx="2443526" cy="2398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ED620-7DE5-4931-9E99-2D8CAB7B9DDE}">
      <dsp:nvSpPr>
        <dsp:cNvPr id="0" name=""/>
        <dsp:cNvSpPr/>
      </dsp:nvSpPr>
      <dsp:spPr>
        <a:xfrm>
          <a:off x="2" y="0"/>
          <a:ext cx="11905000" cy="498077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0FEFE-6702-445A-A390-7F26374AE0F6}">
      <dsp:nvSpPr>
        <dsp:cNvPr id="0" name=""/>
        <dsp:cNvSpPr/>
      </dsp:nvSpPr>
      <dsp:spPr>
        <a:xfrm>
          <a:off x="142968" y="1494231"/>
          <a:ext cx="2866304" cy="1992308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Verification Of Transaction Input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240224" y="1591487"/>
        <a:ext cx="2671792" cy="1797796"/>
      </dsp:txXfrm>
    </dsp:sp>
    <dsp:sp modelId="{34EBEDCC-632A-446A-A61E-15B8252DDC9E}">
      <dsp:nvSpPr>
        <dsp:cNvPr id="0" name=""/>
        <dsp:cNvSpPr/>
      </dsp:nvSpPr>
      <dsp:spPr>
        <a:xfrm>
          <a:off x="3152587" y="1494231"/>
          <a:ext cx="2906684" cy="1992308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Commit  transaction. 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3249843" y="1591487"/>
        <a:ext cx="2712172" cy="1797796"/>
      </dsp:txXfrm>
    </dsp:sp>
    <dsp:sp modelId="{999F25F3-CA01-41F2-BB83-D2D074514728}">
      <dsp:nvSpPr>
        <dsp:cNvPr id="0" name=""/>
        <dsp:cNvSpPr/>
      </dsp:nvSpPr>
      <dsp:spPr>
        <a:xfrm>
          <a:off x="6202587" y="1494231"/>
          <a:ext cx="2752086" cy="1992308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Encrypt transaction</a:t>
          </a:r>
          <a:endParaRPr lang="en-US" sz="3200" b="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99843" y="1591487"/>
        <a:ext cx="2557574" cy="1797796"/>
      </dsp:txXfrm>
    </dsp:sp>
    <dsp:sp modelId="{99839D8A-D719-418F-82FF-B460A10EAF6A}">
      <dsp:nvSpPr>
        <dsp:cNvPr id="0" name=""/>
        <dsp:cNvSpPr/>
      </dsp:nvSpPr>
      <dsp:spPr>
        <a:xfrm>
          <a:off x="9084977" y="1499102"/>
          <a:ext cx="2664048" cy="2055803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 transaction</a:t>
          </a:r>
          <a:endParaRPr lang="en-US" altLang="zh-CN" sz="28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85333" y="1599458"/>
        <a:ext cx="2463336" cy="1855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ED620-7DE5-4931-9E99-2D8CAB7B9DDE}">
      <dsp:nvSpPr>
        <dsp:cNvPr id="0" name=""/>
        <dsp:cNvSpPr/>
      </dsp:nvSpPr>
      <dsp:spPr>
        <a:xfrm>
          <a:off x="5" y="0"/>
          <a:ext cx="11966707" cy="468916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0FEFE-6702-445A-A390-7F26374AE0F6}">
      <dsp:nvSpPr>
        <dsp:cNvPr id="0" name=""/>
        <dsp:cNvSpPr/>
      </dsp:nvSpPr>
      <dsp:spPr>
        <a:xfrm>
          <a:off x="141710" y="1406749"/>
          <a:ext cx="2852591" cy="1875666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Verification of transaction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233272" y="1498311"/>
        <a:ext cx="2669467" cy="1692542"/>
      </dsp:txXfrm>
    </dsp:sp>
    <dsp:sp modelId="{34EBEDCC-632A-446A-A61E-15B8252DDC9E}">
      <dsp:nvSpPr>
        <dsp:cNvPr id="0" name=""/>
        <dsp:cNvSpPr/>
      </dsp:nvSpPr>
      <dsp:spPr>
        <a:xfrm>
          <a:off x="3176867" y="1406749"/>
          <a:ext cx="2892778" cy="1875666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 transaction</a:t>
          </a:r>
          <a:endParaRPr lang="en-US" sz="3500" kern="1200" dirty="0">
            <a:solidFill>
              <a:srgbClr val="FF0000"/>
            </a:solidFill>
          </a:endParaRPr>
        </a:p>
      </dsp:txBody>
      <dsp:txXfrm>
        <a:off x="3268429" y="1498311"/>
        <a:ext cx="2709654" cy="1692542"/>
      </dsp:txXfrm>
    </dsp:sp>
    <dsp:sp modelId="{999F25F3-CA01-41F2-BB83-D2D074514728}">
      <dsp:nvSpPr>
        <dsp:cNvPr id="0" name=""/>
        <dsp:cNvSpPr/>
      </dsp:nvSpPr>
      <dsp:spPr>
        <a:xfrm>
          <a:off x="6252212" y="1406749"/>
          <a:ext cx="2738920" cy="1875666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Decrypt transaction</a:t>
          </a:r>
          <a:endParaRPr lang="en-US" sz="3500" kern="1200" dirty="0">
            <a:solidFill>
              <a:srgbClr val="FF0000"/>
            </a:solidFill>
          </a:endParaRPr>
        </a:p>
      </dsp:txBody>
      <dsp:txXfrm>
        <a:off x="6343774" y="1498311"/>
        <a:ext cx="2555796" cy="1692542"/>
      </dsp:txXfrm>
    </dsp:sp>
    <dsp:sp modelId="{99839D8A-D719-418F-82FF-B460A10EAF6A}">
      <dsp:nvSpPr>
        <dsp:cNvPr id="0" name=""/>
        <dsp:cNvSpPr/>
      </dsp:nvSpPr>
      <dsp:spPr>
        <a:xfrm>
          <a:off x="9157123" y="1411335"/>
          <a:ext cx="2651304" cy="1935443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cene3d>
          <a:camera prst="perspectiveFront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US" altLang="zh-CN" sz="24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51604" y="1505816"/>
        <a:ext cx="2462342" cy="1746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D6E9A-842D-48C3-AF6B-E024016F16D0}">
      <dsp:nvSpPr>
        <dsp:cNvPr id="0" name=""/>
        <dsp:cNvSpPr/>
      </dsp:nvSpPr>
      <dsp:spPr>
        <a:xfrm>
          <a:off x="777333" y="0"/>
          <a:ext cx="8809784" cy="47621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BA7CA-AC9B-45FF-A56E-823D71C1F77D}">
      <dsp:nvSpPr>
        <dsp:cNvPr id="0" name=""/>
        <dsp:cNvSpPr/>
      </dsp:nvSpPr>
      <dsp:spPr>
        <a:xfrm>
          <a:off x="87511" y="1376865"/>
          <a:ext cx="3336057" cy="1904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PKI processing time components, namely encryption, decryption, signing, commit, block mining.</a:t>
          </a:r>
        </a:p>
      </dsp:txBody>
      <dsp:txXfrm>
        <a:off x="180498" y="1469852"/>
        <a:ext cx="3150083" cy="1718879"/>
      </dsp:txXfrm>
    </dsp:sp>
    <dsp:sp modelId="{43DE0307-9C46-438D-A33B-E571C08DBCB9}">
      <dsp:nvSpPr>
        <dsp:cNvPr id="0" name=""/>
        <dsp:cNvSpPr/>
      </dsp:nvSpPr>
      <dsp:spPr>
        <a:xfrm>
          <a:off x="3514197" y="1428639"/>
          <a:ext cx="3336057" cy="1904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comparison of processing time results between Hyperledger and Ethereum blockchain</a:t>
          </a:r>
        </a:p>
      </dsp:txBody>
      <dsp:txXfrm>
        <a:off x="3607184" y="1521626"/>
        <a:ext cx="3150083" cy="1718879"/>
      </dsp:txXfrm>
    </dsp:sp>
    <dsp:sp modelId="{7053C15F-5728-4C0F-949D-B8D1F44A6F5D}">
      <dsp:nvSpPr>
        <dsp:cNvPr id="0" name=""/>
        <dsp:cNvSpPr/>
      </dsp:nvSpPr>
      <dsp:spPr>
        <a:xfrm>
          <a:off x="7017260" y="1428639"/>
          <a:ext cx="3336057" cy="1904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Study of the processing time in blockchain network against different transaction collection periods.</a:t>
          </a:r>
        </a:p>
      </dsp:txBody>
      <dsp:txXfrm>
        <a:off x="7110247" y="1521626"/>
        <a:ext cx="3150083" cy="1718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D6E9A-842D-48C3-AF6B-E024016F16D0}">
      <dsp:nvSpPr>
        <dsp:cNvPr id="0" name=""/>
        <dsp:cNvSpPr/>
      </dsp:nvSpPr>
      <dsp:spPr>
        <a:xfrm>
          <a:off x="777333" y="0"/>
          <a:ext cx="8809784" cy="47621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BA7CA-AC9B-45FF-A56E-823D71C1F77D}">
      <dsp:nvSpPr>
        <dsp:cNvPr id="0" name=""/>
        <dsp:cNvSpPr/>
      </dsp:nvSpPr>
      <dsp:spPr>
        <a:xfrm>
          <a:off x="87511" y="1376865"/>
          <a:ext cx="3336057" cy="1904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PKI processing time components, namely encryption, decryption, signing, commit, block mining.</a:t>
          </a:r>
        </a:p>
      </dsp:txBody>
      <dsp:txXfrm>
        <a:off x="180498" y="1469852"/>
        <a:ext cx="3150083" cy="1718879"/>
      </dsp:txXfrm>
    </dsp:sp>
    <dsp:sp modelId="{43DE0307-9C46-438D-A33B-E571C08DBCB9}">
      <dsp:nvSpPr>
        <dsp:cNvPr id="0" name=""/>
        <dsp:cNvSpPr/>
      </dsp:nvSpPr>
      <dsp:spPr>
        <a:xfrm>
          <a:off x="3514197" y="1428639"/>
          <a:ext cx="3336057" cy="1904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comparison of processing time results between Hyperledger and Ethereum blockchain</a:t>
          </a:r>
        </a:p>
      </dsp:txBody>
      <dsp:txXfrm>
        <a:off x="3607184" y="1521626"/>
        <a:ext cx="3150083" cy="1718879"/>
      </dsp:txXfrm>
    </dsp:sp>
    <dsp:sp modelId="{7053C15F-5728-4C0F-949D-B8D1F44A6F5D}">
      <dsp:nvSpPr>
        <dsp:cNvPr id="0" name=""/>
        <dsp:cNvSpPr/>
      </dsp:nvSpPr>
      <dsp:spPr>
        <a:xfrm>
          <a:off x="7017260" y="1428639"/>
          <a:ext cx="3336057" cy="1904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Study of the processing time in blockchain network against different transaction collection periods.</a:t>
          </a:r>
        </a:p>
      </dsp:txBody>
      <dsp:txXfrm>
        <a:off x="7110247" y="1521626"/>
        <a:ext cx="3150083" cy="17188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D6E9A-842D-48C3-AF6B-E024016F16D0}">
      <dsp:nvSpPr>
        <dsp:cNvPr id="0" name=""/>
        <dsp:cNvSpPr/>
      </dsp:nvSpPr>
      <dsp:spPr>
        <a:xfrm>
          <a:off x="777333" y="0"/>
          <a:ext cx="8809784" cy="38819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BA7CA-AC9B-45FF-A56E-823D71C1F77D}">
      <dsp:nvSpPr>
        <dsp:cNvPr id="0" name=""/>
        <dsp:cNvSpPr/>
      </dsp:nvSpPr>
      <dsp:spPr>
        <a:xfrm>
          <a:off x="351217" y="1164578"/>
          <a:ext cx="3109335" cy="15527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PKI processing time components, namely encryption, decryption, signing, commit, block formation.</a:t>
          </a:r>
        </a:p>
      </dsp:txBody>
      <dsp:txXfrm>
        <a:off x="427017" y="1240378"/>
        <a:ext cx="2957735" cy="1401170"/>
      </dsp:txXfrm>
    </dsp:sp>
    <dsp:sp modelId="{43DE0307-9C46-438D-A33B-E571C08DBCB9}">
      <dsp:nvSpPr>
        <dsp:cNvPr id="0" name=""/>
        <dsp:cNvSpPr/>
      </dsp:nvSpPr>
      <dsp:spPr>
        <a:xfrm>
          <a:off x="3627558" y="1164578"/>
          <a:ext cx="3109335" cy="15527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comparison of processing time results between Hyperledger and Ethereum blockchain</a:t>
          </a:r>
        </a:p>
      </dsp:txBody>
      <dsp:txXfrm>
        <a:off x="3703358" y="1240378"/>
        <a:ext cx="2957735" cy="1401170"/>
      </dsp:txXfrm>
    </dsp:sp>
    <dsp:sp modelId="{7053C15F-5728-4C0F-949D-B8D1F44A6F5D}">
      <dsp:nvSpPr>
        <dsp:cNvPr id="0" name=""/>
        <dsp:cNvSpPr/>
      </dsp:nvSpPr>
      <dsp:spPr>
        <a:xfrm>
          <a:off x="6903899" y="1164578"/>
          <a:ext cx="3109335" cy="15527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Study of the processing time in blockchain network against different transaction collection periods.</a:t>
          </a:r>
        </a:p>
      </dsp:txBody>
      <dsp:txXfrm>
        <a:off x="6979699" y="1240378"/>
        <a:ext cx="2957735" cy="1401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BCF5B-62CC-451D-AD6D-EC1B566E774F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4C432-B866-4D28-966B-A04833371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7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4C432-B866-4D28-966B-A04833371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deterministic algorithm is an algorithm which, given a particular input, will always produce the same output, with the underlying machine always passing through the same sequence of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4C432-B866-4D28-966B-A048333712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4C432-B866-4D28-966B-A04833371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3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E8DA-96EC-4F3D-9409-73ED71D1C8B7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9109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2EA8-9EC4-40DA-809C-8B442CB874BB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09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73F3-E5FD-4679-87EC-A746F1E38C63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4180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A2A-2E2F-47E6-B031-2403F2ECC4DF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40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E62E-2F33-45AB-9A69-7C1137890722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0791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646-D0A3-4B03-848F-DFCAA714C952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75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576F-FE0D-42C5-9BB4-195270EED316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7703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C770-D9BF-4241-A61F-89ACDB3592CF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705667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C770-D9BF-4241-A61F-89ACDB3592CF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596746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8DB0-7DBD-4139-9C94-6A32E2BA41D1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33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C770-D9BF-4241-A61F-89ACDB3592CF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442419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6296-1E49-4E65-8B26-097F517A5AF4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235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C770-D9BF-4241-A61F-89ACDB3592CF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4993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C770-D9BF-4241-A61F-89ACDB3592CF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623720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6CA-8256-4894-856A-F2C6C5F00E49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7272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87C8-EFCC-4F2D-9EE0-7EB2CBFCAD01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910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C770-D9BF-4241-A61F-89ACDB3592CF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45970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241-8C24-49F1-B90E-41D35C536C23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99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0CC770-D9BF-4241-A61F-89ACDB3592CF}" type="datetime1">
              <a:rPr lang="en-MY" smtClean="0"/>
              <a:t>24/5/2019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380BEC-9BCF-4823-A376-77640ACED7B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26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BB6CBB-6898-41B5-A74B-437CFDEB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87" y="242699"/>
            <a:ext cx="10162035" cy="2209669"/>
          </a:xfrm>
        </p:spPr>
        <p:txBody>
          <a:bodyPr>
            <a:normAutofit fontScale="90000"/>
          </a:bodyPr>
          <a:lstStyle/>
          <a:p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4400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Enhancing Security and Privacy for Database in Cloud Computing.</a:t>
            </a:r>
            <a:endParaRPr lang="en-MY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6391387-5FD0-4F3C-A624-F494B3A4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828" y="2724347"/>
            <a:ext cx="9144000" cy="2351320"/>
          </a:xfrm>
        </p:spPr>
        <p:txBody>
          <a:bodyPr>
            <a:noAutofit/>
          </a:bodyPr>
          <a:lstStyle/>
          <a:p>
            <a: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Tahir Yinka Olaosebikan (11614030132)</a:t>
            </a:r>
            <a:b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</a:br>
            <a: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Programme:  M.S</a:t>
            </a:r>
            <a:r>
              <a:rPr lang="en-MY" cap="none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c</a:t>
            </a:r>
            <a: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.(IT) [Full-Time]</a:t>
            </a:r>
            <a:b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</a:br>
            <a: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Registration Date: 04-18-2018 </a:t>
            </a:r>
            <a:b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</a:br>
            <a: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Supervisor: Assoc. Prof. Dr. Haw Su Cheng</a:t>
            </a:r>
            <a:b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</a:br>
            <a:r>
              <a:rPr lang="en-MY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Co-supervisor: Dr. Chan Gaik Yee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20F29-42AF-4080-A9F8-145D6D0B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1</a:t>
            </a:fld>
            <a:endParaRPr lang="en-MY" dirty="0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4D24BE1-BEA6-4F30-89A6-5A3202E029B4}"/>
              </a:ext>
            </a:extLst>
          </p:cNvPr>
          <p:cNvGrpSpPr>
            <a:grpSpLocks/>
          </p:cNvGrpSpPr>
          <p:nvPr/>
        </p:nvGrpSpPr>
        <p:grpSpPr bwMode="auto">
          <a:xfrm>
            <a:off x="0" y="6080314"/>
            <a:ext cx="3443287" cy="681037"/>
            <a:chOff x="299285" y="428604"/>
            <a:chExt cx="3443496" cy="681044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0DE4088-E04C-4536-A51D-3ED72E341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428604"/>
              <a:ext cx="681038" cy="68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126CD3-8303-47A7-8334-1A9B377A38F0}"/>
                </a:ext>
              </a:extLst>
            </p:cNvPr>
            <p:cNvSpPr/>
            <p:nvPr/>
          </p:nvSpPr>
          <p:spPr bwMode="auto">
            <a:xfrm>
              <a:off x="299285" y="595293"/>
              <a:ext cx="1390734" cy="36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cs typeface="+mn-cs"/>
                </a:rPr>
                <a:t>Multimedia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37916-436D-4492-8A32-1D2CE78D00B3}"/>
                </a:ext>
              </a:extLst>
            </p:cNvPr>
            <p:cNvSpPr/>
            <p:nvPr/>
          </p:nvSpPr>
          <p:spPr bwMode="auto">
            <a:xfrm>
              <a:off x="2442540" y="595293"/>
              <a:ext cx="1300241" cy="36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cs typeface="+mn-cs"/>
                </a:rPr>
                <a:t>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09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3B194A-C82C-4089-BAB8-1F9F5724E257}"/>
              </a:ext>
            </a:extLst>
          </p:cNvPr>
          <p:cNvSpPr/>
          <p:nvPr/>
        </p:nvSpPr>
        <p:spPr>
          <a:xfrm>
            <a:off x="1342261" y="86380"/>
            <a:ext cx="9962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AND RESEARCH OBJECTIVES 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B14FC4-9B55-45A3-8FEB-7ED1D38D5264}"/>
              </a:ext>
            </a:extLst>
          </p:cNvPr>
          <p:cNvSpPr/>
          <p:nvPr/>
        </p:nvSpPr>
        <p:spPr>
          <a:xfrm>
            <a:off x="119131" y="776036"/>
            <a:ext cx="2846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r>
              <a:rPr lang="en-MY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9DE39A0D-08EA-4247-9FF3-76DB7EE17BE7}"/>
              </a:ext>
            </a:extLst>
          </p:cNvPr>
          <p:cNvSpPr/>
          <p:nvPr/>
        </p:nvSpPr>
        <p:spPr>
          <a:xfrm>
            <a:off x="272954" y="1290749"/>
            <a:ext cx="5595582" cy="5101308"/>
          </a:xfrm>
          <a:prstGeom prst="round2Diag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RQ1: What are the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to  existing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privacy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blockchain?</a:t>
            </a:r>
          </a:p>
          <a:p>
            <a:endParaRPr lang="en-M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RQ2: How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can overcome big data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?</a:t>
            </a:r>
          </a:p>
          <a:p>
            <a:endParaRPr lang="en-M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RQ3: Is the proposed solution able to perform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and effectively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terms of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and variety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B14B233B-122B-4381-99F1-513967DB3A57}"/>
              </a:ext>
            </a:extLst>
          </p:cNvPr>
          <p:cNvSpPr/>
          <p:nvPr/>
        </p:nvSpPr>
        <p:spPr>
          <a:xfrm>
            <a:off x="6096000" y="1290749"/>
            <a:ext cx="5988148" cy="5501418"/>
          </a:xfrm>
          <a:prstGeom prst="round2Diag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RO1: To explore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blockchain. (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RQ1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M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RO2: To propose and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blockchain framework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resolve the big data privacy issues.(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RQ2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M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RO3: To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proposed framework as compared to existing approaches (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RQ3</a:t>
            </a:r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M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03299-10F3-492F-ABC6-C1191441CCB2}"/>
              </a:ext>
            </a:extLst>
          </p:cNvPr>
          <p:cNvSpPr/>
          <p:nvPr/>
        </p:nvSpPr>
        <p:spPr>
          <a:xfrm>
            <a:off x="6660243" y="802243"/>
            <a:ext cx="2929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  <a:r>
              <a:rPr lang="en-MY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50C2-1C6C-4070-AB7A-16F3BCBB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574302"/>
            <a:ext cx="764215" cy="283698"/>
          </a:xfrm>
        </p:spPr>
        <p:txBody>
          <a:bodyPr/>
          <a:lstStyle/>
          <a:p>
            <a:fld id="{28380BEC-9BCF-4823-A376-77640ACED7BB}" type="slidenum">
              <a:rPr lang="en-MY" smtClean="0"/>
              <a:t>10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09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9FD60F3C-6606-4E31-A1C0-E88F1976DA30}"/>
              </a:ext>
            </a:extLst>
          </p:cNvPr>
          <p:cNvSpPr/>
          <p:nvPr/>
        </p:nvSpPr>
        <p:spPr>
          <a:xfrm>
            <a:off x="5726885" y="2262931"/>
            <a:ext cx="2214702" cy="10539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18268"/>
                </a:lnTo>
                <a:lnTo>
                  <a:pt x="2214702" y="718268"/>
                </a:lnTo>
                <a:lnTo>
                  <a:pt x="2214702" y="1053996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32AC2BC-C0BD-4849-8151-8A7D45E02DC6}"/>
              </a:ext>
            </a:extLst>
          </p:cNvPr>
          <p:cNvSpPr/>
          <p:nvPr/>
        </p:nvSpPr>
        <p:spPr>
          <a:xfrm>
            <a:off x="3512183" y="2262931"/>
            <a:ext cx="2214702" cy="10539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14702" y="0"/>
                </a:moveTo>
                <a:lnTo>
                  <a:pt x="2214702" y="718268"/>
                </a:lnTo>
                <a:lnTo>
                  <a:pt x="0" y="718268"/>
                </a:lnTo>
                <a:lnTo>
                  <a:pt x="0" y="1053996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4DB96E-5C8B-4214-9E1C-C60BF4EF0353}"/>
              </a:ext>
            </a:extLst>
          </p:cNvPr>
          <p:cNvSpPr/>
          <p:nvPr/>
        </p:nvSpPr>
        <p:spPr>
          <a:xfrm>
            <a:off x="2896641" y="1242706"/>
            <a:ext cx="5660488" cy="102022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E1FEC6-E96C-4494-8C4E-A5D5843E2C0A}"/>
              </a:ext>
            </a:extLst>
          </p:cNvPr>
          <p:cNvGrpSpPr/>
          <p:nvPr/>
        </p:nvGrpSpPr>
        <p:grpSpPr>
          <a:xfrm>
            <a:off x="3299314" y="1625245"/>
            <a:ext cx="5660488" cy="1020225"/>
            <a:chOff x="1600192" y="1676397"/>
            <a:chExt cx="5660488" cy="102022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180787A-508D-4793-8B41-1E584D3D1001}"/>
                </a:ext>
              </a:extLst>
            </p:cNvPr>
            <p:cNvSpPr/>
            <p:nvPr/>
          </p:nvSpPr>
          <p:spPr>
            <a:xfrm>
              <a:off x="1600192" y="1676397"/>
              <a:ext cx="5660488" cy="10202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Rounded Corners 7">
              <a:extLst>
                <a:ext uri="{FF2B5EF4-FFF2-40B4-BE49-F238E27FC236}">
                  <a16:creationId xmlns:a16="http://schemas.microsoft.com/office/drawing/2014/main" id="{CDE2AED2-9BBA-4C81-B8A1-B2FDCB60C2C0}"/>
                </a:ext>
              </a:extLst>
            </p:cNvPr>
            <p:cNvSpPr txBox="1"/>
            <p:nvPr/>
          </p:nvSpPr>
          <p:spPr>
            <a:xfrm>
              <a:off x="1630073" y="1706278"/>
              <a:ext cx="5600726" cy="960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Literature review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4CDBDC-E4CE-48A6-A86E-847A0DADD268}"/>
              </a:ext>
            </a:extLst>
          </p:cNvPr>
          <p:cNvSpPr/>
          <p:nvPr/>
        </p:nvSpPr>
        <p:spPr>
          <a:xfrm>
            <a:off x="1648090" y="3316923"/>
            <a:ext cx="3624057" cy="104843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3928AE-69C9-4173-8C86-A8DB566D2130}"/>
              </a:ext>
            </a:extLst>
          </p:cNvPr>
          <p:cNvGrpSpPr/>
          <p:nvPr/>
        </p:nvGrpSpPr>
        <p:grpSpPr>
          <a:xfrm>
            <a:off x="1152876" y="3645823"/>
            <a:ext cx="4614484" cy="1691679"/>
            <a:chOff x="435492" y="3699360"/>
            <a:chExt cx="3624057" cy="161638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B4DBBD-985E-48F1-9DB4-9A42C2794CC0}"/>
                </a:ext>
              </a:extLst>
            </p:cNvPr>
            <p:cNvSpPr/>
            <p:nvPr/>
          </p:nvSpPr>
          <p:spPr>
            <a:xfrm>
              <a:off x="435492" y="3699360"/>
              <a:ext cx="3624057" cy="16163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10">
              <a:extLst>
                <a:ext uri="{FF2B5EF4-FFF2-40B4-BE49-F238E27FC236}">
                  <a16:creationId xmlns:a16="http://schemas.microsoft.com/office/drawing/2014/main" id="{2594340E-620B-4CA2-A267-ABB66FCF939D}"/>
                </a:ext>
              </a:extLst>
            </p:cNvPr>
            <p:cNvSpPr txBox="1"/>
            <p:nvPr/>
          </p:nvSpPr>
          <p:spPr>
            <a:xfrm>
              <a:off x="497987" y="4041328"/>
              <a:ext cx="3499066" cy="843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Review on existing </a:t>
              </a:r>
              <a:r>
                <a:rPr lang="en-US" sz="3200" b="1" kern="1200" dirty="0">
                  <a:solidFill>
                    <a:schemeClr val="accent4">
                      <a:lumMod val="75000"/>
                    </a:schemeClr>
                  </a:solidFill>
                </a:rPr>
                <a:t>Cryptography Schemes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lang="en-US" sz="3200" dirty="0"/>
                <a:t>Centralized Techniques</a:t>
              </a:r>
              <a:r>
                <a:rPr lang="en-US" sz="3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r>
                <a:rPr lang="en-US" sz="3200" b="1" kern="12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endParaRPr lang="en-US" sz="3200" kern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675A9F-4E7F-4FA6-A8BE-7CF564942A03}"/>
              </a:ext>
            </a:extLst>
          </p:cNvPr>
          <p:cNvSpPr/>
          <p:nvPr/>
        </p:nvSpPr>
        <p:spPr>
          <a:xfrm>
            <a:off x="6129558" y="3316928"/>
            <a:ext cx="3624057" cy="105152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ED567D-51F5-4B54-9335-16FEF4D2AE35}"/>
              </a:ext>
            </a:extLst>
          </p:cNvPr>
          <p:cNvGrpSpPr/>
          <p:nvPr/>
        </p:nvGrpSpPr>
        <p:grpSpPr>
          <a:xfrm>
            <a:off x="6241408" y="3543471"/>
            <a:ext cx="4718142" cy="1496440"/>
            <a:chOff x="4833109" y="3750619"/>
            <a:chExt cx="3654855" cy="125554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8192D50-ABD3-4570-96D3-E365E428962D}"/>
                </a:ext>
              </a:extLst>
            </p:cNvPr>
            <p:cNvSpPr/>
            <p:nvPr/>
          </p:nvSpPr>
          <p:spPr>
            <a:xfrm>
              <a:off x="4833109" y="3750619"/>
              <a:ext cx="3624057" cy="1255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Rounded Corners 13">
              <a:extLst>
                <a:ext uri="{FF2B5EF4-FFF2-40B4-BE49-F238E27FC236}">
                  <a16:creationId xmlns:a16="http://schemas.microsoft.com/office/drawing/2014/main" id="{5D4B06C7-FEB4-4605-8951-C9F5B198DE64}"/>
                </a:ext>
              </a:extLst>
            </p:cNvPr>
            <p:cNvSpPr txBox="1"/>
            <p:nvPr/>
          </p:nvSpPr>
          <p:spPr>
            <a:xfrm>
              <a:off x="4863907" y="3855953"/>
              <a:ext cx="3624057" cy="999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Review on existing </a:t>
              </a:r>
              <a:r>
                <a:rPr lang="en-US" sz="3200" b="1" dirty="0">
                  <a:solidFill>
                    <a:srgbClr val="00B050"/>
                  </a:solidFill>
                </a:rPr>
                <a:t>Blockchain</a:t>
              </a:r>
              <a:r>
                <a:rPr lang="en-US" sz="3200" b="1" kern="1200" dirty="0">
                  <a:solidFill>
                    <a:srgbClr val="00B050"/>
                  </a:solidFill>
                </a:rPr>
                <a:t> Schemes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>
                  <a:solidFill>
                    <a:srgbClr val="00B050"/>
                  </a:solidFill>
                </a:rPr>
                <a:t>(</a:t>
              </a:r>
              <a:r>
                <a:rPr lang="en-US" sz="3200" dirty="0"/>
                <a:t>Decentralized Techniques</a:t>
              </a:r>
              <a:r>
                <a:rPr lang="en-US" sz="3200" b="1" dirty="0">
                  <a:solidFill>
                    <a:srgbClr val="00B050"/>
                  </a:solidFill>
                </a:rPr>
                <a:t>)</a:t>
              </a:r>
              <a:endParaRPr lang="en-US" sz="32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346C3E-BB43-4797-8854-496F339A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261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559B5-A892-426A-9277-B378D938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12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59DAC-BEB1-4D30-9FC7-61DD7619656C}"/>
              </a:ext>
            </a:extLst>
          </p:cNvPr>
          <p:cNvSpPr txBox="1"/>
          <p:nvPr/>
        </p:nvSpPr>
        <p:spPr>
          <a:xfrm>
            <a:off x="304800" y="1885244"/>
            <a:ext cx="41204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Blockchain Environment: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Bitcoin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Ethereum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Hyperledger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7807B-DF7B-42A7-B190-416C27F9F15E}"/>
              </a:ext>
            </a:extLst>
          </p:cNvPr>
          <p:cNvSpPr txBox="1"/>
          <p:nvPr/>
        </p:nvSpPr>
        <p:spPr>
          <a:xfrm>
            <a:off x="282535" y="3633925"/>
            <a:ext cx="41427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Network Management: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Permissioned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Permission-less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Hybrid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EF06A-D764-4F43-8B3D-53A16B4B573B}"/>
              </a:ext>
            </a:extLst>
          </p:cNvPr>
          <p:cNvSpPr txBox="1"/>
          <p:nvPr/>
        </p:nvSpPr>
        <p:spPr>
          <a:xfrm>
            <a:off x="401069" y="5103674"/>
            <a:ext cx="4024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 Authentication Management: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Public Key Infrastructure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Single-sign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DA64CF-8340-4343-9DED-8DE5508E456B}"/>
              </a:ext>
            </a:extLst>
          </p:cNvPr>
          <p:cNvSpPr/>
          <p:nvPr/>
        </p:nvSpPr>
        <p:spPr>
          <a:xfrm rot="20673013">
            <a:off x="4471223" y="2218099"/>
            <a:ext cx="768047" cy="28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B15194-6C35-4418-B41C-13379CE55B47}"/>
              </a:ext>
            </a:extLst>
          </p:cNvPr>
          <p:cNvSpPr/>
          <p:nvPr/>
        </p:nvSpPr>
        <p:spPr>
          <a:xfrm rot="20673013">
            <a:off x="4623620" y="3743148"/>
            <a:ext cx="768047" cy="28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47A6EC-E47E-47CD-BBD4-F04C30870DED}"/>
              </a:ext>
            </a:extLst>
          </p:cNvPr>
          <p:cNvSpPr/>
          <p:nvPr/>
        </p:nvSpPr>
        <p:spPr>
          <a:xfrm rot="20673013">
            <a:off x="4947761" y="5339477"/>
            <a:ext cx="768047" cy="28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46750-50FA-4AC8-ABBB-F72FC1FE7805}"/>
              </a:ext>
            </a:extLst>
          </p:cNvPr>
          <p:cNvSpPr txBox="1"/>
          <p:nvPr/>
        </p:nvSpPr>
        <p:spPr>
          <a:xfrm>
            <a:off x="4134096" y="1562078"/>
            <a:ext cx="176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Blockchain Environment 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2BE73-B29D-4648-98D5-816EC2A17E0E}"/>
              </a:ext>
            </a:extLst>
          </p:cNvPr>
          <p:cNvSpPr txBox="1"/>
          <p:nvPr/>
        </p:nvSpPr>
        <p:spPr>
          <a:xfrm>
            <a:off x="4039049" y="3079010"/>
            <a:ext cx="176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Network Management?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04DAD-4AC1-4566-BC1E-E6E689E70163}"/>
              </a:ext>
            </a:extLst>
          </p:cNvPr>
          <p:cNvSpPr txBox="1"/>
          <p:nvPr/>
        </p:nvSpPr>
        <p:spPr>
          <a:xfrm>
            <a:off x="4232147" y="4365914"/>
            <a:ext cx="1769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Authentication Management?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86D3B7-F3E6-46CB-A0BC-B6C219E1C32F}"/>
              </a:ext>
            </a:extLst>
          </p:cNvPr>
          <p:cNvSpPr/>
          <p:nvPr/>
        </p:nvSpPr>
        <p:spPr>
          <a:xfrm>
            <a:off x="6029628" y="1457964"/>
            <a:ext cx="4831533" cy="90124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anonymity on blockchain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whether the identity of a node is openly transparent.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96C25B-1202-46B0-9F5D-30158C343626}"/>
              </a:ext>
            </a:extLst>
          </p:cNvPr>
          <p:cNvSpPr/>
          <p:nvPr/>
        </p:nvSpPr>
        <p:spPr>
          <a:xfrm>
            <a:off x="6096000" y="3310431"/>
            <a:ext cx="5049078" cy="90124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data or resource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3 main types of blockchain.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C8D2A7-5CA6-4342-AE1E-16792DE6A00F}"/>
              </a:ext>
            </a:extLst>
          </p:cNvPr>
          <p:cNvSpPr/>
          <p:nvPr/>
        </p:nvSpPr>
        <p:spPr>
          <a:xfrm>
            <a:off x="5904088" y="4958686"/>
            <a:ext cx="5572295" cy="90124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 restrictions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determine which nodes are eligible to create blocks for records.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80A99D4-F4E6-414B-BD34-B10261B6147B}"/>
              </a:ext>
            </a:extLst>
          </p:cNvPr>
          <p:cNvSpPr txBox="1">
            <a:spLocks/>
          </p:cNvSpPr>
          <p:nvPr/>
        </p:nvSpPr>
        <p:spPr>
          <a:xfrm>
            <a:off x="1224844" y="156143"/>
            <a:ext cx="6400800" cy="6396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Review on existing </a:t>
            </a:r>
            <a:r>
              <a:rPr lang="en-US" sz="3200" b="1" dirty="0">
                <a:solidFill>
                  <a:srgbClr val="00B050"/>
                </a:solidFill>
              </a:rPr>
              <a:t>Blockchain Schemes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D3A04-16CC-4138-B16C-532AD98FF532}"/>
              </a:ext>
            </a:extLst>
          </p:cNvPr>
          <p:cNvSpPr txBox="1"/>
          <p:nvPr/>
        </p:nvSpPr>
        <p:spPr>
          <a:xfrm>
            <a:off x="843844" y="524900"/>
            <a:ext cx="381000" cy="52322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F6C921-32EA-4619-861B-1E85C4ECC50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896139" y="795803"/>
            <a:ext cx="529105" cy="550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57064C-B3BF-45D4-A627-D553698CE17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425244" y="795803"/>
            <a:ext cx="498802" cy="550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1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CF313-6420-4989-B11E-F9C6FE6E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13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7EC64-E910-48DA-9D9E-64FBB71F003B}"/>
              </a:ext>
            </a:extLst>
          </p:cNvPr>
          <p:cNvSpPr/>
          <p:nvPr/>
        </p:nvSpPr>
        <p:spPr>
          <a:xfrm>
            <a:off x="4129120" y="42838"/>
            <a:ext cx="2577033" cy="780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Blockchain Approach</a:t>
            </a:r>
          </a:p>
          <a:p>
            <a:pPr algn="ctr"/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B7850-FC89-47B2-9CBC-3FBCE26FA530}"/>
              </a:ext>
            </a:extLst>
          </p:cNvPr>
          <p:cNvSpPr/>
          <p:nvPr/>
        </p:nvSpPr>
        <p:spPr>
          <a:xfrm>
            <a:off x="1262522" y="1770716"/>
            <a:ext cx="1920555" cy="780176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</a:rPr>
              <a:t>Bitcoin</a:t>
            </a:r>
          </a:p>
          <a:p>
            <a:pPr algn="ctr"/>
            <a:endParaRPr lang="en-MY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4CDA9-6CA0-4F90-91A4-0D1D8489F45D}"/>
              </a:ext>
            </a:extLst>
          </p:cNvPr>
          <p:cNvSpPr/>
          <p:nvPr/>
        </p:nvSpPr>
        <p:spPr>
          <a:xfrm>
            <a:off x="4520719" y="1758942"/>
            <a:ext cx="1920555" cy="780176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</a:rPr>
              <a:t>Ethereum</a:t>
            </a:r>
          </a:p>
          <a:p>
            <a:pPr algn="ctr"/>
            <a:endParaRPr lang="en-MY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0F482-CB42-4080-B843-A51EA8CCBC07}"/>
              </a:ext>
            </a:extLst>
          </p:cNvPr>
          <p:cNvSpPr/>
          <p:nvPr/>
        </p:nvSpPr>
        <p:spPr>
          <a:xfrm>
            <a:off x="7671282" y="1737513"/>
            <a:ext cx="1920555" cy="780176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</a:rPr>
              <a:t>Hyperledger</a:t>
            </a:r>
          </a:p>
          <a:p>
            <a:pPr algn="ctr"/>
            <a:endParaRPr lang="en-MY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52A19-DE01-44EB-888D-5ADFCBC25B36}"/>
              </a:ext>
            </a:extLst>
          </p:cNvPr>
          <p:cNvSpPr/>
          <p:nvPr/>
        </p:nvSpPr>
        <p:spPr>
          <a:xfrm>
            <a:off x="1390341" y="3799808"/>
            <a:ext cx="1664918" cy="780176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>
                <a:solidFill>
                  <a:schemeClr val="tx1"/>
                </a:solidFill>
              </a:rPr>
              <a:t>Permission-less</a:t>
            </a:r>
          </a:p>
          <a:p>
            <a:pPr algn="ctr"/>
            <a:endParaRPr lang="en-MY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C6A2C-047C-401E-9FAF-9414F65B6C79}"/>
              </a:ext>
            </a:extLst>
          </p:cNvPr>
          <p:cNvSpPr/>
          <p:nvPr/>
        </p:nvSpPr>
        <p:spPr>
          <a:xfrm>
            <a:off x="4520720" y="3501612"/>
            <a:ext cx="1920554" cy="780176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</a:rPr>
              <a:t>Hybrid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93B59D-6931-4C2B-961F-79476E16D342}"/>
              </a:ext>
            </a:extLst>
          </p:cNvPr>
          <p:cNvSpPr/>
          <p:nvPr/>
        </p:nvSpPr>
        <p:spPr>
          <a:xfrm>
            <a:off x="7865713" y="3709537"/>
            <a:ext cx="1515837" cy="780176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>
                <a:solidFill>
                  <a:schemeClr val="tx1"/>
                </a:solidFill>
              </a:rPr>
              <a:t>Permissioned</a:t>
            </a:r>
          </a:p>
          <a:p>
            <a:pPr algn="ctr"/>
            <a:endParaRPr lang="en-MY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B22F4E-E764-4FF0-A170-56C2F1BFD947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222800" y="2550892"/>
            <a:ext cx="0" cy="124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A1ED67-E89A-46F4-98C3-CE93978E8BD5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8623632" y="2517689"/>
            <a:ext cx="7928" cy="119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ABB1955-4B5F-4FCB-9596-8FB4D69762C9}"/>
              </a:ext>
            </a:extLst>
          </p:cNvPr>
          <p:cNvSpPr/>
          <p:nvPr/>
        </p:nvSpPr>
        <p:spPr>
          <a:xfrm>
            <a:off x="126203" y="5413538"/>
            <a:ext cx="3459305" cy="1150986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solidFill>
                  <a:schemeClr val="tx1"/>
                </a:solidFill>
              </a:rPr>
              <a:t>“Sing- and encrypt” Zhang et al., 2018, </a:t>
            </a:r>
            <a:r>
              <a:rPr lang="en-MY" sz="2000" b="1" dirty="0" err="1">
                <a:solidFill>
                  <a:schemeClr val="tx1"/>
                </a:solidFill>
              </a:rPr>
              <a:t>Zyskind</a:t>
            </a:r>
            <a:r>
              <a:rPr lang="en-MY" sz="2000" b="1" dirty="0">
                <a:solidFill>
                  <a:schemeClr val="tx1"/>
                </a:solidFill>
              </a:rPr>
              <a:t> et al., 2015</a:t>
            </a:r>
            <a:endParaRPr lang="en-MY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3AE0E5-00F6-4E64-9AF4-0AEA006DDA33}"/>
              </a:ext>
            </a:extLst>
          </p:cNvPr>
          <p:cNvSpPr/>
          <p:nvPr/>
        </p:nvSpPr>
        <p:spPr>
          <a:xfrm>
            <a:off x="3919523" y="5413538"/>
            <a:ext cx="3015313" cy="1150986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solidFill>
                  <a:schemeClr val="tx1"/>
                </a:solidFill>
              </a:rPr>
              <a:t>“Elliptic curves cryptography” Mohamed et al., 2017</a:t>
            </a:r>
            <a:endParaRPr lang="en-MY" sz="3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358AE6-D200-4082-8462-C2555450E567}"/>
              </a:ext>
            </a:extLst>
          </p:cNvPr>
          <p:cNvSpPr/>
          <p:nvPr/>
        </p:nvSpPr>
        <p:spPr>
          <a:xfrm>
            <a:off x="7351122" y="5413493"/>
            <a:ext cx="3060048" cy="1150985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solidFill>
                  <a:schemeClr val="tx1"/>
                </a:solidFill>
              </a:rPr>
              <a:t>“One-to-one proxy re-encryption keys” </a:t>
            </a:r>
            <a:r>
              <a:rPr lang="en-MY" sz="2000" b="1" dirty="0" err="1">
                <a:solidFill>
                  <a:schemeClr val="tx1"/>
                </a:solidFill>
              </a:rPr>
              <a:t>Alvetine</a:t>
            </a:r>
            <a:r>
              <a:rPr lang="en-MY" sz="2000" b="1" dirty="0">
                <a:solidFill>
                  <a:schemeClr val="tx1"/>
                </a:solidFill>
              </a:rPr>
              <a:t> et al., 2016</a:t>
            </a:r>
            <a:endParaRPr lang="en-MY" sz="32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BCB7FA-9D61-494C-80B2-BCDF94CAB092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1855856" y="4579984"/>
            <a:ext cx="366944" cy="83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A51771-7817-435B-A00B-CCCCECF430B8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5427180" y="4281788"/>
            <a:ext cx="53817" cy="11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34E4E0-0F80-4EDA-9F18-6972E5EC5EB7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8623632" y="4489713"/>
            <a:ext cx="257514" cy="9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B1043A3-877F-4B48-A1BF-35C96DA4EF3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17637" y="823014"/>
            <a:ext cx="0" cy="50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B0CA9C5-32AB-4380-8BA2-8B3E63D226EE}"/>
              </a:ext>
            </a:extLst>
          </p:cNvPr>
          <p:cNvCxnSpPr>
            <a:cxnSpLocks/>
          </p:cNvCxnSpPr>
          <p:nvPr/>
        </p:nvCxnSpPr>
        <p:spPr>
          <a:xfrm>
            <a:off x="2222800" y="1325217"/>
            <a:ext cx="640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E77596-8E32-4DD5-ACEB-D6C0E1604CC8}"/>
              </a:ext>
            </a:extLst>
          </p:cNvPr>
          <p:cNvCxnSpPr>
            <a:endCxn id="8" idx="0"/>
          </p:cNvCxnSpPr>
          <p:nvPr/>
        </p:nvCxnSpPr>
        <p:spPr>
          <a:xfrm>
            <a:off x="8631560" y="1325217"/>
            <a:ext cx="0" cy="412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857E864-9BDF-4FE2-9D4B-9BD9868DA479}"/>
              </a:ext>
            </a:extLst>
          </p:cNvPr>
          <p:cNvCxnSpPr>
            <a:endCxn id="6" idx="0"/>
          </p:cNvCxnSpPr>
          <p:nvPr/>
        </p:nvCxnSpPr>
        <p:spPr>
          <a:xfrm>
            <a:off x="2222800" y="1325217"/>
            <a:ext cx="0" cy="445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780A21-98D0-49BA-A6F6-77462A59693F}"/>
              </a:ext>
            </a:extLst>
          </p:cNvPr>
          <p:cNvCxnSpPr/>
          <p:nvPr/>
        </p:nvCxnSpPr>
        <p:spPr>
          <a:xfrm>
            <a:off x="5417636" y="1325217"/>
            <a:ext cx="0" cy="43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5679CDD-064A-4CED-BCEC-56FF428E143C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5480997" y="2539118"/>
            <a:ext cx="0" cy="96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3BF86D4-75B0-47E3-A1A9-74F90E33E8DA}"/>
              </a:ext>
            </a:extLst>
          </p:cNvPr>
          <p:cNvCxnSpPr>
            <a:stCxn id="7" idx="1"/>
            <a:endCxn id="17" idx="3"/>
          </p:cNvCxnSpPr>
          <p:nvPr/>
        </p:nvCxnSpPr>
        <p:spPr>
          <a:xfrm rot="10800000" flipV="1">
            <a:off x="3055259" y="2149030"/>
            <a:ext cx="1465460" cy="20408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27731F4B-89A8-4C0F-AE39-7CF574753AAD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6441274" y="2149030"/>
            <a:ext cx="1424439" cy="1950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259FBE05-51F8-4EEA-AD24-511298CFFAE8}"/>
              </a:ext>
            </a:extLst>
          </p:cNvPr>
          <p:cNvSpPr/>
          <p:nvPr/>
        </p:nvSpPr>
        <p:spPr>
          <a:xfrm>
            <a:off x="9658766" y="1436504"/>
            <a:ext cx="310434" cy="144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CF4A6CF-0801-47C9-BD35-B65B8EB96DD2}"/>
              </a:ext>
            </a:extLst>
          </p:cNvPr>
          <p:cNvSpPr/>
          <p:nvPr/>
        </p:nvSpPr>
        <p:spPr>
          <a:xfrm>
            <a:off x="10050394" y="3429000"/>
            <a:ext cx="310434" cy="144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F67F4B2-0CEC-4DA9-8313-0BC47D292C8E}"/>
              </a:ext>
            </a:extLst>
          </p:cNvPr>
          <p:cNvSpPr/>
          <p:nvPr/>
        </p:nvSpPr>
        <p:spPr>
          <a:xfrm>
            <a:off x="10558045" y="5270547"/>
            <a:ext cx="310434" cy="144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95F69-53C1-4957-A245-4CB129E092C2}"/>
              </a:ext>
            </a:extLst>
          </p:cNvPr>
          <p:cNvSpPr txBox="1"/>
          <p:nvPr/>
        </p:nvSpPr>
        <p:spPr>
          <a:xfrm>
            <a:off x="9896389" y="1514473"/>
            <a:ext cx="153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Blockchain Environment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BCC0E8-F90E-408F-A23A-AB251B831A1E}"/>
              </a:ext>
            </a:extLst>
          </p:cNvPr>
          <p:cNvSpPr txBox="1"/>
          <p:nvPr/>
        </p:nvSpPr>
        <p:spPr>
          <a:xfrm>
            <a:off x="10278496" y="3499480"/>
            <a:ext cx="153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Management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048C19-68D2-48AE-A4B1-E23DE6CD584F}"/>
              </a:ext>
            </a:extLst>
          </p:cNvPr>
          <p:cNvSpPr txBox="1"/>
          <p:nvPr/>
        </p:nvSpPr>
        <p:spPr>
          <a:xfrm>
            <a:off x="10713262" y="5270547"/>
            <a:ext cx="153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04443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0585-8254-419F-9F1B-CECCB1F9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925" y="117613"/>
            <a:ext cx="7584377" cy="734713"/>
          </a:xfrm>
        </p:spPr>
        <p:txBody>
          <a:bodyPr>
            <a:normAutofit fontScale="90000"/>
          </a:bodyPr>
          <a:lstStyle/>
          <a:p>
            <a:r>
              <a:rPr lang="en-MY" dirty="0" err="1"/>
              <a:t>FHIRChain</a:t>
            </a:r>
            <a:r>
              <a:rPr lang="en-MY" dirty="0"/>
              <a:t>:</a:t>
            </a:r>
            <a:r>
              <a:rPr lang="en-MY" sz="2700" dirty="0"/>
              <a:t> </a:t>
            </a:r>
            <a:r>
              <a:rPr lang="en-MY" sz="4000" cap="none" dirty="0" err="1">
                <a:solidFill>
                  <a:srgbClr val="FF0000"/>
                </a:solidFill>
              </a:rPr>
              <a:t>zhang</a:t>
            </a:r>
            <a:r>
              <a:rPr lang="en-MY" sz="4000" cap="none" dirty="0">
                <a:solidFill>
                  <a:srgbClr val="FF0000"/>
                </a:solidFill>
              </a:rPr>
              <a:t> et al., 2018 </a:t>
            </a:r>
            <a:br>
              <a:rPr lang="en-MY" sz="2800" dirty="0"/>
            </a:br>
            <a:endParaRPr lang="en-MY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9525B-7315-4F17-BF5F-D12D2FEB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14</a:t>
            </a:fld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5EAB0-645B-4AC6-8563-68E157A9B04D}"/>
              </a:ext>
            </a:extLst>
          </p:cNvPr>
          <p:cNvSpPr txBox="1"/>
          <p:nvPr/>
        </p:nvSpPr>
        <p:spPr>
          <a:xfrm>
            <a:off x="1732054" y="805576"/>
            <a:ext cx="664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MY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FHIRChain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MY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by encapsulating existing fast healthcare interoperability resources(FHIR) standards for </a:t>
            </a:r>
            <a:r>
              <a:rPr lang="en-MY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clinical data.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2CD5DB0-A8FA-4A96-8E9E-FE4C2F486AA0}"/>
              </a:ext>
            </a:extLst>
          </p:cNvPr>
          <p:cNvSpPr/>
          <p:nvPr/>
        </p:nvSpPr>
        <p:spPr>
          <a:xfrm>
            <a:off x="1364974" y="663759"/>
            <a:ext cx="7341704" cy="2020806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9E20AAC-796E-4DDD-BCD1-7FB6D0E05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3766"/>
              </p:ext>
            </p:extLst>
          </p:nvPr>
        </p:nvGraphicFramePr>
        <p:xfrm>
          <a:off x="638572" y="2998895"/>
          <a:ext cx="9592106" cy="374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054">
                  <a:extLst>
                    <a:ext uri="{9D8B030D-6E8A-4147-A177-3AD203B41FA5}">
                      <a16:colId xmlns:a16="http://schemas.microsoft.com/office/drawing/2014/main" val="1642974794"/>
                    </a:ext>
                  </a:extLst>
                </a:gridCol>
                <a:gridCol w="6414052">
                  <a:extLst>
                    <a:ext uri="{9D8B030D-6E8A-4147-A177-3AD203B41FA5}">
                      <a16:colId xmlns:a16="http://schemas.microsoft.com/office/drawing/2014/main" val="1992642837"/>
                    </a:ext>
                  </a:extLst>
                </a:gridCol>
              </a:tblGrid>
              <a:tr h="489684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Blockchain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43282"/>
                  </a:ext>
                </a:extLst>
              </a:tr>
              <a:tr h="531056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restrictions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Permission-less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11502"/>
                  </a:ext>
                </a:extLst>
              </a:tr>
              <a:tr h="531056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82786"/>
                  </a:ext>
                </a:extLst>
              </a:tr>
              <a:tr h="531056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</a:t>
                      </a:r>
                      <a:endParaRPr lang="en-MY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22906"/>
                  </a:ext>
                </a:extLst>
              </a:tr>
              <a:tr h="829320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Pseudonymity</a:t>
                      </a:r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MY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encryption of transaction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51515"/>
                  </a:ext>
                </a:extLst>
              </a:tr>
              <a:tr h="829320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High-node scalability</a:t>
                      </a:r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low performance scalability.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7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B4D4-2AE1-4302-8958-00D553E3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4182" y="119581"/>
            <a:ext cx="9194669" cy="620888"/>
          </a:xfrm>
        </p:spPr>
        <p:txBody>
          <a:bodyPr>
            <a:noAutofit/>
          </a:bodyPr>
          <a:lstStyle/>
          <a:p>
            <a:r>
              <a:rPr lang="en-MY" sz="3200" dirty="0"/>
              <a:t>Authentication management:</a:t>
            </a:r>
            <a:endParaRPr lang="en-MY" sz="2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6FD2927-869C-464B-A790-AC681DFA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8515" y="649287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15</a:t>
            </a:fld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8AA8B-3521-4F5A-BB14-71FEF9CE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077" r="52409" b="6838"/>
          <a:stretch/>
        </p:blipFill>
        <p:spPr>
          <a:xfrm>
            <a:off x="-30571" y="1705576"/>
            <a:ext cx="8245832" cy="5004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3F17C1-4C6B-4EE6-998F-5FD7C2F89D26}"/>
              </a:ext>
            </a:extLst>
          </p:cNvPr>
          <p:cNvSpPr txBox="1"/>
          <p:nvPr/>
        </p:nvSpPr>
        <p:spPr>
          <a:xfrm>
            <a:off x="108356" y="650181"/>
            <a:ext cx="7273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This scheme utilized a secured public cryptographic scheme </a:t>
            </a:r>
            <a:r>
              <a:rPr lang="en-MY" sz="2400" dirty="0">
                <a:solidFill>
                  <a:srgbClr val="FF0000"/>
                </a:solidFill>
              </a:rPr>
              <a:t>“Sing- and encrypt” for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D5855-CC14-4F62-974D-CB6E966C7132}"/>
              </a:ext>
            </a:extLst>
          </p:cNvPr>
          <p:cNvSpPr txBox="1"/>
          <p:nvPr/>
        </p:nvSpPr>
        <p:spPr>
          <a:xfrm>
            <a:off x="9064486" y="785641"/>
            <a:ext cx="3127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1: Generates A Public key for signing transaction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EADAFF-F91C-4AF5-A0C7-26FEB42263E5}"/>
              </a:ext>
            </a:extLst>
          </p:cNvPr>
          <p:cNvCxnSpPr>
            <a:cxnSpLocks/>
          </p:cNvCxnSpPr>
          <p:nvPr/>
        </p:nvCxnSpPr>
        <p:spPr>
          <a:xfrm flipV="1">
            <a:off x="5976730" y="1154253"/>
            <a:ext cx="3127514" cy="178773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BABEAB-4CBE-4FB0-ABF0-A5D2A1369124}"/>
              </a:ext>
            </a:extLst>
          </p:cNvPr>
          <p:cNvSpPr txBox="1"/>
          <p:nvPr/>
        </p:nvSpPr>
        <p:spPr>
          <a:xfrm>
            <a:off x="9375846" y="2541873"/>
            <a:ext cx="291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2: Sign transaction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59594E-6B87-4B0F-9749-BB51AA1F6A85}"/>
              </a:ext>
            </a:extLst>
          </p:cNvPr>
          <p:cNvCxnSpPr>
            <a:cxnSpLocks/>
          </p:cNvCxnSpPr>
          <p:nvPr/>
        </p:nvCxnSpPr>
        <p:spPr>
          <a:xfrm flipV="1">
            <a:off x="4718942" y="2941983"/>
            <a:ext cx="4769615" cy="887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2237DD-0BCC-4325-B182-F58021691DC3}"/>
              </a:ext>
            </a:extLst>
          </p:cNvPr>
          <p:cNvSpPr txBox="1"/>
          <p:nvPr/>
        </p:nvSpPr>
        <p:spPr>
          <a:xfrm>
            <a:off x="9194668" y="3810432"/>
            <a:ext cx="323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Stage3: Encrypt transaction using a generated pair key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07B9B9-B07D-454C-B525-AFDF761E8BDF}"/>
              </a:ext>
            </a:extLst>
          </p:cNvPr>
          <p:cNvCxnSpPr>
            <a:cxnSpLocks/>
          </p:cNvCxnSpPr>
          <p:nvPr/>
        </p:nvCxnSpPr>
        <p:spPr>
          <a:xfrm flipV="1">
            <a:off x="4705690" y="4229988"/>
            <a:ext cx="4488978" cy="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3960F2-8379-4407-BE39-B5F030D9438D}"/>
              </a:ext>
            </a:extLst>
          </p:cNvPr>
          <p:cNvSpPr txBox="1"/>
          <p:nvPr/>
        </p:nvSpPr>
        <p:spPr>
          <a:xfrm>
            <a:off x="8868399" y="5278334"/>
            <a:ext cx="342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4: Stores reference on blockchain for verification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03E0EA-1625-4FEC-82C1-AF55B04BD4C8}"/>
              </a:ext>
            </a:extLst>
          </p:cNvPr>
          <p:cNvCxnSpPr>
            <a:cxnSpLocks/>
          </p:cNvCxnSpPr>
          <p:nvPr/>
        </p:nvCxnSpPr>
        <p:spPr>
          <a:xfrm flipV="1">
            <a:off x="4718942" y="5617608"/>
            <a:ext cx="4226275" cy="316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9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DF6C-452B-4251-9567-26914E2E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41" y="-24606"/>
            <a:ext cx="7909817" cy="7262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of trust </a:t>
            </a:r>
            <a:r>
              <a:rPr lang="en-MY" sz="2800" dirty="0"/>
              <a:t>: </a:t>
            </a:r>
            <a:r>
              <a:rPr lang="en-US" sz="2800" cap="none" dirty="0">
                <a:solidFill>
                  <a:srgbClr val="FF0000"/>
                </a:solidFill>
              </a:rPr>
              <a:t>Mohamed et al., 2017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32DC4-1A2F-4284-9432-5E1AFD54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944" y="6406730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16</a:t>
            </a:fld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823C-F7B6-40FB-8C47-F2175499727C}"/>
              </a:ext>
            </a:extLst>
          </p:cNvPr>
          <p:cNvSpPr txBox="1"/>
          <p:nvPr/>
        </p:nvSpPr>
        <p:spPr>
          <a:xfrm>
            <a:off x="1609316" y="1115277"/>
            <a:ext cx="6726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of trust aim to create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virtual zone in IoT environment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System rely on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blockchain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implements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(Ethereum Blockchain).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C41D7F-C82C-402C-B8CD-D4F5E051603D}"/>
              </a:ext>
            </a:extLst>
          </p:cNvPr>
          <p:cNvSpPr txBox="1"/>
          <p:nvPr/>
        </p:nvSpPr>
        <p:spPr>
          <a:xfrm>
            <a:off x="5299214" y="3623320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flow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F600F06-57CB-450D-A874-663C1D95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649"/>
              </p:ext>
            </p:extLst>
          </p:nvPr>
        </p:nvGraphicFramePr>
        <p:xfrm>
          <a:off x="426632" y="3309730"/>
          <a:ext cx="10241368" cy="334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151">
                  <a:extLst>
                    <a:ext uri="{9D8B030D-6E8A-4147-A177-3AD203B41FA5}">
                      <a16:colId xmlns:a16="http://schemas.microsoft.com/office/drawing/2014/main" val="3283469293"/>
                    </a:ext>
                  </a:extLst>
                </a:gridCol>
                <a:gridCol w="7067217">
                  <a:extLst>
                    <a:ext uri="{9D8B030D-6E8A-4147-A177-3AD203B41FA5}">
                      <a16:colId xmlns:a16="http://schemas.microsoft.com/office/drawing/2014/main" val="3471687934"/>
                    </a:ext>
                  </a:extLst>
                </a:gridCol>
              </a:tblGrid>
              <a:tr h="503979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84058"/>
                  </a:ext>
                </a:extLst>
              </a:tr>
              <a:tr h="503979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restrictions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22788"/>
                  </a:ext>
                </a:extLst>
              </a:tr>
              <a:tr h="503979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0132"/>
                  </a:ext>
                </a:extLst>
              </a:tr>
              <a:tr h="503979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8564"/>
                  </a:ext>
                </a:extLst>
              </a:tr>
              <a:tr h="503979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Pseudonymity</a:t>
                      </a:r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MY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encryption of transaction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44034"/>
                  </a:ext>
                </a:extLst>
              </a:tr>
              <a:tr h="583857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High-node scalability</a:t>
                      </a:r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low performance scalability.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68860"/>
                  </a:ext>
                </a:extLst>
              </a:tr>
            </a:tbl>
          </a:graphicData>
        </a:graphic>
      </p:graphicFrame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7AE665C-A253-4299-B3AF-8F62A8DDA28E}"/>
              </a:ext>
            </a:extLst>
          </p:cNvPr>
          <p:cNvSpPr/>
          <p:nvPr/>
        </p:nvSpPr>
        <p:spPr>
          <a:xfrm>
            <a:off x="1325218" y="934919"/>
            <a:ext cx="7341704" cy="2020806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C6A-CC7D-4957-817E-5CDEBC2D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0" y="98738"/>
            <a:ext cx="12430077" cy="856029"/>
          </a:xfrm>
        </p:spPr>
        <p:txBody>
          <a:bodyPr>
            <a:normAutofit fontScale="90000"/>
          </a:bodyPr>
          <a:lstStyle/>
          <a:p>
            <a:pPr algn="l"/>
            <a:r>
              <a:rPr lang="en-MY" sz="2700" dirty="0"/>
              <a:t>Authentication management: Scheme</a:t>
            </a:r>
            <a:r>
              <a:rPr lang="en-MY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Secured public key Cryptography </a:t>
            </a:r>
            <a:r>
              <a:rPr lang="en-MY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“Elliptic curves signature Algorithm</a:t>
            </a:r>
            <a:r>
              <a:rPr lang="en-MY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MY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682619-6D8A-4302-ABA2-78F64A0C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17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F3A19-EB86-4C70-B646-69D038C4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04" y="793640"/>
            <a:ext cx="8084416" cy="58854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EF9548B-06F1-43B5-A0DF-8197CA4478AF}"/>
              </a:ext>
            </a:extLst>
          </p:cNvPr>
          <p:cNvSpPr/>
          <p:nvPr/>
        </p:nvSpPr>
        <p:spPr>
          <a:xfrm>
            <a:off x="9058384" y="3477144"/>
            <a:ext cx="3034748" cy="702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5F8DA0-9D25-4A57-8139-49A4879D5EAD}"/>
              </a:ext>
            </a:extLst>
          </p:cNvPr>
          <p:cNvSpPr/>
          <p:nvPr/>
        </p:nvSpPr>
        <p:spPr>
          <a:xfrm>
            <a:off x="5020537" y="2860991"/>
            <a:ext cx="885676" cy="702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47E782-3F1C-427A-8B87-3700FE766B07}"/>
              </a:ext>
            </a:extLst>
          </p:cNvPr>
          <p:cNvSpPr/>
          <p:nvPr/>
        </p:nvSpPr>
        <p:spPr>
          <a:xfrm>
            <a:off x="5997580" y="2658532"/>
            <a:ext cx="3034748" cy="702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1D976A-2A6C-4299-9F82-9597C5E43030}"/>
              </a:ext>
            </a:extLst>
          </p:cNvPr>
          <p:cNvSpPr/>
          <p:nvPr/>
        </p:nvSpPr>
        <p:spPr>
          <a:xfrm>
            <a:off x="8040757" y="5180909"/>
            <a:ext cx="3034748" cy="702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A5A97-96B3-4BC2-BE48-7CAFF49A5717}"/>
              </a:ext>
            </a:extLst>
          </p:cNvPr>
          <p:cNvSpPr txBox="1"/>
          <p:nvPr/>
        </p:nvSpPr>
        <p:spPr>
          <a:xfrm>
            <a:off x="5620291" y="3514200"/>
            <a:ext cx="202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Group ID and Object ID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0E21F-66F8-4DC5-BB9C-2248550AC481}"/>
              </a:ext>
            </a:extLst>
          </p:cNvPr>
          <p:cNvCxnSpPr>
            <a:stCxn id="8" idx="1"/>
          </p:cNvCxnSpPr>
          <p:nvPr/>
        </p:nvCxnSpPr>
        <p:spPr>
          <a:xfrm flipH="1">
            <a:off x="2305878" y="2963850"/>
            <a:ext cx="2844363" cy="720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FEB1DA-2A40-483F-BBC8-0F5C15CA599A}"/>
              </a:ext>
            </a:extLst>
          </p:cNvPr>
          <p:cNvCxnSpPr>
            <a:stCxn id="9" idx="3"/>
          </p:cNvCxnSpPr>
          <p:nvPr/>
        </p:nvCxnSpPr>
        <p:spPr>
          <a:xfrm flipH="1">
            <a:off x="2305878" y="3258039"/>
            <a:ext cx="4136131" cy="426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F8937EC-DB9E-46A3-B465-360F92D8D4B4}"/>
              </a:ext>
            </a:extLst>
          </p:cNvPr>
          <p:cNvSpPr/>
          <p:nvPr/>
        </p:nvSpPr>
        <p:spPr>
          <a:xfrm>
            <a:off x="8884371" y="2158625"/>
            <a:ext cx="3034748" cy="702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7ABFCF9-C0DF-40A8-AB10-0D4B0BD403CE}"/>
              </a:ext>
            </a:extLst>
          </p:cNvPr>
          <p:cNvCxnSpPr>
            <a:cxnSpLocks/>
            <a:stCxn id="20" idx="2"/>
            <a:endCxn id="7" idx="2"/>
          </p:cNvCxnSpPr>
          <p:nvPr/>
        </p:nvCxnSpPr>
        <p:spPr>
          <a:xfrm rot="10800000" flipH="1" flipV="1">
            <a:off x="8884370" y="2509807"/>
            <a:ext cx="174013" cy="1318519"/>
          </a:xfrm>
          <a:prstGeom prst="bentConnector3">
            <a:avLst>
              <a:gd name="adj1" fmla="val -1313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A7C112-6B53-4032-A680-A5A727CC7B37}"/>
              </a:ext>
            </a:extLst>
          </p:cNvPr>
          <p:cNvCxnSpPr>
            <a:cxnSpLocks/>
          </p:cNvCxnSpPr>
          <p:nvPr/>
        </p:nvCxnSpPr>
        <p:spPr>
          <a:xfrm flipH="1">
            <a:off x="2131177" y="3212174"/>
            <a:ext cx="6539178" cy="1205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AE663C-E4AF-42BE-B625-0889A7E37A36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286095" y="3815917"/>
            <a:ext cx="7215368" cy="1460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83662E-997F-4CE5-A224-52F0E0378A2A}"/>
              </a:ext>
            </a:extLst>
          </p:cNvPr>
          <p:cNvCxnSpPr>
            <a:cxnSpLocks/>
          </p:cNvCxnSpPr>
          <p:nvPr/>
        </p:nvCxnSpPr>
        <p:spPr>
          <a:xfrm flipH="1">
            <a:off x="2131177" y="5482868"/>
            <a:ext cx="5909580" cy="7655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06AE3F-A967-4A10-AA50-505D5DBC9402}"/>
              </a:ext>
            </a:extLst>
          </p:cNvPr>
          <p:cNvSpPr txBox="1"/>
          <p:nvPr/>
        </p:nvSpPr>
        <p:spPr>
          <a:xfrm>
            <a:off x="118650" y="3212174"/>
            <a:ext cx="21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Signs transaction with a pair key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52F1BF-72D0-4ED6-9D1C-7522F956E756}"/>
              </a:ext>
            </a:extLst>
          </p:cNvPr>
          <p:cNvSpPr txBox="1"/>
          <p:nvPr/>
        </p:nvSpPr>
        <p:spPr>
          <a:xfrm>
            <a:off x="0" y="4220541"/>
            <a:ext cx="21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transaction in 2 levels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1DDEE9-F757-4018-A6AF-F70F5516AA09}"/>
              </a:ext>
            </a:extLst>
          </p:cNvPr>
          <p:cNvSpPr txBox="1"/>
          <p:nvPr/>
        </p:nvSpPr>
        <p:spPr>
          <a:xfrm>
            <a:off x="98868" y="4953558"/>
            <a:ext cx="21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transaction references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9845F3-4BB5-4033-B6A6-355D31521B08}"/>
              </a:ext>
            </a:extLst>
          </p:cNvPr>
          <p:cNvSpPr txBox="1"/>
          <p:nvPr/>
        </p:nvSpPr>
        <p:spPr>
          <a:xfrm>
            <a:off x="-5359" y="5925234"/>
            <a:ext cx="21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signature keys and grant access</a:t>
            </a:r>
          </a:p>
        </p:txBody>
      </p:sp>
    </p:spTree>
    <p:extLst>
      <p:ext uri="{BB962C8B-B14F-4D97-AF65-F5344CB8AC3E}">
        <p14:creationId xmlns:p14="http://schemas.microsoft.com/office/powerpoint/2010/main" val="11505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34" grpId="0"/>
      <p:bldP spid="35" grpId="0"/>
      <p:bldP spid="37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9C56-BCF2-49DE-BA9D-890859F1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31"/>
            <a:ext cx="11375356" cy="68103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Oncology data sharing system </a:t>
            </a:r>
            <a:r>
              <a:rPr lang="en-MY" sz="3200" dirty="0"/>
              <a:t>: </a:t>
            </a:r>
            <a:r>
              <a:rPr lang="en-MY" sz="3200" cap="none" dirty="0" err="1">
                <a:solidFill>
                  <a:srgbClr val="FF0000"/>
                </a:solidFill>
              </a:rPr>
              <a:t>Alvetine</a:t>
            </a:r>
            <a:r>
              <a:rPr lang="en-MY" sz="3200" cap="none" dirty="0">
                <a:solidFill>
                  <a:srgbClr val="FF0000"/>
                </a:solidFill>
              </a:rPr>
              <a:t> et al., 2016</a:t>
            </a:r>
            <a:br>
              <a:rPr lang="en-MY" sz="1800" dirty="0"/>
            </a:br>
            <a:endParaRPr lang="en-US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E3464-88AF-400B-90FF-04BEF90A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677" y="6427139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18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E9863-B794-418E-A382-7C45860A4F3D}"/>
              </a:ext>
            </a:extLst>
          </p:cNvPr>
          <p:cNvSpPr txBox="1"/>
          <p:nvPr/>
        </p:nvSpPr>
        <p:spPr>
          <a:xfrm>
            <a:off x="750383" y="992056"/>
            <a:ext cx="6747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Hyperledger blockchain framework to create a prototype of an oncology-specific clinical data sharing system,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grantee that patient data are completely, stored securely.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7ABCC1-4E8B-446E-A2D6-5D6837550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90950"/>
              </p:ext>
            </p:extLst>
          </p:nvPr>
        </p:nvGraphicFramePr>
        <p:xfrm>
          <a:off x="303170" y="3133743"/>
          <a:ext cx="10336695" cy="34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278">
                  <a:extLst>
                    <a:ext uri="{9D8B030D-6E8A-4147-A177-3AD203B41FA5}">
                      <a16:colId xmlns:a16="http://schemas.microsoft.com/office/drawing/2014/main" val="1074129688"/>
                    </a:ext>
                  </a:extLst>
                </a:gridCol>
                <a:gridCol w="7116417">
                  <a:extLst>
                    <a:ext uri="{9D8B030D-6E8A-4147-A177-3AD203B41FA5}">
                      <a16:colId xmlns:a16="http://schemas.microsoft.com/office/drawing/2014/main" val="3851169941"/>
                    </a:ext>
                  </a:extLst>
                </a:gridCol>
              </a:tblGrid>
              <a:tr h="458150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Hyperledger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5983"/>
                  </a:ext>
                </a:extLst>
              </a:tr>
              <a:tr h="432169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restrictions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Permissioned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73773"/>
                  </a:ext>
                </a:extLst>
              </a:tr>
              <a:tr h="432169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15166"/>
                  </a:ext>
                </a:extLst>
              </a:tr>
              <a:tr h="432169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1207"/>
                  </a:ext>
                </a:extLst>
              </a:tr>
              <a:tr h="823104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Pseudonumity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encryption of transaction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24905"/>
                  </a:ext>
                </a:extLst>
              </a:tr>
              <a:tr h="823104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node scalability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high performance scalability.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66639"/>
                  </a:ext>
                </a:extLst>
              </a:tr>
            </a:tbl>
          </a:graphicData>
        </a:graphic>
      </p:graphicFrame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CE6E66D-D1E3-4975-BE3F-38EF1EEF228F}"/>
              </a:ext>
            </a:extLst>
          </p:cNvPr>
          <p:cNvSpPr/>
          <p:nvPr/>
        </p:nvSpPr>
        <p:spPr>
          <a:xfrm>
            <a:off x="609600" y="934919"/>
            <a:ext cx="6621194" cy="1903796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3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553E98-A1A1-4FD9-AF36-084BDB3A45DE}"/>
              </a:ext>
            </a:extLst>
          </p:cNvPr>
          <p:cNvSpPr/>
          <p:nvPr/>
        </p:nvSpPr>
        <p:spPr>
          <a:xfrm>
            <a:off x="2822713" y="1126436"/>
            <a:ext cx="1378225" cy="437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FFDE65-9090-48A7-8CB8-B44DD5957505}"/>
              </a:ext>
            </a:extLst>
          </p:cNvPr>
          <p:cNvSpPr/>
          <p:nvPr/>
        </p:nvSpPr>
        <p:spPr>
          <a:xfrm>
            <a:off x="5406887" y="1126435"/>
            <a:ext cx="1378225" cy="437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236E57-8CB8-43EE-8A55-C81C56CCDC6B}"/>
              </a:ext>
            </a:extLst>
          </p:cNvPr>
          <p:cNvSpPr/>
          <p:nvPr/>
        </p:nvSpPr>
        <p:spPr>
          <a:xfrm>
            <a:off x="4094921" y="1974573"/>
            <a:ext cx="1616766" cy="7951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BA49F9-D171-41DE-BB11-6B6C5FEF4BA9}"/>
              </a:ext>
            </a:extLst>
          </p:cNvPr>
          <p:cNvSpPr/>
          <p:nvPr/>
        </p:nvSpPr>
        <p:spPr>
          <a:xfrm>
            <a:off x="4094921" y="3382618"/>
            <a:ext cx="1616766" cy="7951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F86D2-7E8D-4E53-A9A1-3723175DCAB4}"/>
              </a:ext>
            </a:extLst>
          </p:cNvPr>
          <p:cNvSpPr/>
          <p:nvPr/>
        </p:nvSpPr>
        <p:spPr>
          <a:xfrm>
            <a:off x="2766212" y="4970773"/>
            <a:ext cx="4576377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C87A12-434A-4695-82E8-DA9E3C4CE0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200938" y="1345096"/>
            <a:ext cx="1205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FDE508-024C-44F6-81D7-680D13370EA4}"/>
              </a:ext>
            </a:extLst>
          </p:cNvPr>
          <p:cNvCxnSpPr>
            <a:endCxn id="6" idx="0"/>
          </p:cNvCxnSpPr>
          <p:nvPr/>
        </p:nvCxnSpPr>
        <p:spPr>
          <a:xfrm flipH="1">
            <a:off x="4903304" y="1361659"/>
            <a:ext cx="13253" cy="6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382AE3-EF4D-449C-8FAF-6D2721E94E7F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4903304" y="2769704"/>
            <a:ext cx="0" cy="6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F38FA-AF62-47E3-8618-AC07EBD1A2B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903304" y="4177749"/>
            <a:ext cx="13253" cy="7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733376-8300-435B-8B98-4E1050177FD4}"/>
              </a:ext>
            </a:extLst>
          </p:cNvPr>
          <p:cNvSpPr txBox="1"/>
          <p:nvPr/>
        </p:nvSpPr>
        <p:spPr>
          <a:xfrm>
            <a:off x="305833" y="-26791"/>
            <a:ext cx="11803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management: </a:t>
            </a:r>
            <a:r>
              <a:rPr lang="en-MY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public key Cryptography “One-to-one Proxy re-encryption keys”</a:t>
            </a: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14265-DFAB-495A-88DA-F74E098FF32E}"/>
              </a:ext>
            </a:extLst>
          </p:cNvPr>
          <p:cNvSpPr/>
          <p:nvPr/>
        </p:nvSpPr>
        <p:spPr>
          <a:xfrm>
            <a:off x="82400" y="987935"/>
            <a:ext cx="2742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Generation(KG) by Authority holder User ‘A’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D763E-83CE-4745-A0AF-D887E1BA3E46}"/>
              </a:ext>
            </a:extLst>
          </p:cNvPr>
          <p:cNvSpPr/>
          <p:nvPr/>
        </p:nvSpPr>
        <p:spPr>
          <a:xfrm>
            <a:off x="3175617" y="1138815"/>
            <a:ext cx="460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i="1" dirty="0" err="1">
                <a:latin typeface="NewCenturySchlbk-Italic"/>
              </a:rPr>
              <a:t>pk</a:t>
            </a:r>
            <a:r>
              <a:rPr lang="en-MY" sz="800" i="1" dirty="0" err="1">
                <a:latin typeface="NewCenturySchlbk-Italic"/>
              </a:rPr>
              <a:t>a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06AC5C-0D91-49D8-A179-498E0C24A15A}"/>
              </a:ext>
            </a:extLst>
          </p:cNvPr>
          <p:cNvSpPr/>
          <p:nvPr/>
        </p:nvSpPr>
        <p:spPr>
          <a:xfrm>
            <a:off x="5880235" y="1126435"/>
            <a:ext cx="431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i="1" dirty="0">
                <a:latin typeface="NewCenturySchlbk-Italic"/>
              </a:rPr>
              <a:t>sk</a:t>
            </a:r>
            <a:r>
              <a:rPr lang="en-MY" sz="800" i="1" dirty="0">
                <a:latin typeface="NewCenturySchlbk-Italic"/>
              </a:rPr>
              <a:t>a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D59F6-E388-45DE-A2CE-64A21B8386FE}"/>
              </a:ext>
            </a:extLst>
          </p:cNvPr>
          <p:cNvSpPr/>
          <p:nvPr/>
        </p:nvSpPr>
        <p:spPr>
          <a:xfrm>
            <a:off x="977217" y="2151563"/>
            <a:ext cx="3457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Re-Encryption Key Generation (RG)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13391-7112-47EA-A38E-CFB4DA695BCD}"/>
              </a:ext>
            </a:extLst>
          </p:cNvPr>
          <p:cNvSpPr/>
          <p:nvPr/>
        </p:nvSpPr>
        <p:spPr>
          <a:xfrm>
            <a:off x="4057987" y="2115883"/>
            <a:ext cx="1717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i="1" dirty="0" err="1">
                <a:latin typeface="NewCenturySchlbk-Italic"/>
              </a:rPr>
              <a:t>rk</a:t>
            </a:r>
            <a:r>
              <a:rPr lang="en-MY" sz="800" i="1" dirty="0" err="1">
                <a:latin typeface="NewCenturySchlbk-Italic"/>
              </a:rPr>
              <a:t>A</a:t>
            </a:r>
            <a:r>
              <a:rPr lang="en-MY" sz="800" dirty="0" err="1">
                <a:latin typeface="MTSY"/>
              </a:rPr>
              <a:t>→</a:t>
            </a:r>
            <a:r>
              <a:rPr lang="en-MY" sz="800" i="1" dirty="0" err="1">
                <a:latin typeface="NewCenturySchlbk-Italic"/>
              </a:rPr>
              <a:t>B</a:t>
            </a:r>
            <a:r>
              <a:rPr lang="en-MY" sz="800" i="1" dirty="0">
                <a:latin typeface="NewCenturySchlbk-Italic"/>
              </a:rPr>
              <a:t> </a:t>
            </a:r>
            <a:r>
              <a:rPr lang="en-MY" sz="2400" dirty="0">
                <a:latin typeface="MTSY"/>
              </a:rPr>
              <a:t>= </a:t>
            </a:r>
            <a:r>
              <a:rPr lang="en-MY" sz="2400" i="1" dirty="0" err="1">
                <a:latin typeface="NewCenturySchlbk-Italic"/>
              </a:rPr>
              <a:t>g</a:t>
            </a:r>
            <a:r>
              <a:rPr lang="en-MY" sz="800" i="1" dirty="0" err="1">
                <a:latin typeface="NewCenturySchlbk-Italic"/>
              </a:rPr>
              <a:t>b</a:t>
            </a:r>
            <a:r>
              <a:rPr lang="en-MY" sz="800" i="1" dirty="0">
                <a:latin typeface="RMTMI"/>
              </a:rPr>
              <a:t>/</a:t>
            </a:r>
            <a:r>
              <a:rPr lang="en-MY" sz="800" i="1" dirty="0">
                <a:latin typeface="NewCenturySchlbk-Italic"/>
              </a:rPr>
              <a:t>a </a:t>
            </a:r>
            <a:r>
              <a:rPr lang="en-MY" sz="2400" dirty="0">
                <a:latin typeface="MTSY"/>
              </a:rPr>
              <a:t>∈ </a:t>
            </a:r>
            <a:r>
              <a:rPr lang="en-MY" sz="2400" i="1" dirty="0">
                <a:latin typeface="NewCenturySchlbk-Italic"/>
              </a:rPr>
              <a:t>G</a:t>
            </a:r>
            <a:r>
              <a:rPr lang="en-MY" sz="800" dirty="0">
                <a:latin typeface="NewCenturySchlbk-Roman"/>
              </a:rPr>
              <a:t>1</a:t>
            </a:r>
            <a:endParaRPr lang="en-MY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3B2948-4687-4A89-BEBB-1E80272F21EF}"/>
              </a:ext>
            </a:extLst>
          </p:cNvPr>
          <p:cNvSpPr/>
          <p:nvPr/>
        </p:nvSpPr>
        <p:spPr>
          <a:xfrm>
            <a:off x="1233920" y="3267118"/>
            <a:ext cx="286100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First-Level Encryption and Second Level encryption E1 and E2</a:t>
            </a:r>
          </a:p>
          <a:p>
            <a:endParaRPr lang="en-MY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0B8D67-EDE4-4E7C-82A2-A757A7BA1BD6}"/>
              </a:ext>
            </a:extLst>
          </p:cNvPr>
          <p:cNvSpPr/>
          <p:nvPr/>
        </p:nvSpPr>
        <p:spPr>
          <a:xfrm>
            <a:off x="383503" y="5063106"/>
            <a:ext cx="238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(</a:t>
            </a:r>
            <a:r>
              <a:rPr lang="en-MY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MY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6D1C76-7248-4A45-ACDB-9DE9F10EEDD2}"/>
              </a:ext>
            </a:extLst>
          </p:cNvPr>
          <p:cNvSpPr/>
          <p:nvPr/>
        </p:nvSpPr>
        <p:spPr>
          <a:xfrm>
            <a:off x="4200938" y="3467173"/>
            <a:ext cx="1371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i="1" dirty="0">
                <a:latin typeface="NewCenturySchlbk-Italic"/>
              </a:rPr>
              <a:t>c </a:t>
            </a:r>
            <a:r>
              <a:rPr lang="en-MY" dirty="0">
                <a:latin typeface="MTSY"/>
              </a:rPr>
              <a:t>= </a:t>
            </a:r>
            <a:r>
              <a:rPr lang="en-MY" dirty="0">
                <a:latin typeface="NewCenturySchlbk-Roman"/>
              </a:rPr>
              <a:t>(</a:t>
            </a:r>
            <a:r>
              <a:rPr lang="en-MY" i="1" dirty="0">
                <a:latin typeface="NewCenturySchlbk-Italic"/>
              </a:rPr>
              <a:t>Z</a:t>
            </a:r>
            <a:r>
              <a:rPr lang="en-MY" sz="800" i="1" dirty="0">
                <a:latin typeface="NewCenturySchlbk-Italic"/>
              </a:rPr>
              <a:t>ak</a:t>
            </a:r>
            <a:r>
              <a:rPr lang="en-MY" dirty="0">
                <a:latin typeface="NewCenturySchlbk-Roman"/>
              </a:rPr>
              <a:t>, </a:t>
            </a:r>
            <a:r>
              <a:rPr lang="en-MY" i="1" dirty="0" err="1">
                <a:latin typeface="NewCenturySchlbk-Italic"/>
              </a:rPr>
              <a:t>mZ</a:t>
            </a:r>
            <a:r>
              <a:rPr lang="en-MY" sz="800" i="1" dirty="0" err="1">
                <a:latin typeface="NewCenturySchlbk-Italic"/>
              </a:rPr>
              <a:t>k</a:t>
            </a:r>
            <a:r>
              <a:rPr lang="en-MY" dirty="0">
                <a:latin typeface="NewCenturySchlbk-Roman"/>
              </a:rPr>
              <a:t>).</a:t>
            </a:r>
            <a:endParaRPr lang="en-MY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2058A5-C043-4F04-A92E-179F3E67C9EB}"/>
              </a:ext>
            </a:extLst>
          </p:cNvPr>
          <p:cNvSpPr/>
          <p:nvPr/>
        </p:nvSpPr>
        <p:spPr>
          <a:xfrm>
            <a:off x="4203579" y="3718350"/>
            <a:ext cx="148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i="1" dirty="0">
                <a:latin typeface="NewCenturySchlbk-Italic"/>
              </a:rPr>
              <a:t>c </a:t>
            </a:r>
            <a:r>
              <a:rPr lang="en-MY" dirty="0">
                <a:latin typeface="MTSY"/>
              </a:rPr>
              <a:t>= </a:t>
            </a:r>
            <a:r>
              <a:rPr lang="en-MY" dirty="0">
                <a:latin typeface="NewCenturySchlbk-Roman"/>
              </a:rPr>
              <a:t>(</a:t>
            </a:r>
            <a:r>
              <a:rPr lang="en-MY" i="1" dirty="0" err="1">
                <a:latin typeface="NewCenturySchlbk-Italic"/>
              </a:rPr>
              <a:t>g</a:t>
            </a:r>
            <a:r>
              <a:rPr lang="en-MY" sz="800" i="1" dirty="0" err="1">
                <a:latin typeface="NewCenturySchlbk-Italic"/>
              </a:rPr>
              <a:t>ak</a:t>
            </a:r>
            <a:r>
              <a:rPr lang="en-MY" dirty="0">
                <a:latin typeface="NewCenturySchlbk-Roman"/>
              </a:rPr>
              <a:t>, </a:t>
            </a:r>
            <a:r>
              <a:rPr lang="en-MY" i="1" dirty="0" err="1">
                <a:latin typeface="NewCenturySchlbk-Italic"/>
              </a:rPr>
              <a:t>mZ</a:t>
            </a:r>
            <a:r>
              <a:rPr lang="en-MY" sz="800" i="1" dirty="0" err="1">
                <a:latin typeface="NewCenturySchlbk-Italic"/>
              </a:rPr>
              <a:t>k</a:t>
            </a:r>
            <a:r>
              <a:rPr lang="en-MY" dirty="0">
                <a:latin typeface="NewCenturySchlbk-Roman"/>
              </a:rPr>
              <a:t>).</a:t>
            </a:r>
            <a:endParaRPr lang="en-MY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BC7B54-842B-468C-949E-1860A9BD2426}"/>
              </a:ext>
            </a:extLst>
          </p:cNvPr>
          <p:cNvSpPr/>
          <p:nvPr/>
        </p:nvSpPr>
        <p:spPr>
          <a:xfrm>
            <a:off x="2832940" y="5018805"/>
            <a:ext cx="245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NewCenturySchlbk-Roman"/>
              </a:rPr>
              <a:t>compute </a:t>
            </a:r>
            <a:r>
              <a:rPr lang="it-IT" i="1" dirty="0">
                <a:latin typeface="NewCenturySchlbk-Italic"/>
              </a:rPr>
              <a:t>m </a:t>
            </a:r>
            <a:r>
              <a:rPr lang="it-IT" dirty="0">
                <a:latin typeface="MTSY"/>
              </a:rPr>
              <a:t>= </a:t>
            </a:r>
            <a:r>
              <a:rPr lang="it-IT" i="1" dirty="0">
                <a:latin typeface="RMTMI"/>
              </a:rPr>
              <a:t>β/α</a:t>
            </a:r>
            <a:r>
              <a:rPr lang="it-IT" sz="800" dirty="0">
                <a:latin typeface="NewCenturySchlbk-Roman"/>
              </a:rPr>
              <a:t>1</a:t>
            </a:r>
            <a:r>
              <a:rPr lang="it-IT" sz="800" i="1" dirty="0">
                <a:latin typeface="RMTMI"/>
              </a:rPr>
              <a:t>/</a:t>
            </a:r>
            <a:r>
              <a:rPr lang="it-IT" sz="800" i="1" dirty="0">
                <a:latin typeface="NewCenturySchlbk-Italic"/>
              </a:rPr>
              <a:t>a</a:t>
            </a:r>
            <a:r>
              <a:rPr lang="it-IT" dirty="0">
                <a:latin typeface="NewCenturySchlbk-Roman"/>
              </a:rPr>
              <a:t>. And</a:t>
            </a:r>
            <a:endParaRPr lang="en-MY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5EF1FF-BCCF-4D02-A698-A61E38999D4A}"/>
              </a:ext>
            </a:extLst>
          </p:cNvPr>
          <p:cNvSpPr/>
          <p:nvPr/>
        </p:nvSpPr>
        <p:spPr>
          <a:xfrm>
            <a:off x="5280501" y="5040956"/>
            <a:ext cx="1612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i="1" dirty="0">
                <a:latin typeface="NewCenturySchlbk-Italic"/>
              </a:rPr>
              <a:t>m </a:t>
            </a:r>
            <a:r>
              <a:rPr lang="en-MY" dirty="0">
                <a:latin typeface="MTSY"/>
              </a:rPr>
              <a:t>= </a:t>
            </a:r>
            <a:r>
              <a:rPr lang="el-GR" i="1" dirty="0">
                <a:latin typeface="RMTMI"/>
              </a:rPr>
              <a:t>β/</a:t>
            </a:r>
            <a:r>
              <a:rPr lang="en-MY" i="1" dirty="0">
                <a:latin typeface="NewCenturySchlbk-Italic"/>
              </a:rPr>
              <a:t>e</a:t>
            </a:r>
            <a:r>
              <a:rPr lang="en-MY" dirty="0">
                <a:latin typeface="NewCenturySchlbk-Roman"/>
              </a:rPr>
              <a:t>(</a:t>
            </a:r>
            <a:r>
              <a:rPr lang="el-GR" i="1" dirty="0">
                <a:latin typeface="RMTMI"/>
              </a:rPr>
              <a:t>α</a:t>
            </a:r>
            <a:r>
              <a:rPr lang="el-GR" dirty="0">
                <a:latin typeface="NewCenturySchlbk-Roman"/>
              </a:rPr>
              <a:t>, </a:t>
            </a:r>
            <a:r>
              <a:rPr lang="en-MY" i="1" dirty="0">
                <a:latin typeface="NewCenturySchlbk-Italic"/>
              </a:rPr>
              <a:t>g</a:t>
            </a:r>
            <a:r>
              <a:rPr lang="en-MY" dirty="0">
                <a:latin typeface="NewCenturySchlbk-Roman"/>
              </a:rPr>
              <a:t>)</a:t>
            </a:r>
            <a:r>
              <a:rPr lang="en-MY" sz="800" dirty="0">
                <a:latin typeface="NewCenturySchlbk-Roman"/>
              </a:rPr>
              <a:t>1</a:t>
            </a:r>
            <a:r>
              <a:rPr lang="en-MY" sz="800" i="1" dirty="0">
                <a:latin typeface="RMTMI"/>
              </a:rPr>
              <a:t>/</a:t>
            </a:r>
            <a:r>
              <a:rPr lang="en-MY" sz="800" i="1" dirty="0">
                <a:latin typeface="NewCenturySchlbk-Italic"/>
              </a:rPr>
              <a:t>a</a:t>
            </a:r>
            <a:r>
              <a:rPr lang="en-MY" dirty="0">
                <a:latin typeface="NewCenturySchlbk-Roman"/>
              </a:rPr>
              <a:t>.</a:t>
            </a:r>
            <a:endParaRPr lang="en-MY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1A73CB9-9750-414D-A03F-BB9404AC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28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8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BB6CBB-6898-41B5-A74B-437CFDEB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55" y="242699"/>
            <a:ext cx="10809471" cy="2511673"/>
          </a:xfrm>
        </p:spPr>
        <p:txBody>
          <a:bodyPr>
            <a:normAutofit fontScale="90000"/>
          </a:bodyPr>
          <a:lstStyle/>
          <a:p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4400" b="1" spc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Enhancing Privacy For Big Data Using Blockchain Technology.</a:t>
            </a:r>
            <a:endParaRPr lang="en-MY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6391387-5FD0-4F3C-A624-F494B3A4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9" y="3105126"/>
            <a:ext cx="9144000" cy="1997005"/>
          </a:xfrm>
        </p:spPr>
        <p:txBody>
          <a:bodyPr>
            <a:normAutofit fontScale="70000" lnSpcReduction="20000"/>
          </a:bodyPr>
          <a:lstStyle/>
          <a:p>
            <a: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Tahir Yinka Olaosebikan (11614030132)</a:t>
            </a:r>
            <a:b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</a:br>
            <a: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Programme: M.S</a:t>
            </a:r>
            <a:r>
              <a:rPr lang="en-MY" sz="3600" cap="none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c</a:t>
            </a:r>
            <a: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.(IT)  [Full-Time]</a:t>
            </a:r>
            <a:b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</a:br>
            <a: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Registration Date: 04-18-2018 </a:t>
            </a:r>
            <a:b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</a:br>
            <a: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Supervisor: Assoc. Prof. Dr. Haw Su Cheng</a:t>
            </a:r>
            <a:b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</a:br>
            <a:r>
              <a:rPr lang="en-MY" sz="36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Co-supervisor: Dr. Chan Gaik Yee</a:t>
            </a:r>
          </a:p>
          <a:p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6BF3C-3404-4630-A9FC-81004558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2</a:t>
            </a:fld>
            <a:endParaRPr lang="en-MY" dirty="0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4D24BE1-BEA6-4F30-89A6-5A3202E029B4}"/>
              </a:ext>
            </a:extLst>
          </p:cNvPr>
          <p:cNvGrpSpPr>
            <a:grpSpLocks/>
          </p:cNvGrpSpPr>
          <p:nvPr/>
        </p:nvGrpSpPr>
        <p:grpSpPr bwMode="auto">
          <a:xfrm>
            <a:off x="0" y="6080314"/>
            <a:ext cx="3443287" cy="681037"/>
            <a:chOff x="299285" y="428604"/>
            <a:chExt cx="3443496" cy="681044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0DE4088-E04C-4536-A51D-3ED72E341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428604"/>
              <a:ext cx="681038" cy="68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126CD3-8303-47A7-8334-1A9B377A38F0}"/>
                </a:ext>
              </a:extLst>
            </p:cNvPr>
            <p:cNvSpPr/>
            <p:nvPr/>
          </p:nvSpPr>
          <p:spPr bwMode="auto">
            <a:xfrm>
              <a:off x="299285" y="595293"/>
              <a:ext cx="1390734" cy="36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cs typeface="+mn-cs"/>
                </a:rPr>
                <a:t>Multimedia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37916-436D-4492-8A32-1D2CE78D00B3}"/>
                </a:ext>
              </a:extLst>
            </p:cNvPr>
            <p:cNvSpPr/>
            <p:nvPr/>
          </p:nvSpPr>
          <p:spPr bwMode="auto">
            <a:xfrm>
              <a:off x="2442540" y="595293"/>
              <a:ext cx="1300241" cy="36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cs typeface="+mn-cs"/>
                </a:rPr>
                <a:t>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544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5B8EB8-838B-45CC-9F12-5BDCBBB89A39}"/>
              </a:ext>
            </a:extLst>
          </p:cNvPr>
          <p:cNvSpPr txBox="1"/>
          <p:nvPr/>
        </p:nvSpPr>
        <p:spPr>
          <a:xfrm>
            <a:off x="396736" y="63333"/>
            <a:ext cx="10402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ACCESS-CONTROL MANAGER 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Zyskind et al., 2015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64456-F4FB-4A42-B9C1-639D69B7465D}"/>
              </a:ext>
            </a:extLst>
          </p:cNvPr>
          <p:cNvSpPr txBox="1"/>
          <p:nvPr/>
        </p:nvSpPr>
        <p:spPr>
          <a:xfrm>
            <a:off x="939249" y="813399"/>
            <a:ext cx="9317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implement a protocol that turns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into an automated access-control manager that does not require trust in a third party.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achieved by combining blockchain and off blockchain storage to construct a personal data management platform.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99C93-7562-445A-87C0-3D43F401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20</a:t>
            </a:fld>
            <a:endParaRPr lang="en-MY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87ECBB-DF1C-429B-B52F-D598E8A9A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10697"/>
              </p:ext>
            </p:extLst>
          </p:nvPr>
        </p:nvGraphicFramePr>
        <p:xfrm>
          <a:off x="214822" y="2810391"/>
          <a:ext cx="10055614" cy="380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769">
                  <a:extLst>
                    <a:ext uri="{9D8B030D-6E8A-4147-A177-3AD203B41FA5}">
                      <a16:colId xmlns:a16="http://schemas.microsoft.com/office/drawing/2014/main" val="514638480"/>
                    </a:ext>
                  </a:extLst>
                </a:gridCol>
                <a:gridCol w="6665845">
                  <a:extLst>
                    <a:ext uri="{9D8B030D-6E8A-4147-A177-3AD203B41FA5}">
                      <a16:colId xmlns:a16="http://schemas.microsoft.com/office/drawing/2014/main" val="3515917979"/>
                    </a:ext>
                  </a:extLst>
                </a:gridCol>
              </a:tblGrid>
              <a:tr h="453265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91519"/>
                  </a:ext>
                </a:extLst>
              </a:tr>
              <a:tr h="739985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restrictions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Permission-less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14039"/>
                  </a:ext>
                </a:extLst>
              </a:tr>
              <a:tr h="453265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48642"/>
                  </a:ext>
                </a:extLst>
              </a:tr>
              <a:tr h="453265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64324"/>
                  </a:ext>
                </a:extLst>
              </a:tr>
              <a:tr h="691124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Pseudonymity</a:t>
                      </a:r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MY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encryption of transaction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9766"/>
                  </a:ext>
                </a:extLst>
              </a:tr>
              <a:tr h="998289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High-node scalability</a:t>
                      </a:r>
                      <a:r>
                        <a:rPr lang="en-MY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low performance scalability.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73108"/>
                  </a:ext>
                </a:extLst>
              </a:tr>
            </a:tbl>
          </a:graphicData>
        </a:graphic>
      </p:graphicFrame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8409606-7356-4E0F-AB6F-E57C9BAD9461}"/>
              </a:ext>
            </a:extLst>
          </p:cNvPr>
          <p:cNvSpPr/>
          <p:nvPr/>
        </p:nvSpPr>
        <p:spPr>
          <a:xfrm>
            <a:off x="516834" y="646331"/>
            <a:ext cx="9223514" cy="1903796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A47AB-9EDB-43E0-963E-515CF45D28D6}"/>
              </a:ext>
            </a:extLst>
          </p:cNvPr>
          <p:cNvSpPr/>
          <p:nvPr/>
        </p:nvSpPr>
        <p:spPr>
          <a:xfrm>
            <a:off x="163894" y="57978"/>
            <a:ext cx="9569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/>
              <a:t>Authentication management: </a:t>
            </a:r>
            <a:r>
              <a:rPr lang="en-MY" sz="2400" dirty="0">
                <a:solidFill>
                  <a:srgbClr val="FF0000"/>
                </a:solidFill>
              </a:rPr>
              <a:t>Secured public key Cryptography “sign and encrypt”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568AC-0252-4A6A-A576-1BB0EE32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826"/>
            <a:ext cx="5820190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604A4-405E-400E-81C6-2B7A0C26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623" y="903559"/>
            <a:ext cx="5163377" cy="437425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48D7BEF-B753-4275-A727-0491EC452191}"/>
              </a:ext>
            </a:extLst>
          </p:cNvPr>
          <p:cNvSpPr/>
          <p:nvPr/>
        </p:nvSpPr>
        <p:spPr>
          <a:xfrm>
            <a:off x="6027255" y="2281102"/>
            <a:ext cx="834887" cy="10469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9E5AD5-38DD-4B7F-819C-3DCCD6FACB8E}"/>
              </a:ext>
            </a:extLst>
          </p:cNvPr>
          <p:cNvSpPr/>
          <p:nvPr/>
        </p:nvSpPr>
        <p:spPr>
          <a:xfrm>
            <a:off x="1444486" y="5314121"/>
            <a:ext cx="2093844" cy="636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98F194-B962-4AFC-8831-7D67795A4875}"/>
              </a:ext>
            </a:extLst>
          </p:cNvPr>
          <p:cNvSpPr/>
          <p:nvPr/>
        </p:nvSpPr>
        <p:spPr>
          <a:xfrm>
            <a:off x="816251" y="2824441"/>
            <a:ext cx="2093844" cy="636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A0A7DD-0D13-4580-BC6A-013FE04D2BC7}"/>
              </a:ext>
            </a:extLst>
          </p:cNvPr>
          <p:cNvSpPr/>
          <p:nvPr/>
        </p:nvSpPr>
        <p:spPr>
          <a:xfrm>
            <a:off x="1444485" y="1883536"/>
            <a:ext cx="3352801" cy="636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38A13-529A-4C3D-8480-B8EAF9788446}"/>
              </a:ext>
            </a:extLst>
          </p:cNvPr>
          <p:cNvSpPr/>
          <p:nvPr/>
        </p:nvSpPr>
        <p:spPr>
          <a:xfrm>
            <a:off x="8183216" y="903559"/>
            <a:ext cx="2484784" cy="636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BC73B-F008-4C0D-9BD0-5CC4755D38A8}"/>
              </a:ext>
            </a:extLst>
          </p:cNvPr>
          <p:cNvSpPr txBox="1"/>
          <p:nvPr/>
        </p:nvSpPr>
        <p:spPr>
          <a:xfrm>
            <a:off x="3910855" y="1464606"/>
            <a:ext cx="177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Shared Identities of two or more parties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2F9A4-2C88-41B9-84B1-ACDB77321579}"/>
              </a:ext>
            </a:extLst>
          </p:cNvPr>
          <p:cNvSpPr txBox="1"/>
          <p:nvPr/>
        </p:nvSpPr>
        <p:spPr>
          <a:xfrm>
            <a:off x="2563022" y="2709502"/>
            <a:ext cx="195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Signed Public Keys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4D4E4-C54A-424F-8E5D-19819EA75CF4}"/>
              </a:ext>
            </a:extLst>
          </p:cNvPr>
          <p:cNvSpPr txBox="1"/>
          <p:nvPr/>
        </p:nvSpPr>
        <p:spPr>
          <a:xfrm>
            <a:off x="2997799" y="5765560"/>
            <a:ext cx="195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Encrypted response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2EE08-C78A-4BE0-A132-FDD7EA676A01}"/>
              </a:ext>
            </a:extLst>
          </p:cNvPr>
          <p:cNvSpPr txBox="1"/>
          <p:nvPr/>
        </p:nvSpPr>
        <p:spPr>
          <a:xfrm>
            <a:off x="9569042" y="380339"/>
            <a:ext cx="219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Verifies Originator has the appropriate permissions.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62801B-8AB5-4CEB-82CF-72FEFA52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21</a:t>
            </a:fld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8284B-2BFF-440E-B65E-B286AC15FDEF}"/>
              </a:ext>
            </a:extLst>
          </p:cNvPr>
          <p:cNvSpPr txBox="1"/>
          <p:nvPr/>
        </p:nvSpPr>
        <p:spPr>
          <a:xfrm>
            <a:off x="3664106" y="513475"/>
            <a:ext cx="409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Uses signing public key to generate access policy on blockchain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8145AA-87F6-450A-9F04-0AE8643ACD67}"/>
              </a:ext>
            </a:extLst>
          </p:cNvPr>
          <p:cNvCxnSpPr/>
          <p:nvPr/>
        </p:nvCxnSpPr>
        <p:spPr>
          <a:xfrm>
            <a:off x="7084258" y="931976"/>
            <a:ext cx="1149445" cy="15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A53D15-D44C-4D02-833C-F2D1871E50CA}"/>
              </a:ext>
            </a:extLst>
          </p:cNvPr>
          <p:cNvSpPr/>
          <p:nvPr/>
        </p:nvSpPr>
        <p:spPr>
          <a:xfrm>
            <a:off x="208622" y="-52005"/>
            <a:ext cx="6443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/>
              <a:t>Summary Of Authentication Management:</a:t>
            </a: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18DBE-7DAD-424E-95EA-3D72B7F04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27395"/>
              </p:ext>
            </p:extLst>
          </p:nvPr>
        </p:nvGraphicFramePr>
        <p:xfrm>
          <a:off x="163248" y="497655"/>
          <a:ext cx="11774756" cy="617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>
                  <a:extLst>
                    <a:ext uri="{9D8B030D-6E8A-4147-A177-3AD203B41FA5}">
                      <a16:colId xmlns:a16="http://schemas.microsoft.com/office/drawing/2014/main" val="3813292485"/>
                    </a:ext>
                  </a:extLst>
                </a:gridCol>
                <a:gridCol w="5008098">
                  <a:extLst>
                    <a:ext uri="{9D8B030D-6E8A-4147-A177-3AD203B41FA5}">
                      <a16:colId xmlns:a16="http://schemas.microsoft.com/office/drawing/2014/main" val="603763876"/>
                    </a:ext>
                  </a:extLst>
                </a:gridCol>
                <a:gridCol w="4274283">
                  <a:extLst>
                    <a:ext uri="{9D8B030D-6E8A-4147-A177-3AD203B41FA5}">
                      <a16:colId xmlns:a16="http://schemas.microsoft.com/office/drawing/2014/main" val="895030677"/>
                    </a:ext>
                  </a:extLst>
                </a:gridCol>
              </a:tblGrid>
              <a:tr h="624194">
                <a:tc>
                  <a:txBody>
                    <a:bodyPr/>
                    <a:lstStyle/>
                    <a:p>
                      <a:r>
                        <a:rPr lang="en-US" sz="2000" dirty="0"/>
                        <a:t>Approach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Possible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93209"/>
                  </a:ext>
                </a:extLst>
              </a:tr>
              <a:tr h="829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FHIRChain</a:t>
                      </a:r>
                      <a:r>
                        <a:rPr lang="en-MY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MY" sz="2000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et al., 2018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 then encrypt scheme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rigorous definitions for security and privacy of data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Jee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et al., 2002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Rigorous security and privacy research for </a:t>
                      </a:r>
                      <a:r>
                        <a:rPr lang="en-MY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signcryption</a:t>
                      </a:r>
                      <a:r>
                        <a:rPr lang="en-MY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schemes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Jee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et al., 2002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94685"/>
                  </a:ext>
                </a:extLst>
              </a:tr>
              <a:tr h="1078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 of trust </a:t>
                      </a:r>
                      <a:r>
                        <a:rPr lang="en-US" sz="2000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Mohamed et al., 2017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mutual authentication between nodes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Ning et al., 2014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on algorithms that can provide mutual authentications between nodes.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34319"/>
                  </a:ext>
                </a:extLst>
              </a:tr>
              <a:tr h="1327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Oncology data sharing system </a:t>
                      </a:r>
                      <a:r>
                        <a:rPr lang="en-MY" sz="2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Alvetine</a:t>
                      </a:r>
                      <a:r>
                        <a:rPr lang="en-MY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2016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Collusion between a malicious server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any single malicious user would expose decryption keys of all the encrypted data and compromise data security and privacy of the system completely.</a:t>
                      </a:r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for scheme that protect users keys against malicious users and collusion attack.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56530"/>
                  </a:ext>
                </a:extLst>
              </a:tr>
              <a:tr h="1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ACCESS-CONTROL MANAGER </a:t>
                      </a:r>
                      <a:r>
                        <a:rPr lang="en-US" sz="2000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Zyskind et al., 2015</a:t>
                      </a:r>
                    </a:p>
                    <a:p>
                      <a:pPr algn="l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Scheme lacks formal proof </a:t>
                      </a:r>
                      <a:r>
                        <a:rPr lang="en-MY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model confidentiality</a:t>
                      </a:r>
                      <a:r>
                        <a:rPr lang="en-MY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MY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da-DK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Baek et al., 2002)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 formal security and privacy models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2507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A1D7-043E-4BB1-8A81-DE01B7BD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3789" y="649287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22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1804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D0-AE2E-4AAF-B7CE-CDBC6937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258095"/>
            <a:ext cx="10464806" cy="1140010"/>
          </a:xfrm>
        </p:spPr>
        <p:txBody>
          <a:bodyPr/>
          <a:lstStyle/>
          <a:p>
            <a:r>
              <a:rPr lang="en-US" dirty="0"/>
              <a:t>Discussion (</a:t>
            </a:r>
            <a:r>
              <a:rPr lang="en-US" dirty="0" err="1"/>
              <a:t>BITcoin</a:t>
            </a:r>
            <a:r>
              <a:rPr lang="en-US" dirty="0"/>
              <a:t> &amp; Ethereum VS Hyperledger)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2D0FB-12D5-49C1-B285-E590B533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23</a:t>
            </a:fld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CD869-BFE4-411B-9925-43ACF1540F92}"/>
              </a:ext>
            </a:extLst>
          </p:cNvPr>
          <p:cNvSpPr txBox="1"/>
          <p:nvPr/>
        </p:nvSpPr>
        <p:spPr>
          <a:xfrm>
            <a:off x="307009" y="1329801"/>
            <a:ext cx="10031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below depicts advantages of Hyperledger framework </a:t>
            </a:r>
            <a:r>
              <a:rPr lang="en-MY" sz="2000" dirty="0" err="1">
                <a:solidFill>
                  <a:srgbClr val="FF0000"/>
                </a:solidFill>
              </a:rPr>
              <a:t>Alvetine</a:t>
            </a:r>
            <a:r>
              <a:rPr lang="en-MY" sz="2000" dirty="0">
                <a:solidFill>
                  <a:srgbClr val="FF0000"/>
                </a:solidFill>
              </a:rPr>
              <a:t> et al., 2016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Ethereum and Bitcoin framework in </a:t>
            </a:r>
            <a:r>
              <a:rPr lang="en-MY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 et al., 2018 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et al., 2017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Zyskind et al., 2015</a:t>
            </a:r>
            <a:br>
              <a:rPr lang="en-MY" sz="1200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138EEE-D30F-4770-87E0-FA84981B8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83741"/>
              </p:ext>
            </p:extLst>
          </p:nvPr>
        </p:nvGraphicFramePr>
        <p:xfrm>
          <a:off x="410815" y="2345464"/>
          <a:ext cx="9475304" cy="401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826">
                  <a:extLst>
                    <a:ext uri="{9D8B030D-6E8A-4147-A177-3AD203B41FA5}">
                      <a16:colId xmlns:a16="http://schemas.microsoft.com/office/drawing/2014/main" val="1562323941"/>
                    </a:ext>
                  </a:extLst>
                </a:gridCol>
                <a:gridCol w="2368826">
                  <a:extLst>
                    <a:ext uri="{9D8B030D-6E8A-4147-A177-3AD203B41FA5}">
                      <a16:colId xmlns:a16="http://schemas.microsoft.com/office/drawing/2014/main" val="1997579443"/>
                    </a:ext>
                  </a:extLst>
                </a:gridCol>
                <a:gridCol w="2368826">
                  <a:extLst>
                    <a:ext uri="{9D8B030D-6E8A-4147-A177-3AD203B41FA5}">
                      <a16:colId xmlns:a16="http://schemas.microsoft.com/office/drawing/2014/main" val="1502189133"/>
                    </a:ext>
                  </a:extLst>
                </a:gridCol>
                <a:gridCol w="2368826">
                  <a:extLst>
                    <a:ext uri="{9D8B030D-6E8A-4147-A177-3AD203B41FA5}">
                      <a16:colId xmlns:a16="http://schemas.microsoft.com/office/drawing/2014/main" val="3913372261"/>
                    </a:ext>
                  </a:extLst>
                </a:gridCol>
              </a:tblGrid>
              <a:tr h="489062"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Bitcoin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Hyperledger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55760"/>
                  </a:ext>
                </a:extLst>
              </a:tr>
              <a:tr h="8441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2017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26135"/>
                  </a:ext>
                </a:extLst>
              </a:tr>
              <a:tr h="4890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and 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43498"/>
                  </a:ext>
                </a:extLst>
              </a:tr>
              <a:tr h="8441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High-node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High-node scalability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Low-Node 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06118"/>
                  </a:ext>
                </a:extLst>
              </a:tr>
              <a:tr h="4890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In-Built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YES: Bitcoin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YES: 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0185"/>
                  </a:ext>
                </a:extLst>
              </a:tr>
              <a:tr h="4890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Golang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C++, Phyton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Golang,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5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75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32C38-3D4A-4D81-8C9E-D223F9F60725}"/>
              </a:ext>
            </a:extLst>
          </p:cNvPr>
          <p:cNvSpPr/>
          <p:nvPr/>
        </p:nvSpPr>
        <p:spPr>
          <a:xfrm>
            <a:off x="4748945" y="152105"/>
            <a:ext cx="1623527" cy="60649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6ECF3-ABD7-4C31-BBB3-3E51EC5DC39E}"/>
              </a:ext>
            </a:extLst>
          </p:cNvPr>
          <p:cNvSpPr txBox="1"/>
          <p:nvPr/>
        </p:nvSpPr>
        <p:spPr>
          <a:xfrm>
            <a:off x="4824900" y="237203"/>
            <a:ext cx="177870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MY" dirty="0"/>
              <a:t>Cryptography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C7923-1E63-4FAF-ADE6-123D4209F833}"/>
              </a:ext>
            </a:extLst>
          </p:cNvPr>
          <p:cNvCxnSpPr>
            <a:stCxn id="5" idx="2"/>
          </p:cNvCxnSpPr>
          <p:nvPr/>
        </p:nvCxnSpPr>
        <p:spPr>
          <a:xfrm flipH="1">
            <a:off x="5560708" y="758595"/>
            <a:ext cx="1" cy="542889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1E9AD7-28A7-4E92-84BA-21A9C90D5CF6}"/>
              </a:ext>
            </a:extLst>
          </p:cNvPr>
          <p:cNvCxnSpPr/>
          <p:nvPr/>
        </p:nvCxnSpPr>
        <p:spPr>
          <a:xfrm>
            <a:off x="5560708" y="1301484"/>
            <a:ext cx="750944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AD3CD1-04D7-46DE-9113-2042247296E4}"/>
              </a:ext>
            </a:extLst>
          </p:cNvPr>
          <p:cNvCxnSpPr/>
          <p:nvPr/>
        </p:nvCxnSpPr>
        <p:spPr>
          <a:xfrm>
            <a:off x="4870585" y="1301484"/>
            <a:ext cx="750944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13A7D5-F085-4BEB-AED4-2425CEABF983}"/>
              </a:ext>
            </a:extLst>
          </p:cNvPr>
          <p:cNvCxnSpPr/>
          <p:nvPr/>
        </p:nvCxnSpPr>
        <p:spPr>
          <a:xfrm flipH="1">
            <a:off x="4870583" y="1301484"/>
            <a:ext cx="1" cy="542889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CCFD0C-AFD4-4CCD-8C11-A9C5EE0AB64D}"/>
              </a:ext>
            </a:extLst>
          </p:cNvPr>
          <p:cNvCxnSpPr/>
          <p:nvPr/>
        </p:nvCxnSpPr>
        <p:spPr>
          <a:xfrm flipH="1">
            <a:off x="6311651" y="1301483"/>
            <a:ext cx="1" cy="542889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EFD50C-5F76-4EEE-83B3-39D33F07AFB8}"/>
              </a:ext>
            </a:extLst>
          </p:cNvPr>
          <p:cNvSpPr/>
          <p:nvPr/>
        </p:nvSpPr>
        <p:spPr>
          <a:xfrm>
            <a:off x="3891683" y="1844372"/>
            <a:ext cx="1623527" cy="60649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AF157C-BA06-4BB1-8BEC-FF58E71BB59C}"/>
              </a:ext>
            </a:extLst>
          </p:cNvPr>
          <p:cNvSpPr/>
          <p:nvPr/>
        </p:nvSpPr>
        <p:spPr>
          <a:xfrm>
            <a:off x="5837523" y="1844372"/>
            <a:ext cx="1623527" cy="60649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3EDF9-D012-49C4-98FA-CBCAFF21CA6F}"/>
              </a:ext>
            </a:extLst>
          </p:cNvPr>
          <p:cNvSpPr txBox="1"/>
          <p:nvPr/>
        </p:nvSpPr>
        <p:spPr>
          <a:xfrm>
            <a:off x="4047347" y="1943370"/>
            <a:ext cx="1333848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MY" dirty="0"/>
              <a:t>Symmetric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EBABF-114B-4CE5-8FFA-DE71D5E6753F}"/>
              </a:ext>
            </a:extLst>
          </p:cNvPr>
          <p:cNvSpPr txBox="1"/>
          <p:nvPr/>
        </p:nvSpPr>
        <p:spPr>
          <a:xfrm>
            <a:off x="5849671" y="1962951"/>
            <a:ext cx="162352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MY" dirty="0"/>
              <a:t>Asymmetric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B017F0-E5BE-4036-B56A-5795C053DDF6}"/>
              </a:ext>
            </a:extLst>
          </p:cNvPr>
          <p:cNvCxnSpPr>
            <a:stCxn id="15" idx="1"/>
          </p:cNvCxnSpPr>
          <p:nvPr/>
        </p:nvCxnSpPr>
        <p:spPr>
          <a:xfrm flipH="1">
            <a:off x="2806894" y="2147617"/>
            <a:ext cx="1084789" cy="1668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20FCD-1388-4F00-8BBD-00D33E8A4E9C}"/>
              </a:ext>
            </a:extLst>
          </p:cNvPr>
          <p:cNvCxnSpPr/>
          <p:nvPr/>
        </p:nvCxnSpPr>
        <p:spPr>
          <a:xfrm>
            <a:off x="2806894" y="2147617"/>
            <a:ext cx="0" cy="91440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5D680D-763B-4116-A813-223F7C1DD69D}"/>
              </a:ext>
            </a:extLst>
          </p:cNvPr>
          <p:cNvSpPr/>
          <p:nvPr/>
        </p:nvSpPr>
        <p:spPr>
          <a:xfrm>
            <a:off x="7884765" y="3061066"/>
            <a:ext cx="1459684" cy="92333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71617-C2E9-4051-914D-CC816D06CCD9}"/>
              </a:ext>
            </a:extLst>
          </p:cNvPr>
          <p:cNvSpPr txBox="1"/>
          <p:nvPr/>
        </p:nvSpPr>
        <p:spPr>
          <a:xfrm>
            <a:off x="8028275" y="3087238"/>
            <a:ext cx="1312878" cy="83099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MY" sz="1600" dirty="0"/>
              <a:t>Pair Key cryptography Algorithm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32C3A6D-CD71-48AB-8886-BC4746F2530D}"/>
              </a:ext>
            </a:extLst>
          </p:cNvPr>
          <p:cNvSpPr/>
          <p:nvPr/>
        </p:nvSpPr>
        <p:spPr>
          <a:xfrm>
            <a:off x="4958841" y="3074973"/>
            <a:ext cx="1479430" cy="92333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C0E390-3DF4-435F-A036-B2768C0E6DB2}"/>
              </a:ext>
            </a:extLst>
          </p:cNvPr>
          <p:cNvSpPr txBox="1"/>
          <p:nvPr/>
        </p:nvSpPr>
        <p:spPr>
          <a:xfrm>
            <a:off x="5082945" y="3201594"/>
            <a:ext cx="1498836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MY" sz="1600" dirty="0"/>
              <a:t>Homomorphic Algorithm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3AF3F9-0B79-4F09-9478-5BBB8685F8B5}"/>
              </a:ext>
            </a:extLst>
          </p:cNvPr>
          <p:cNvCxnSpPr/>
          <p:nvPr/>
        </p:nvCxnSpPr>
        <p:spPr>
          <a:xfrm flipH="1">
            <a:off x="7473197" y="2144901"/>
            <a:ext cx="1084789" cy="1668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2728B8-6269-474D-BAC5-EBECD6E3558A}"/>
              </a:ext>
            </a:extLst>
          </p:cNvPr>
          <p:cNvCxnSpPr/>
          <p:nvPr/>
        </p:nvCxnSpPr>
        <p:spPr>
          <a:xfrm>
            <a:off x="8557986" y="2147617"/>
            <a:ext cx="0" cy="91440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F4AF1-CB71-4BDB-926E-140FFA7B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3907" y="6444953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24</a:t>
            </a:fld>
            <a:endParaRPr lang="en-MY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6F4772D-0979-4E63-AD30-38B2E5DE5D55}"/>
              </a:ext>
            </a:extLst>
          </p:cNvPr>
          <p:cNvSpPr/>
          <p:nvPr/>
        </p:nvSpPr>
        <p:spPr>
          <a:xfrm>
            <a:off x="2132316" y="3061066"/>
            <a:ext cx="1459684" cy="92333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E168F1-0BF6-4AB6-A798-5BCD9F7E4FE7}"/>
              </a:ext>
            </a:extLst>
          </p:cNvPr>
          <p:cNvSpPr txBox="1"/>
          <p:nvPr/>
        </p:nvSpPr>
        <p:spPr>
          <a:xfrm>
            <a:off x="2181110" y="3114614"/>
            <a:ext cx="1845395" cy="83099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MY" sz="1600" dirty="0"/>
              <a:t>Public/shared Key cryptography Algorithm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F682369-0B94-45C1-8726-C94F9F805E62}"/>
              </a:ext>
            </a:extLst>
          </p:cNvPr>
          <p:cNvCxnSpPr>
            <a:cxnSpLocks/>
            <a:stCxn id="16" idx="2"/>
            <a:endCxn id="34" idx="3"/>
          </p:cNvCxnSpPr>
          <p:nvPr/>
        </p:nvCxnSpPr>
        <p:spPr>
          <a:xfrm rot="5400000">
            <a:off x="6000891" y="2888242"/>
            <a:ext cx="1085776" cy="211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4C891EA-94A1-4EBA-B271-AE4AEB37D838}"/>
              </a:ext>
            </a:extLst>
          </p:cNvPr>
          <p:cNvCxnSpPr>
            <a:cxnSpLocks/>
            <a:stCxn id="15" idx="2"/>
            <a:endCxn id="34" idx="1"/>
          </p:cNvCxnSpPr>
          <p:nvPr/>
        </p:nvCxnSpPr>
        <p:spPr>
          <a:xfrm rot="16200000" flipH="1">
            <a:off x="4288256" y="2866053"/>
            <a:ext cx="1085776" cy="2553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4891F65-B90C-445B-AAFE-58EC543CFD67}"/>
              </a:ext>
            </a:extLst>
          </p:cNvPr>
          <p:cNvSpPr/>
          <p:nvPr/>
        </p:nvSpPr>
        <p:spPr>
          <a:xfrm>
            <a:off x="515149" y="4875107"/>
            <a:ext cx="1459684" cy="92333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CEC5A29-9D3C-4D3F-A907-62068F6DE3BE}"/>
              </a:ext>
            </a:extLst>
          </p:cNvPr>
          <p:cNvSpPr/>
          <p:nvPr/>
        </p:nvSpPr>
        <p:spPr>
          <a:xfrm>
            <a:off x="6311651" y="4755027"/>
            <a:ext cx="1459684" cy="92333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E6F64A2-AFF6-4859-B04E-9A17DEDD4626}"/>
              </a:ext>
            </a:extLst>
          </p:cNvPr>
          <p:cNvSpPr/>
          <p:nvPr/>
        </p:nvSpPr>
        <p:spPr>
          <a:xfrm>
            <a:off x="9487325" y="4705013"/>
            <a:ext cx="1459684" cy="92333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CAF53-BD1F-492D-A981-3FF1AF5E221A}"/>
              </a:ext>
            </a:extLst>
          </p:cNvPr>
          <p:cNvSpPr/>
          <p:nvPr/>
        </p:nvSpPr>
        <p:spPr>
          <a:xfrm>
            <a:off x="9568937" y="4739575"/>
            <a:ext cx="1822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Elliptic curves signature Algorithm</a:t>
            </a:r>
            <a:r>
              <a:rPr lang="en-US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66F7CB-4753-4C5E-8FC6-622711C2D6F4}"/>
              </a:ext>
            </a:extLst>
          </p:cNvPr>
          <p:cNvSpPr/>
          <p:nvPr/>
        </p:nvSpPr>
        <p:spPr>
          <a:xfrm>
            <a:off x="6274457" y="4735128"/>
            <a:ext cx="1467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Sign and then encrypt Algorithm  </a:t>
            </a:r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7D22C1-F15E-466D-A388-9A7F1F0D89B0}"/>
              </a:ext>
            </a:extLst>
          </p:cNvPr>
          <p:cNvCxnSpPr>
            <a:stCxn id="23" idx="1"/>
            <a:endCxn id="43" idx="0"/>
          </p:cNvCxnSpPr>
          <p:nvPr/>
        </p:nvCxnSpPr>
        <p:spPr>
          <a:xfrm rot="10800000" flipV="1">
            <a:off x="7041493" y="3522731"/>
            <a:ext cx="843272" cy="12322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27B2223-335E-4448-8B7F-F72342F19305}"/>
              </a:ext>
            </a:extLst>
          </p:cNvPr>
          <p:cNvCxnSpPr>
            <a:stCxn id="24" idx="3"/>
            <a:endCxn id="45" idx="0"/>
          </p:cNvCxnSpPr>
          <p:nvPr/>
        </p:nvCxnSpPr>
        <p:spPr>
          <a:xfrm>
            <a:off x="9341153" y="3502737"/>
            <a:ext cx="876014" cy="120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CCED2F9-D343-47A4-89DB-7776053F0816}"/>
              </a:ext>
            </a:extLst>
          </p:cNvPr>
          <p:cNvSpPr/>
          <p:nvPr/>
        </p:nvSpPr>
        <p:spPr>
          <a:xfrm>
            <a:off x="619874" y="4875107"/>
            <a:ext cx="1250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Attribute based encryption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A42D1FE-EF97-4357-BEC0-2ADFA1FA3D50}"/>
              </a:ext>
            </a:extLst>
          </p:cNvPr>
          <p:cNvSpPr/>
          <p:nvPr/>
        </p:nvSpPr>
        <p:spPr>
          <a:xfrm>
            <a:off x="2158704" y="4887513"/>
            <a:ext cx="1459684" cy="92333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77DD3-C213-4174-BB04-65E55E8F7EAB}"/>
              </a:ext>
            </a:extLst>
          </p:cNvPr>
          <p:cNvSpPr/>
          <p:nvPr/>
        </p:nvSpPr>
        <p:spPr>
          <a:xfrm>
            <a:off x="2236373" y="4899918"/>
            <a:ext cx="1431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partitioning </a:t>
            </a:r>
            <a:r>
              <a:rPr lang="en-US" dirty="0"/>
              <a:t>Algorithm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1C61B0B-0CCE-4DFE-A7E8-4245A55E1B56}"/>
              </a:ext>
            </a:extLst>
          </p:cNvPr>
          <p:cNvSpPr/>
          <p:nvPr/>
        </p:nvSpPr>
        <p:spPr>
          <a:xfrm>
            <a:off x="3821583" y="4899918"/>
            <a:ext cx="1459684" cy="92333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3647CB-79D8-4BF1-98A7-062B4BB2ECA1}"/>
              </a:ext>
            </a:extLst>
          </p:cNvPr>
          <p:cNvSpPr/>
          <p:nvPr/>
        </p:nvSpPr>
        <p:spPr>
          <a:xfrm>
            <a:off x="3994749" y="5045375"/>
            <a:ext cx="1250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Hybrid encryption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9042ECF-E462-4CFA-AC25-AF2223708C33}"/>
              </a:ext>
            </a:extLst>
          </p:cNvPr>
          <p:cNvCxnSpPr>
            <a:stCxn id="27" idx="3"/>
            <a:endCxn id="63" idx="0"/>
          </p:cNvCxnSpPr>
          <p:nvPr/>
        </p:nvCxnSpPr>
        <p:spPr>
          <a:xfrm>
            <a:off x="3592000" y="3522731"/>
            <a:ext cx="959425" cy="1377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A8BB81-2A85-4D1A-8D48-FA849BD869B4}"/>
              </a:ext>
            </a:extLst>
          </p:cNvPr>
          <p:cNvCxnSpPr>
            <a:cxnSpLocks/>
            <a:stCxn id="27" idx="2"/>
            <a:endCxn id="61" idx="0"/>
          </p:cNvCxnSpPr>
          <p:nvPr/>
        </p:nvCxnSpPr>
        <p:spPr>
          <a:xfrm>
            <a:off x="2862158" y="3984396"/>
            <a:ext cx="26388" cy="90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B643BF7-A6AF-41C3-B326-8DF3279EDFBA}"/>
              </a:ext>
            </a:extLst>
          </p:cNvPr>
          <p:cNvCxnSpPr>
            <a:stCxn id="27" idx="1"/>
            <a:endCxn id="42" idx="0"/>
          </p:cNvCxnSpPr>
          <p:nvPr/>
        </p:nvCxnSpPr>
        <p:spPr>
          <a:xfrm rot="10800000" flipV="1">
            <a:off x="1244992" y="3522731"/>
            <a:ext cx="887325" cy="1352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4DC6A91-ADE7-4C9A-A4C1-895F70171F1F}"/>
              </a:ext>
            </a:extLst>
          </p:cNvPr>
          <p:cNvSpPr/>
          <p:nvPr/>
        </p:nvSpPr>
        <p:spPr>
          <a:xfrm>
            <a:off x="6035070" y="2956865"/>
            <a:ext cx="5772102" cy="38612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33A8350-32C9-41AC-908E-02062B36CF3B}"/>
              </a:ext>
            </a:extLst>
          </p:cNvPr>
          <p:cNvSpPr/>
          <p:nvPr/>
        </p:nvSpPr>
        <p:spPr>
          <a:xfrm>
            <a:off x="7884765" y="5182886"/>
            <a:ext cx="1459684" cy="1200328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C5CCD1-820F-4E03-B97F-25905B4C30BE}"/>
              </a:ext>
            </a:extLst>
          </p:cNvPr>
          <p:cNvSpPr/>
          <p:nvPr/>
        </p:nvSpPr>
        <p:spPr>
          <a:xfrm>
            <a:off x="8044999" y="5235140"/>
            <a:ext cx="138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 Proxy re-encryption keys</a:t>
            </a:r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D957DD5-76E0-4E07-9FD0-E3A1A24B35B3}"/>
              </a:ext>
            </a:extLst>
          </p:cNvPr>
          <p:cNvSpPr/>
          <p:nvPr/>
        </p:nvSpPr>
        <p:spPr>
          <a:xfrm>
            <a:off x="231562" y="2944459"/>
            <a:ext cx="5283648" cy="38612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A50822-B84F-42A0-A493-62C1FD4325DA}"/>
              </a:ext>
            </a:extLst>
          </p:cNvPr>
          <p:cNvSpPr txBox="1"/>
          <p:nvPr/>
        </p:nvSpPr>
        <p:spPr>
          <a:xfrm>
            <a:off x="9305822" y="2450862"/>
            <a:ext cx="288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 Applications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D9ADE4-245C-4F44-BD2D-E40D33D6A835}"/>
              </a:ext>
            </a:extLst>
          </p:cNvPr>
          <p:cNvSpPr txBox="1"/>
          <p:nvPr/>
        </p:nvSpPr>
        <p:spPr>
          <a:xfrm>
            <a:off x="131252" y="2542889"/>
            <a:ext cx="255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applications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0E5D413-1E3A-4D16-BC3C-F6A20C54600E}"/>
              </a:ext>
            </a:extLst>
          </p:cNvPr>
          <p:cNvCxnSpPr>
            <a:stCxn id="23" idx="2"/>
            <a:endCxn id="79" idx="0"/>
          </p:cNvCxnSpPr>
          <p:nvPr/>
        </p:nvCxnSpPr>
        <p:spPr>
          <a:xfrm>
            <a:off x="8614607" y="3984396"/>
            <a:ext cx="0" cy="119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B1B7AE-A6FF-4988-9BB9-0DDC6E87C9C7}"/>
              </a:ext>
            </a:extLst>
          </p:cNvPr>
          <p:cNvCxnSpPr>
            <a:stCxn id="60" idx="2"/>
          </p:cNvCxnSpPr>
          <p:nvPr/>
        </p:nvCxnSpPr>
        <p:spPr>
          <a:xfrm flipH="1">
            <a:off x="861391" y="5798437"/>
            <a:ext cx="383600" cy="64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1ADFB-2C11-4D57-8106-1769A0760E2D}"/>
              </a:ext>
            </a:extLst>
          </p:cNvPr>
          <p:cNvCxnSpPr>
            <a:stCxn id="62" idx="2"/>
          </p:cNvCxnSpPr>
          <p:nvPr/>
        </p:nvCxnSpPr>
        <p:spPr>
          <a:xfrm flipH="1">
            <a:off x="2688493" y="5823248"/>
            <a:ext cx="263445" cy="612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D89E7A-F7AE-483D-BAE1-83366A0F185C}"/>
              </a:ext>
            </a:extLst>
          </p:cNvPr>
          <p:cNvCxnSpPr>
            <a:stCxn id="63" idx="2"/>
          </p:cNvCxnSpPr>
          <p:nvPr/>
        </p:nvCxnSpPr>
        <p:spPr>
          <a:xfrm flipH="1">
            <a:off x="4293704" y="5823248"/>
            <a:ext cx="257721" cy="559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181CCF9-881C-4775-B144-331F7CCAC5D2}"/>
              </a:ext>
            </a:extLst>
          </p:cNvPr>
          <p:cNvSpPr/>
          <p:nvPr/>
        </p:nvSpPr>
        <p:spPr>
          <a:xfrm>
            <a:off x="3723247" y="6277531"/>
            <a:ext cx="2248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Aljawarneh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al,.  2015 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B5ED89-24E6-4E41-A05F-16E758F98730}"/>
              </a:ext>
            </a:extLst>
          </p:cNvPr>
          <p:cNvSpPr/>
          <p:nvPr/>
        </p:nvSpPr>
        <p:spPr>
          <a:xfrm>
            <a:off x="262291" y="6277531"/>
            <a:ext cx="1623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Yoon  et al., 2013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A64AB4-DBDC-4933-8D3F-A1B19631E352}"/>
              </a:ext>
            </a:extLst>
          </p:cNvPr>
          <p:cNvSpPr/>
          <p:nvPr/>
        </p:nvSpPr>
        <p:spPr>
          <a:xfrm>
            <a:off x="1712008" y="6344996"/>
            <a:ext cx="185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Yang, et.al., 2015</a:t>
            </a:r>
            <a:endParaRPr lang="en-US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4BD431-253A-4046-A07A-5A9D43E2D72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7023816" y="5586208"/>
            <a:ext cx="21374" cy="552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F7DE52-870E-4AE6-AD91-512F48B9981B}"/>
              </a:ext>
            </a:extLst>
          </p:cNvPr>
          <p:cNvCxnSpPr>
            <a:stCxn id="80" idx="2"/>
          </p:cNvCxnSpPr>
          <p:nvPr/>
        </p:nvCxnSpPr>
        <p:spPr>
          <a:xfrm>
            <a:off x="8735529" y="6435469"/>
            <a:ext cx="67170" cy="165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340D62-AF68-46A3-809E-2644F2FE2792}"/>
              </a:ext>
            </a:extLst>
          </p:cNvPr>
          <p:cNvCxnSpPr>
            <a:cxnSpLocks/>
          </p:cNvCxnSpPr>
          <p:nvPr/>
        </p:nvCxnSpPr>
        <p:spPr>
          <a:xfrm>
            <a:off x="10360998" y="5691706"/>
            <a:ext cx="387913" cy="477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00B581F-7AD3-427C-BB83-7FDE70960A2D}"/>
              </a:ext>
            </a:extLst>
          </p:cNvPr>
          <p:cNvSpPr/>
          <p:nvPr/>
        </p:nvSpPr>
        <p:spPr>
          <a:xfrm>
            <a:off x="5831963" y="6139031"/>
            <a:ext cx="2383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/>
              <a:t>Zhang et al., 2018, </a:t>
            </a:r>
            <a:r>
              <a:rPr lang="en-MY" b="1" dirty="0" err="1"/>
              <a:t>Zyskind</a:t>
            </a:r>
            <a:r>
              <a:rPr lang="en-MY" b="1" dirty="0"/>
              <a:t> et al., 2015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AE2601-7D1D-4DC8-BFAC-06C3210BA80D}"/>
              </a:ext>
            </a:extLst>
          </p:cNvPr>
          <p:cNvSpPr/>
          <p:nvPr/>
        </p:nvSpPr>
        <p:spPr>
          <a:xfrm>
            <a:off x="8074413" y="651808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b="1" dirty="0" err="1"/>
              <a:t>Alvetine</a:t>
            </a:r>
            <a:r>
              <a:rPr lang="en-MY" b="1" dirty="0"/>
              <a:t> et al., 2016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AB7CA9-76D2-4F90-9A67-984F00D6984E}"/>
              </a:ext>
            </a:extLst>
          </p:cNvPr>
          <p:cNvSpPr/>
          <p:nvPr/>
        </p:nvSpPr>
        <p:spPr>
          <a:xfrm>
            <a:off x="10005565" y="6092865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b="1" dirty="0"/>
              <a:t>Mohamed et al., 2017</a:t>
            </a: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F1C2D08-C198-4FA4-AD4D-C41CEC5E6F39}"/>
              </a:ext>
            </a:extLst>
          </p:cNvPr>
          <p:cNvSpPr txBox="1">
            <a:spLocks/>
          </p:cNvSpPr>
          <p:nvPr/>
        </p:nvSpPr>
        <p:spPr>
          <a:xfrm>
            <a:off x="69546" y="88255"/>
            <a:ext cx="3977801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Review on existing </a:t>
            </a:r>
            <a:r>
              <a:rPr lang="en-US" sz="3200" b="1" dirty="0">
                <a:solidFill>
                  <a:srgbClr val="00B050"/>
                </a:solidFill>
              </a:rPr>
              <a:t>Cryptographic Schemes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E2E7D9-2558-44B7-AC92-0FF18E739200}"/>
              </a:ext>
            </a:extLst>
          </p:cNvPr>
          <p:cNvSpPr txBox="1"/>
          <p:nvPr/>
        </p:nvSpPr>
        <p:spPr>
          <a:xfrm>
            <a:off x="71791" y="596930"/>
            <a:ext cx="381000" cy="52322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029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 animBg="1"/>
      <p:bldP spid="16" grpId="0" animBg="1"/>
      <p:bldP spid="17" grpId="0"/>
      <p:bldP spid="18" grpId="0"/>
      <p:bldP spid="23" grpId="0" animBg="1"/>
      <p:bldP spid="24" grpId="0"/>
      <p:bldP spid="34" grpId="0" animBg="1"/>
      <p:bldP spid="37" grpId="0"/>
      <p:bldP spid="27" grpId="0" animBg="1"/>
      <p:bldP spid="28" grpId="0"/>
      <p:bldP spid="42" grpId="0" animBg="1"/>
      <p:bldP spid="43" grpId="0" animBg="1"/>
      <p:bldP spid="45" grpId="0" animBg="1"/>
      <p:bldP spid="35" grpId="0"/>
      <p:bldP spid="51" grpId="0"/>
      <p:bldP spid="60" grpId="0"/>
      <p:bldP spid="61" grpId="0" animBg="1"/>
      <p:bldP spid="62" grpId="0"/>
      <p:bldP spid="63" grpId="0" animBg="1"/>
      <p:bldP spid="64" grpId="0"/>
      <p:bldP spid="75" grpId="0" animBg="1"/>
      <p:bldP spid="79" grpId="0" animBg="1"/>
      <p:bldP spid="80" grpId="0"/>
      <p:bldP spid="81" grpId="0" animBg="1"/>
      <p:bldP spid="82" grpId="0"/>
      <p:bldP spid="83" grpId="0"/>
      <p:bldP spid="32" grpId="0"/>
      <p:bldP spid="33" grpId="0"/>
      <p:bldP spid="36" grpId="0"/>
      <p:bldP spid="53" grpId="0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C6CA0-4CDF-446E-833D-3BA5633D41B6}"/>
              </a:ext>
            </a:extLst>
          </p:cNvPr>
          <p:cNvSpPr/>
          <p:nvPr/>
        </p:nvSpPr>
        <p:spPr>
          <a:xfrm>
            <a:off x="103909" y="66155"/>
            <a:ext cx="1198418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encryption technique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Aljawarneh, et al,.  2015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5C59B-6E82-44F0-9C62-E142C6F636E0}"/>
              </a:ext>
            </a:extLst>
          </p:cNvPr>
          <p:cNvSpPr/>
          <p:nvPr/>
        </p:nvSpPr>
        <p:spPr>
          <a:xfrm>
            <a:off x="8153395" y="2967335"/>
            <a:ext cx="3879273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hybrid encryption technique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secure Electronic Health Record (EHR) storage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57D13B3-A735-4B9A-A784-682B4A02D758}"/>
              </a:ext>
            </a:extLst>
          </p:cNvPr>
          <p:cNvSpPr/>
          <p:nvPr/>
        </p:nvSpPr>
        <p:spPr>
          <a:xfrm>
            <a:off x="7862452" y="2605011"/>
            <a:ext cx="3990110" cy="1594686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C17E2C-2F1B-4AC6-867C-670B635A3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59648"/>
              </p:ext>
            </p:extLst>
          </p:nvPr>
        </p:nvGraphicFramePr>
        <p:xfrm>
          <a:off x="339438" y="4134678"/>
          <a:ext cx="7342908" cy="265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824">
                  <a:extLst>
                    <a:ext uri="{9D8B030D-6E8A-4147-A177-3AD203B41FA5}">
                      <a16:colId xmlns:a16="http://schemas.microsoft.com/office/drawing/2014/main" val="253315693"/>
                    </a:ext>
                  </a:extLst>
                </a:gridCol>
                <a:gridCol w="5259084">
                  <a:extLst>
                    <a:ext uri="{9D8B030D-6E8A-4147-A177-3AD203B41FA5}">
                      <a16:colId xmlns:a16="http://schemas.microsoft.com/office/drawing/2014/main" val="4253003365"/>
                    </a:ext>
                  </a:extLst>
                </a:gridCol>
              </a:tblGrid>
              <a:tr h="334744">
                <a:tc>
                  <a:txBody>
                    <a:bodyPr/>
                    <a:lstStyle/>
                    <a:p>
                      <a:r>
                        <a:rPr lang="en-US" sz="1800" dirty="0"/>
                        <a:t>Principal resource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Features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79181"/>
                  </a:ext>
                </a:extLst>
              </a:tr>
              <a:tr h="58580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Feistel Network: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Arrange, produces a figure key that will be utilized 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 part.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98888"/>
                  </a:ext>
                </a:extLst>
              </a:tr>
              <a:tr h="46515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 with S-box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acknowledges the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plaintext and the figured key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info.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05641"/>
                  </a:ext>
                </a:extLst>
              </a:tr>
              <a:tr h="63970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Genetic algorithm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levels of mixes: hybrid and change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In the hybrid,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encrypted text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 key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swapped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 Change,  bit is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flipped in plain text and encryption key.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69583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0586DB-C8AE-4011-BA85-292BE8F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25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A92D1-264D-4305-927D-1C9A9CEB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8" y="969876"/>
            <a:ext cx="7065818" cy="23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24A201-5A42-4D28-8895-1AE0E818E6B4}"/>
              </a:ext>
            </a:extLst>
          </p:cNvPr>
          <p:cNvSpPr/>
          <p:nvPr/>
        </p:nvSpPr>
        <p:spPr>
          <a:xfrm>
            <a:off x="1891146" y="731174"/>
            <a:ext cx="4488872" cy="276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C18BDC-E349-469C-9008-3078D98034A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922643" y="3495155"/>
            <a:ext cx="212939" cy="639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02DDB8-3A61-4D42-9440-C42529F8A61E}"/>
              </a:ext>
            </a:extLst>
          </p:cNvPr>
          <p:cNvSpPr/>
          <p:nvPr/>
        </p:nvSpPr>
        <p:spPr>
          <a:xfrm>
            <a:off x="651165" y="154817"/>
            <a:ext cx="9615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Attribute-Based Symmetric Encryption Approach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Yoon  et al., 2013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857489-90B2-44BC-B032-985188A3E9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67055" y="1023072"/>
          <a:ext cx="5514109" cy="46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345">
                  <a:extLst>
                    <a:ext uri="{9D8B030D-6E8A-4147-A177-3AD203B41FA5}">
                      <a16:colId xmlns:a16="http://schemas.microsoft.com/office/drawing/2014/main" val="3074443699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184768453"/>
                    </a:ext>
                  </a:extLst>
                </a:gridCol>
              </a:tblGrid>
              <a:tr h="434668">
                <a:tc>
                  <a:txBody>
                    <a:bodyPr/>
                    <a:lstStyle/>
                    <a:p>
                      <a:r>
                        <a:rPr lang="en-US" dirty="0"/>
                        <a:t>Key Elements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0337"/>
                  </a:ext>
                </a:extLst>
              </a:tr>
              <a:tr h="760669">
                <a:tc>
                  <a:txBody>
                    <a:bodyPr/>
                    <a:lstStyle/>
                    <a:p>
                      <a:r>
                        <a:rPr lang="en-US" dirty="0"/>
                        <a:t>Trusted specialist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key generation focus with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full trust of all members </a:t>
                      </a:r>
                      <a:r>
                        <a:rPr lang="en-US" dirty="0"/>
                        <a:t>of the framework.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33361"/>
                  </a:ext>
                </a:extLst>
              </a:tr>
              <a:tr h="1181182">
                <a:tc>
                  <a:txBody>
                    <a:bodyPr/>
                    <a:lstStyle/>
                    <a:p>
                      <a:r>
                        <a:rPr lang="en-US" dirty="0"/>
                        <a:t>Cloud specialist organization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stockpiling </a:t>
                      </a:r>
                      <a:r>
                        <a:rPr lang="en-US" dirty="0"/>
                        <a:t>the supplier to users that stores the information content redistributed by the information proprietor.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36655"/>
                  </a:ext>
                </a:extLst>
              </a:tr>
              <a:tr h="1464686">
                <a:tc>
                  <a:txBody>
                    <a:bodyPr/>
                    <a:lstStyle/>
                    <a:p>
                      <a:r>
                        <a:rPr lang="en-US" dirty="0"/>
                        <a:t>Data proprietor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Sends questions to the specialist organization</a:t>
                      </a:r>
                      <a:r>
                        <a:rPr lang="en-US" dirty="0"/>
                        <a:t> for encrypted information in the distributed storage framework by utilizing an alias the information proprietor.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93804"/>
                  </a:ext>
                </a:extLst>
              </a:tr>
              <a:tr h="760669">
                <a:tc>
                  <a:txBody>
                    <a:bodyPr/>
                    <a:lstStyle/>
                    <a:p>
                      <a:r>
                        <a:rPr lang="en-US" dirty="0"/>
                        <a:t>Data Client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 outsider </a:t>
                      </a:r>
                      <a:r>
                        <a:rPr lang="en-US" dirty="0"/>
                        <a:t>distributed storage supporter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12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6E5E8ED-97B7-4DE0-A228-0C11EC03A1FD}"/>
              </a:ext>
            </a:extLst>
          </p:cNvPr>
          <p:cNvSpPr/>
          <p:nvPr/>
        </p:nvSpPr>
        <p:spPr>
          <a:xfrm>
            <a:off x="847326" y="4021971"/>
            <a:ext cx="378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 enables the patient to share safely their personal health records with clients from various security 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858D073-8F40-4DC5-AFD2-4204E7F74150}"/>
              </a:ext>
            </a:extLst>
          </p:cNvPr>
          <p:cNvSpPr/>
          <p:nvPr/>
        </p:nvSpPr>
        <p:spPr>
          <a:xfrm>
            <a:off x="651165" y="3836940"/>
            <a:ext cx="4044888" cy="1570392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C0A86-9B76-4ECF-BD41-59FEC3B0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26</a:t>
            </a:fld>
            <a:endParaRPr lang="en-MY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F536020A-6CF5-4151-BA9E-B192E33E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" y="921818"/>
            <a:ext cx="5985163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ED55E31-3458-46F5-B32F-560342FADC41}"/>
              </a:ext>
            </a:extLst>
          </p:cNvPr>
          <p:cNvSpPr/>
          <p:nvPr/>
        </p:nvSpPr>
        <p:spPr>
          <a:xfrm>
            <a:off x="2054087" y="2469860"/>
            <a:ext cx="1550504" cy="959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8C317B-9130-48E1-8D4D-30F94F56E13B}"/>
              </a:ext>
            </a:extLst>
          </p:cNvPr>
          <p:cNvSpPr/>
          <p:nvPr/>
        </p:nvSpPr>
        <p:spPr>
          <a:xfrm>
            <a:off x="4310571" y="1697166"/>
            <a:ext cx="1550504" cy="959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76DF47-4C6A-41CE-A1D6-D572161D3DCF}"/>
              </a:ext>
            </a:extLst>
          </p:cNvPr>
          <p:cNvSpPr/>
          <p:nvPr/>
        </p:nvSpPr>
        <p:spPr>
          <a:xfrm>
            <a:off x="-290342" y="1552255"/>
            <a:ext cx="1550504" cy="959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3708-89A1-46DD-8071-35AFE2DE77C0}"/>
              </a:ext>
            </a:extLst>
          </p:cNvPr>
          <p:cNvSpPr/>
          <p:nvPr/>
        </p:nvSpPr>
        <p:spPr>
          <a:xfrm>
            <a:off x="2054086" y="543454"/>
            <a:ext cx="1722783" cy="959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F3FE80-3E92-4329-B6EF-D2CF0BFC42C1}"/>
              </a:ext>
            </a:extLst>
          </p:cNvPr>
          <p:cNvSpPr/>
          <p:nvPr/>
        </p:nvSpPr>
        <p:spPr>
          <a:xfrm>
            <a:off x="387927" y="196381"/>
            <a:ext cx="892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partitioning and integrity checking of medical dataset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Yang, et.al., 2015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0A73E6-EFE2-43A6-B6C3-C7E0D2CD72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5655" y="1017099"/>
          <a:ext cx="5029200" cy="482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9469794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84512852"/>
                    </a:ext>
                  </a:extLst>
                </a:gridCol>
              </a:tblGrid>
              <a:tr h="622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Elements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80819"/>
                  </a:ext>
                </a:extLst>
              </a:tr>
              <a:tr h="1089246">
                <a:tc>
                  <a:txBody>
                    <a:bodyPr/>
                    <a:lstStyle/>
                    <a:p>
                      <a:r>
                        <a:rPr lang="en-US" dirty="0"/>
                        <a:t>Vertical information parcel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medicinal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information scrambling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87921"/>
                  </a:ext>
                </a:extLst>
              </a:tr>
              <a:tr h="108924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Information converging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access</a:t>
                      </a:r>
                      <a:r>
                        <a:rPr lang="en-US" dirty="0"/>
                        <a:t> to medical dataset.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26450"/>
                  </a:ext>
                </a:extLst>
              </a:tr>
              <a:tr h="2022884">
                <a:tc>
                  <a:txBody>
                    <a:bodyPr/>
                    <a:lstStyle/>
                    <a:p>
                      <a:r>
                        <a:rPr lang="en-US" dirty="0"/>
                        <a:t>Respectability checking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Dataset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honesty level check</a:t>
                      </a:r>
                      <a:r>
                        <a:rPr lang="en-US" dirty="0"/>
                        <a:t>, 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Hybrid Search </a:t>
                      </a:r>
                      <a:r>
                        <a:rPr lang="en-US" dirty="0"/>
                        <a:t>over encrypted and decrypted data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685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ED9B072-ADA6-4E0C-9DDB-7F778168E9EA}"/>
              </a:ext>
            </a:extLst>
          </p:cNvPr>
          <p:cNvSpPr/>
          <p:nvPr/>
        </p:nvSpPr>
        <p:spPr>
          <a:xfrm>
            <a:off x="919048" y="1007394"/>
            <a:ext cx="4029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plan proposed an answer that utilizes Symmetric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encryption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by encoding the information utilizing proficient symmetric key cryptography.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F022F2B-E4E3-464A-A177-6524DCA76F8A}"/>
              </a:ext>
            </a:extLst>
          </p:cNvPr>
          <p:cNvSpPr/>
          <p:nvPr/>
        </p:nvSpPr>
        <p:spPr>
          <a:xfrm>
            <a:off x="387927" y="841682"/>
            <a:ext cx="4455073" cy="1808753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69AD4-0F43-4CB9-A1C4-D662EA1C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27</a:t>
            </a:fld>
            <a:endParaRPr lang="en-MY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BC62A62-F747-4A55-9FC8-7D9BAF1E5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34" y="3092116"/>
            <a:ext cx="6144490" cy="353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25212FB-B899-4ADF-BC8F-D0BCD89090FE}"/>
              </a:ext>
            </a:extLst>
          </p:cNvPr>
          <p:cNvSpPr/>
          <p:nvPr/>
        </p:nvSpPr>
        <p:spPr>
          <a:xfrm>
            <a:off x="1325218" y="3776869"/>
            <a:ext cx="1020417" cy="636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827E1F-C9DF-415F-828E-701579DE874E}"/>
              </a:ext>
            </a:extLst>
          </p:cNvPr>
          <p:cNvSpPr/>
          <p:nvPr/>
        </p:nvSpPr>
        <p:spPr>
          <a:xfrm>
            <a:off x="1325217" y="5097727"/>
            <a:ext cx="1020417" cy="636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72D08C-8BFB-4C0D-A1FB-50E5F4CC3F7E}"/>
              </a:ext>
            </a:extLst>
          </p:cNvPr>
          <p:cNvSpPr/>
          <p:nvPr/>
        </p:nvSpPr>
        <p:spPr>
          <a:xfrm>
            <a:off x="4192272" y="5429732"/>
            <a:ext cx="1020417" cy="636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922C3-ECD7-4C9F-AA28-91BE26C9D4D9}"/>
              </a:ext>
            </a:extLst>
          </p:cNvPr>
          <p:cNvCxnSpPr>
            <a:stCxn id="11" idx="6"/>
          </p:cNvCxnSpPr>
          <p:nvPr/>
        </p:nvCxnSpPr>
        <p:spPr>
          <a:xfrm>
            <a:off x="2345634" y="5415780"/>
            <a:ext cx="1846638" cy="318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1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D2D1-3752-4D91-9E60-DB4E6FCC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1305" y="-36560"/>
            <a:ext cx="11384243" cy="534346"/>
          </a:xfrm>
        </p:spPr>
        <p:txBody>
          <a:bodyPr>
            <a:noAutofit/>
          </a:bodyPr>
          <a:lstStyle/>
          <a:p>
            <a:r>
              <a:rPr lang="en-US" sz="2800" dirty="0"/>
              <a:t>Discussion Symmetric VS Asymmetric Cryptography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9E5F7-596E-41AF-A9D7-EDAFFEAF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28</a:t>
            </a:fld>
            <a:endParaRPr lang="en-MY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54F38D-433D-48EE-8B80-40C349456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23534"/>
              </p:ext>
            </p:extLst>
          </p:nvPr>
        </p:nvGraphicFramePr>
        <p:xfrm>
          <a:off x="675860" y="1857704"/>
          <a:ext cx="9422294" cy="346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2">
                  <a:extLst>
                    <a:ext uri="{9D8B030D-6E8A-4147-A177-3AD203B41FA5}">
                      <a16:colId xmlns:a16="http://schemas.microsoft.com/office/drawing/2014/main" val="3172352896"/>
                    </a:ext>
                  </a:extLst>
                </a:gridCol>
                <a:gridCol w="3372477">
                  <a:extLst>
                    <a:ext uri="{9D8B030D-6E8A-4147-A177-3AD203B41FA5}">
                      <a16:colId xmlns:a16="http://schemas.microsoft.com/office/drawing/2014/main" val="127275576"/>
                    </a:ext>
                  </a:extLst>
                </a:gridCol>
                <a:gridCol w="3545155">
                  <a:extLst>
                    <a:ext uri="{9D8B030D-6E8A-4147-A177-3AD203B41FA5}">
                      <a16:colId xmlns:a16="http://schemas.microsoft.com/office/drawing/2014/main" val="2230885089"/>
                    </a:ext>
                  </a:extLst>
                </a:gridCol>
              </a:tblGrid>
              <a:tr h="559231">
                <a:tc>
                  <a:txBody>
                    <a:bodyPr/>
                    <a:lstStyle/>
                    <a:p>
                      <a:r>
                        <a:rPr lang="en-US" dirty="0"/>
                        <a:t>Characteristic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Asymmetric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87434"/>
                  </a:ext>
                </a:extLst>
              </a:tr>
              <a:tr h="104303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efficient communications between two parties in a closed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 security in settings in which symmetric encryption does not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68883"/>
                  </a:ext>
                </a:extLst>
              </a:tr>
              <a:tr h="41348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96405"/>
                  </a:ext>
                </a:extLst>
              </a:tr>
              <a:tr h="72696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128-bit Symmetric key, considered very secured.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size of at least 1000bit.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46260"/>
                  </a:ext>
                </a:extLst>
              </a:tr>
              <a:tr h="72696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Security/Privacy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Confidentiality,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Confidentiality,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901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4D22B4-F8AD-4AD3-8C4D-3182EEF75491}"/>
              </a:ext>
            </a:extLst>
          </p:cNvPr>
          <p:cNvSpPr txBox="1"/>
          <p:nvPr/>
        </p:nvSpPr>
        <p:spPr>
          <a:xfrm>
            <a:off x="596346" y="699629"/>
            <a:ext cx="942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below depicts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application techniques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techniques   </a:t>
            </a:r>
          </a:p>
        </p:txBody>
      </p:sp>
    </p:spTree>
    <p:extLst>
      <p:ext uri="{BB962C8B-B14F-4D97-AF65-F5344CB8AC3E}">
        <p14:creationId xmlns:p14="http://schemas.microsoft.com/office/powerpoint/2010/main" val="2160038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F51C-458B-41C2-9A4A-69C4C90D6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8A2E-310B-4B8C-AB4B-78E41676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307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1B2E8BDC-1DFD-437B-A64D-2D84F183BBFB}"/>
              </a:ext>
            </a:extLst>
          </p:cNvPr>
          <p:cNvSpPr txBox="1">
            <a:spLocks noChangeArrowheads="1"/>
          </p:cNvSpPr>
          <p:nvPr/>
        </p:nvSpPr>
        <p:spPr>
          <a:xfrm>
            <a:off x="911225" y="333375"/>
            <a:ext cx="6672263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Content </a:t>
            </a: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18BEAB7-1FDC-4789-A18D-2DDD7A9B93D2}"/>
              </a:ext>
            </a:extLst>
          </p:cNvPr>
          <p:cNvSpPr txBox="1">
            <a:spLocks noChangeArrowheads="1"/>
          </p:cNvSpPr>
          <p:nvPr/>
        </p:nvSpPr>
        <p:spPr>
          <a:xfrm>
            <a:off x="1419225" y="1484313"/>
            <a:ext cx="9141271" cy="4071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SzPct val="90000"/>
              <a:buFont typeface="Wingdings" panose="05000000000000000000" pitchFamily="2" charset="2"/>
              <a:buAutoNum type="romanU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08050" lvl="1" indent="-342900">
              <a:buSzPct val="90000"/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background, Research question, Research objectives 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1200"/>
              </a:spcBef>
              <a:buSzPct val="90000"/>
              <a:buFont typeface="Wingdings" panose="05000000000000000000" pitchFamily="2" charset="2"/>
              <a:buAutoNum type="romanU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71500" indent="-571500">
              <a:spcBef>
                <a:spcPts val="1200"/>
              </a:spcBef>
              <a:buSzPct val="90000"/>
              <a:buFont typeface="Wingdings" panose="05000000000000000000" pitchFamily="2" charset="2"/>
              <a:buAutoNum type="romanU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</a:p>
          <a:p>
            <a:pPr marL="571500" indent="-571500">
              <a:spcBef>
                <a:spcPts val="1200"/>
              </a:spcBef>
              <a:buSzPct val="90000"/>
              <a:buFont typeface="Wingdings" panose="05000000000000000000" pitchFamily="2" charset="2"/>
              <a:buAutoNum type="romanU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</a:t>
            </a:r>
          </a:p>
          <a:p>
            <a:pPr marL="571500" indent="-571500">
              <a:spcBef>
                <a:spcPts val="1200"/>
              </a:spcBef>
              <a:buSzPct val="90000"/>
              <a:buFont typeface="Wingdings" panose="05000000000000000000" pitchFamily="2" charset="2"/>
              <a:buAutoNum type="romanU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 and conclusion.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6C6F-9DD0-4A5A-AE23-B4DC8FA7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910F29-8592-4C45-A172-F73DDA5B6048}" type="slidenum">
              <a:rPr lang="en-US" sz="10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63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A9E82F-EA6C-41FD-8959-3191E42DCFBA}"/>
              </a:ext>
            </a:extLst>
          </p:cNvPr>
          <p:cNvSpPr/>
          <p:nvPr/>
        </p:nvSpPr>
        <p:spPr>
          <a:xfrm>
            <a:off x="480865" y="261257"/>
            <a:ext cx="11463131" cy="948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Identified privacy issues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F77D2-D5E9-47F5-BC4E-EE20405F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30</a:t>
            </a:fld>
            <a:endParaRPr lang="en-MY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AED2416-CB64-4326-9077-A6AD00A51B62}"/>
              </a:ext>
            </a:extLst>
          </p:cNvPr>
          <p:cNvSpPr/>
          <p:nvPr/>
        </p:nvSpPr>
        <p:spPr>
          <a:xfrm>
            <a:off x="480864" y="1582058"/>
            <a:ext cx="11463131" cy="3252614"/>
          </a:xfrm>
          <a:prstGeom prst="round2DiagRect">
            <a:avLst>
              <a:gd name="adj1" fmla="val 809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current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privacy enhancement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off-blockchain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leveraging blockchain for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only.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with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outcomes.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8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ED0F-3554-4DF2-8960-476D110D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6743" y="154060"/>
            <a:ext cx="10364451" cy="74582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Deterministic VS NON deterministic outcome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129E0-4489-41AA-B64C-9CD15695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31</a:t>
            </a:fld>
            <a:endParaRPr lang="en-MY"/>
          </a:p>
        </p:txBody>
      </p:sp>
      <p:pic>
        <p:nvPicPr>
          <p:cNvPr id="4098" name="Picture 2" descr="Image result for deterministic output means">
            <a:extLst>
              <a:ext uri="{FF2B5EF4-FFF2-40B4-BE49-F238E27FC236}">
                <a16:creationId xmlns:a16="http://schemas.microsoft.com/office/drawing/2014/main" id="{72004DB1-A8A3-4310-863D-1ECA8B294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4" y="899886"/>
            <a:ext cx="8575900" cy="35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6F19C5-A02F-4F47-9781-5F072D67E44C}"/>
              </a:ext>
            </a:extLst>
          </p:cNvPr>
          <p:cNvSpPr/>
          <p:nvPr/>
        </p:nvSpPr>
        <p:spPr>
          <a:xfrm>
            <a:off x="0" y="4833258"/>
            <a:ext cx="4354286" cy="2024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f(n) steps input, and produces a f(n) steps output on every run.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72755D-963A-45D1-B30E-CD0DC541C248}"/>
              </a:ext>
            </a:extLst>
          </p:cNvPr>
          <p:cNvSpPr/>
          <p:nvPr/>
        </p:nvSpPr>
        <p:spPr>
          <a:xfrm>
            <a:off x="4870563" y="4833258"/>
            <a:ext cx="564344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some levels of f(n) steps input, might not give f(n) steps output on every run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F21C76-0C99-4101-81E1-C8C4E305E88B}"/>
              </a:ext>
            </a:extLst>
          </p:cNvPr>
          <p:cNvSpPr/>
          <p:nvPr/>
        </p:nvSpPr>
        <p:spPr>
          <a:xfrm>
            <a:off x="1190171" y="4325257"/>
            <a:ext cx="711200" cy="5080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1DD70C6-430F-433A-BB06-CF5D43CB2B59}"/>
              </a:ext>
            </a:extLst>
          </p:cNvPr>
          <p:cNvSpPr/>
          <p:nvPr/>
        </p:nvSpPr>
        <p:spPr>
          <a:xfrm>
            <a:off x="7561943" y="4325257"/>
            <a:ext cx="711200" cy="50800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A1771-C184-4E3F-8BFF-9AEDF76C3AFB}"/>
              </a:ext>
            </a:extLst>
          </p:cNvPr>
          <p:cNvSpPr txBox="1"/>
          <p:nvPr/>
        </p:nvSpPr>
        <p:spPr>
          <a:xfrm>
            <a:off x="9434732" y="1204472"/>
            <a:ext cx="2757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Blockchain smart contracts are deterministic models </a:t>
            </a:r>
          </a:p>
        </p:txBody>
      </p:sp>
    </p:spTree>
    <p:extLst>
      <p:ext uri="{BB962C8B-B14F-4D97-AF65-F5344CB8AC3E}">
        <p14:creationId xmlns:p14="http://schemas.microsoft.com/office/powerpoint/2010/main" val="3237025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5CFD5B7-5996-40CE-8232-08CB273E9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38429"/>
              </p:ext>
            </p:extLst>
          </p:nvPr>
        </p:nvGraphicFramePr>
        <p:xfrm>
          <a:off x="112643" y="417445"/>
          <a:ext cx="12079357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732E2F03-87A8-43A9-B0BC-524CFB13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0692" y="318053"/>
            <a:ext cx="10353761" cy="1326321"/>
          </a:xfrm>
        </p:spPr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FB8C-A4C1-4A68-96C5-8539C109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756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9288D-DA59-490D-A593-E3045842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514523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33</a:t>
            </a:fld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40AE9-4DC7-4E63-9ABB-CF2D2C9FB887}"/>
              </a:ext>
            </a:extLst>
          </p:cNvPr>
          <p:cNvSpPr/>
          <p:nvPr/>
        </p:nvSpPr>
        <p:spPr>
          <a:xfrm>
            <a:off x="9467557" y="869213"/>
            <a:ext cx="359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Input(Transaction Initialization)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Input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or update on Blockchain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Proposed PKI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response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5F88E-9BD0-4ECB-B4C3-DBD2686FEB26}"/>
              </a:ext>
            </a:extLst>
          </p:cNvPr>
          <p:cNvSpPr/>
          <p:nvPr/>
        </p:nvSpPr>
        <p:spPr>
          <a:xfrm>
            <a:off x="9487403" y="4226435"/>
            <a:ext cx="30401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Permissioned Blockchain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PKI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310E9-63E3-4F2E-91D0-6DD2EE28FF41}"/>
              </a:ext>
            </a:extLst>
          </p:cNvPr>
          <p:cNvSpPr txBox="1"/>
          <p:nvPr/>
        </p:nvSpPr>
        <p:spPr>
          <a:xfrm>
            <a:off x="9405257" y="454433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 Key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A391DB-74B3-49E1-8108-28E488D82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2" t="-1" b="-931"/>
          <a:stretch/>
        </p:blipFill>
        <p:spPr>
          <a:xfrm>
            <a:off x="-1" y="205362"/>
            <a:ext cx="9467557" cy="64472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B5EB94-2498-4671-8305-AC7810720971}"/>
              </a:ext>
            </a:extLst>
          </p:cNvPr>
          <p:cNvSpPr/>
          <p:nvPr/>
        </p:nvSpPr>
        <p:spPr>
          <a:xfrm>
            <a:off x="6260123" y="4405869"/>
            <a:ext cx="3227280" cy="22467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AC19-4903-491D-95EA-06EB4E81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24" y="-86609"/>
            <a:ext cx="11754376" cy="101448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framework: PKI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MY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390284-248E-4E35-A05B-981B6E41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970" y="6254336"/>
            <a:ext cx="764215" cy="365125"/>
          </a:xfr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</p:spPr>
        <p:txBody>
          <a:bodyPr/>
          <a:lstStyle/>
          <a:p>
            <a:fld id="{28380BEC-9BCF-4823-A376-77640ACED7BB}" type="slidenum">
              <a:rPr lang="en-MY" smtClean="0"/>
              <a:t>34</a:t>
            </a:fld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DE3901-9284-4598-A465-5B07605A3935}"/>
              </a:ext>
            </a:extLst>
          </p:cNvPr>
          <p:cNvSpPr/>
          <p:nvPr/>
        </p:nvSpPr>
        <p:spPr>
          <a:xfrm>
            <a:off x="2672934" y="961582"/>
            <a:ext cx="2604971" cy="12408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cryptography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8AB76-A019-4C5E-952A-5CCF9E0903AD}"/>
              </a:ext>
            </a:extLst>
          </p:cNvPr>
          <p:cNvSpPr txBox="1"/>
          <p:nvPr/>
        </p:nvSpPr>
        <p:spPr>
          <a:xfrm>
            <a:off x="201465" y="919925"/>
            <a:ext cx="223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Is: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8076CB0-5140-4D9C-9CC9-C462E11F464B}"/>
              </a:ext>
            </a:extLst>
          </p:cNvPr>
          <p:cNvSpPr/>
          <p:nvPr/>
        </p:nvSpPr>
        <p:spPr>
          <a:xfrm>
            <a:off x="5515429" y="2336800"/>
            <a:ext cx="725714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6FF121E-11C3-4F22-9C5D-909E30E49A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611688"/>
              </p:ext>
            </p:extLst>
          </p:nvPr>
        </p:nvGraphicFramePr>
        <p:xfrm>
          <a:off x="0" y="2454409"/>
          <a:ext cx="11905006" cy="4980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ross 2">
            <a:extLst>
              <a:ext uri="{FF2B5EF4-FFF2-40B4-BE49-F238E27FC236}">
                <a16:creationId xmlns:a16="http://schemas.microsoft.com/office/drawing/2014/main" id="{DA997074-F37E-4B70-990F-C416BE1E624D}"/>
              </a:ext>
            </a:extLst>
          </p:cNvPr>
          <p:cNvSpPr/>
          <p:nvPr/>
        </p:nvSpPr>
        <p:spPr>
          <a:xfrm>
            <a:off x="5660572" y="1250770"/>
            <a:ext cx="580571" cy="66243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8A8A0C-9C55-458B-A6C1-953C70758639}"/>
              </a:ext>
            </a:extLst>
          </p:cNvPr>
          <p:cNvSpPr/>
          <p:nvPr/>
        </p:nvSpPr>
        <p:spPr>
          <a:xfrm>
            <a:off x="6741966" y="961582"/>
            <a:ext cx="3189825" cy="12408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“commit-then encrypt-and-sign”</a:t>
            </a:r>
          </a:p>
        </p:txBody>
      </p:sp>
    </p:spTree>
    <p:extLst>
      <p:ext uri="{BB962C8B-B14F-4D97-AF65-F5344CB8AC3E}">
        <p14:creationId xmlns:p14="http://schemas.microsoft.com/office/powerpoint/2010/main" val="280442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  <p:bldGraphic spid="13" grpId="0">
        <p:bldAsOne/>
      </p:bldGraphic>
      <p:bldP spid="3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8D12-CC5D-499A-A9A9-12485169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35</a:t>
            </a:fld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DE3FC-6D8F-4BE1-BB6F-9DFAD7986829}"/>
              </a:ext>
            </a:extLst>
          </p:cNvPr>
          <p:cNvSpPr txBox="1"/>
          <p:nvPr/>
        </p:nvSpPr>
        <p:spPr>
          <a:xfrm>
            <a:off x="0" y="0"/>
            <a:ext cx="310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“commit-then encrypt-and-sign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1F1B13-3E26-495E-8807-3AFC4D917015}"/>
              </a:ext>
            </a:extLst>
          </p:cNvPr>
          <p:cNvSpPr/>
          <p:nvPr/>
        </p:nvSpPr>
        <p:spPr>
          <a:xfrm>
            <a:off x="2208627" y="954107"/>
            <a:ext cx="9314152" cy="16232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Solved Problem: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outcome</a:t>
            </a:r>
            <a:r>
              <a:rPr lang="en-MY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 on blockchain.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DD757CE-BBBD-4533-96E6-E193F3E96CB5}"/>
              </a:ext>
            </a:extLst>
          </p:cNvPr>
          <p:cNvSpPr/>
          <p:nvPr/>
        </p:nvSpPr>
        <p:spPr>
          <a:xfrm>
            <a:off x="6589486" y="2801257"/>
            <a:ext cx="580571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ED1794B-4F97-4466-BF72-7B21BA8C6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101758"/>
              </p:ext>
            </p:extLst>
          </p:nvPr>
        </p:nvGraphicFramePr>
        <p:xfrm>
          <a:off x="112643" y="2394857"/>
          <a:ext cx="11966713" cy="4689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4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1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43CD-D383-471B-8985-D9A31165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5635" cy="941250"/>
          </a:xfrm>
        </p:spPr>
        <p:txBody>
          <a:bodyPr>
            <a:normAutofit/>
          </a:bodyPr>
          <a:lstStyle/>
          <a:p>
            <a:r>
              <a:rPr lang="en-US" sz="2400" dirty="0"/>
              <a:t>Algorithm 1: Transaction Commit (Key-GEN, Commit, Open)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E62E6-7C01-4213-8771-6BFBB5432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17077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Cambria Math" panose="02040503050406030204" pitchFamily="18" charset="0"/>
                  </a:rPr>
                  <a:t>Start procedure ⃪ </a:t>
                </a:r>
                <a:r>
                  <a:rPr lang="en-US" i="1" cap="none" dirty="0">
                    <a:latin typeface="Cambria Math" panose="02040503050406030204" pitchFamily="18" charset="0"/>
                  </a:rPr>
                  <a:t>ck</a:t>
                </a:r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𝐶𝑜𝑚𝑚𝑖𝑡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𝐶𝑘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(</a:t>
                </a:r>
                <a:r>
                  <a:rPr lang="en-US" i="1" cap="none" dirty="0">
                    <a:latin typeface="Cambria Math" panose="02040503050406030204" pitchFamily="18" charset="0"/>
                  </a:rPr>
                  <a:t>t;r) ⃪  t + r </a:t>
                </a:r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cap="none" dirty="0">
                    <a:latin typeface="Cambria Math" panose="02040503050406030204" pitchFamily="18" charset="0"/>
                  </a:rPr>
                  <a:t>(</a:t>
                </a:r>
                <a:r>
                  <a:rPr lang="en-US" i="1" cap="none" dirty="0" err="1">
                    <a:latin typeface="Cambria Math" panose="02040503050406030204" pitchFamily="18" charset="0"/>
                  </a:rPr>
                  <a:t>c,d</a:t>
                </a:r>
                <a:r>
                  <a:rPr lang="en-US" i="1" cap="none" dirty="0">
                    <a:latin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</a:rPr>
                  <a:t>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𝐶𝑜𝑚𝑚𝑖𝑡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𝐶𝑘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cap="none" dirty="0">
                    <a:latin typeface="Cambria Math" panose="02040503050406030204" pitchFamily="18" charset="0"/>
                  </a:rPr>
                  <a:t>(t)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Cambria Math" panose="02040503050406030204" pitchFamily="18" charset="0"/>
                  </a:rPr>
                  <a:t>If (</a:t>
                </a:r>
                <a:r>
                  <a:rPr lang="en-US" i="1" cap="none" dirty="0" err="1">
                    <a:latin typeface="Cambria Math" panose="02040503050406030204" pitchFamily="18" charset="0"/>
                  </a:rPr>
                  <a:t>c,d</a:t>
                </a:r>
                <a:r>
                  <a:rPr lang="en-US" i="1" cap="none" dirty="0">
                    <a:latin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</a:rPr>
                  <a:t> is valid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Cambria Math" panose="02040503050406030204" pitchFamily="18" charset="0"/>
                  </a:rPr>
                  <a:t>Open ⃪ </a:t>
                </a:r>
                <a:r>
                  <a:rPr lang="en-US" i="1" cap="none" dirty="0">
                    <a:latin typeface="Cambria Math" panose="02040503050406030204" pitchFamily="18" charset="0"/>
                  </a:rPr>
                  <a:t>d</a:t>
                </a:r>
                <a:r>
                  <a:rPr lang="en-US" i="1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𝐶𝑜𝑚𝑚𝑖𝑡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𝐶𝑘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(</a:t>
                </a:r>
                <a:r>
                  <a:rPr lang="en-US" i="1" cap="none" dirty="0">
                    <a:latin typeface="Cambria Math" panose="02040503050406030204" pitchFamily="18" charset="0"/>
                  </a:rPr>
                  <a:t>t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𝑂𝑝𝑒𝑛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⃪ </a:t>
                </a:r>
                <a:r>
                  <a:rPr lang="en-US" i="1" cap="none" dirty="0">
                    <a:latin typeface="Cambria Math" panose="02040503050406030204" pitchFamily="18" charset="0"/>
                  </a:rPr>
                  <a:t>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Cambria Math" panose="02040503050406030204" pitchFamily="18" charset="0"/>
                  </a:rPr>
                  <a:t>End of procedure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E62E6-7C01-4213-8771-6BFBB5432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170771"/>
              </a:xfrm>
              <a:blipFill>
                <a:blip r:embed="rId2"/>
                <a:stretch>
                  <a:fillRect l="-580"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8AEA9D-0489-4E08-A72C-6751AE9B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36</a:t>
            </a:fld>
            <a:endParaRPr lang="en-MY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C62C711-6F76-4918-B479-2593F9BDE318}"/>
              </a:ext>
            </a:extLst>
          </p:cNvPr>
          <p:cNvSpPr/>
          <p:nvPr/>
        </p:nvSpPr>
        <p:spPr>
          <a:xfrm>
            <a:off x="4138930" y="3005078"/>
            <a:ext cx="1687773" cy="18117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6B456-A987-4CF7-821B-0F13A285FAAA}"/>
              </a:ext>
            </a:extLst>
          </p:cNvPr>
          <p:cNvSpPr txBox="1"/>
          <p:nvPr/>
        </p:nvSpPr>
        <p:spPr>
          <a:xfrm>
            <a:off x="5720685" y="3616489"/>
            <a:ext cx="205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outcome, verification check for decommit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EB354F2-20E0-47FB-BF24-1214ACCECF25}"/>
              </a:ext>
            </a:extLst>
          </p:cNvPr>
          <p:cNvSpPr/>
          <p:nvPr/>
        </p:nvSpPr>
        <p:spPr>
          <a:xfrm>
            <a:off x="5075583" y="1325563"/>
            <a:ext cx="751120" cy="9412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0EABF-2CE9-4077-BCAD-EED9B06EED14}"/>
              </a:ext>
            </a:extLst>
          </p:cNvPr>
          <p:cNvSpPr txBox="1"/>
          <p:nvPr/>
        </p:nvSpPr>
        <p:spPr>
          <a:xfrm>
            <a:off x="5826703" y="1158618"/>
            <a:ext cx="2915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of a shared public key Ck and Commit of transaction t with a randomness r using generated shared key Ck</a:t>
            </a:r>
          </a:p>
        </p:txBody>
      </p:sp>
    </p:spTree>
    <p:extLst>
      <p:ext uri="{BB962C8B-B14F-4D97-AF65-F5344CB8AC3E}">
        <p14:creationId xmlns:p14="http://schemas.microsoft.com/office/powerpoint/2010/main" val="1512407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74EE-E6DD-41AB-BFFD-A493E16E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32367" cy="816044"/>
          </a:xfrm>
        </p:spPr>
        <p:txBody>
          <a:bodyPr>
            <a:noAutofit/>
          </a:bodyPr>
          <a:lstStyle/>
          <a:p>
            <a:r>
              <a:rPr lang="en-US" sz="2400" dirty="0"/>
              <a:t>Algorithm 2: Transaction Encryption (Keygen, Enc, Dec)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91A68-4A23-46EF-818A-1E6713ADD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383" y="812042"/>
                <a:ext cx="11073984" cy="590265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Start of procedure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Key-Gen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⃪ (</a:t>
                </a:r>
                <a:r>
                  <a:rPr lang="en-US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1800" cap="non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1800" cap="non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DK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1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1800" dirty="0"/>
                  <a:t>Enc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en-US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1800" cap="non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sz="1800" cap="non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𝐸𝑛𝑐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𝐸𝑘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1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{Output after computation}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1800" dirty="0"/>
                  <a:t>Dec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D</a:t>
                </a:r>
                <a:r>
                  <a:rPr lang="en-US" sz="1800" cap="non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Dk is valid </a:t>
                </a:r>
              </a:p>
              <a:p>
                <a:pPr marL="914400" lvl="1" indent="-457200">
                  <a:buFont typeface="+mj-lt"/>
                  <a:buAutoNum type="arabicPeriod" startAt="7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</a:t>
                </a:r>
                <a:r>
                  <a:rPr lang="en-US" cap="non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</a:t>
                </a:r>
              </a:p>
              <a:p>
                <a:pPr marL="971550" lvl="1" indent="-514350">
                  <a:buFont typeface="+mj-lt"/>
                  <a:buAutoNum type="arabicPeriod" startAt="9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Error message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91A68-4A23-46EF-818A-1E6713ADD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383" y="812042"/>
                <a:ext cx="11073984" cy="5902657"/>
              </a:xfr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A2CC12-0F07-472C-8F00-11226C1C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37</a:t>
            </a:fld>
            <a:endParaRPr lang="en-MY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A4970E-7D4C-4741-B1C6-C0C80BAE3A24}"/>
              </a:ext>
            </a:extLst>
          </p:cNvPr>
          <p:cNvSpPr/>
          <p:nvPr/>
        </p:nvSpPr>
        <p:spPr>
          <a:xfrm>
            <a:off x="4208193" y="3654525"/>
            <a:ext cx="1687773" cy="16513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F8EBE-C347-4D88-8E9D-9F777762665B}"/>
              </a:ext>
            </a:extLst>
          </p:cNvPr>
          <p:cNvSpPr txBox="1"/>
          <p:nvPr/>
        </p:nvSpPr>
        <p:spPr>
          <a:xfrm>
            <a:off x="5895966" y="3880051"/>
            <a:ext cx="205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outcome for decryption</a:t>
            </a:r>
          </a:p>
        </p:txBody>
      </p:sp>
    </p:spTree>
    <p:extLst>
      <p:ext uri="{BB962C8B-B14F-4D97-AF65-F5344CB8AC3E}">
        <p14:creationId xmlns:p14="http://schemas.microsoft.com/office/powerpoint/2010/main" val="3834218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99E7-459D-407F-9061-74F641D0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328"/>
            <a:ext cx="11377533" cy="842963"/>
          </a:xfrm>
        </p:spPr>
        <p:txBody>
          <a:bodyPr>
            <a:noAutofit/>
          </a:bodyPr>
          <a:lstStyle/>
          <a:p>
            <a:r>
              <a:rPr lang="en-US" sz="2400" dirty="0"/>
              <a:t>Algorithm 3: Transaction Signature (Keygen, Sign, Ver)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6AEAD-6FA2-4B43-8B32-B7D958F59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397" y="1071349"/>
                <a:ext cx="10325221" cy="5588758"/>
              </a:xfrm>
            </p:spPr>
            <p:txBody>
              <a:bodyPr>
                <a:normAutofit fontScale="4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of procedure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Key-Gen </a:t>
                </a: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⃪ (</a:t>
                </a:r>
                <a:r>
                  <a:rPr lang="en-US" sz="55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5500" cap="none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,)</a:t>
                </a:r>
              </a:p>
              <a:p>
                <a:pPr marL="0" indent="0">
                  <a:buNone/>
                </a:pP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lang="en-US" sz="550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</a:t>
                </a: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sz="55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5500" cap="none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sz="5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5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5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lang="en-US" sz="5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 </a:t>
                </a: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55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5500" cap="none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endParaRPr lang="en-US" sz="5500" cap="none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55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5500" cap="none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valid </a:t>
                </a:r>
              </a:p>
              <a:p>
                <a:pPr marL="914400" lvl="1" indent="-457200">
                  <a:buFont typeface="+mj-lt"/>
                  <a:buAutoNum type="arabicPeriod" startAt="7"/>
                </a:pP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Output </a:t>
                </a:r>
                <a:r>
                  <a:rPr lang="en-US" sz="5500" cap="none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𝑉𝑒𝑟</m:t>
                        </m:r>
                      </m:e>
                      <m:sub>
                        <m:r>
                          <a:rPr lang="en-US" sz="5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5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5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Else</a:t>
                </a:r>
              </a:p>
              <a:p>
                <a:pPr marL="971550" lvl="1" indent="-514350">
                  <a:buFont typeface="+mj-lt"/>
                  <a:buAutoNum type="arabicPeriod" startAt="9"/>
                </a:pPr>
                <a:r>
                  <a:rPr lang="en-US" sz="5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Output Error message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6AEAD-6FA2-4B43-8B32-B7D958F59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97" y="1071349"/>
                <a:ext cx="10325221" cy="5588758"/>
              </a:xfrm>
              <a:blipFill>
                <a:blip r:embed="rId2"/>
                <a:stretch>
                  <a:fillRect l="-708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E14E3-0EC0-4DD3-9370-DB409A2B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38</a:t>
            </a:fld>
            <a:endParaRPr lang="en-MY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1336DEF-8D1C-4161-89B6-4777CF422055}"/>
              </a:ext>
            </a:extLst>
          </p:cNvPr>
          <p:cNvSpPr/>
          <p:nvPr/>
        </p:nvSpPr>
        <p:spPr>
          <a:xfrm>
            <a:off x="4972137" y="4500383"/>
            <a:ext cx="1687773" cy="156545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9986A-2F9F-46D4-BD49-69E4D642C556}"/>
              </a:ext>
            </a:extLst>
          </p:cNvPr>
          <p:cNvSpPr txBox="1"/>
          <p:nvPr/>
        </p:nvSpPr>
        <p:spPr>
          <a:xfrm>
            <a:off x="6535246" y="4959945"/>
            <a:ext cx="205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outcome for signing keys verification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8C28A77-3D88-450B-AAFA-2844AF173511}"/>
              </a:ext>
            </a:extLst>
          </p:cNvPr>
          <p:cNvSpPr/>
          <p:nvPr/>
        </p:nvSpPr>
        <p:spPr>
          <a:xfrm>
            <a:off x="4096846" y="1598467"/>
            <a:ext cx="2438400" cy="21597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3ADDDF-7498-4DD3-8305-F77988BBAADD}"/>
                  </a:ext>
                </a:extLst>
              </p:cNvPr>
              <p:cNvSpPr txBox="1"/>
              <p:nvPr/>
            </p:nvSpPr>
            <p:spPr>
              <a:xfrm>
                <a:off x="6535246" y="1829883"/>
                <a:ext cx="33218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Generation of a shared key </a:t>
                </a:r>
                <a:r>
                  <a:rPr lang="en-US" dirty="0" err="1"/>
                  <a:t>Sk</a:t>
                </a:r>
                <a:r>
                  <a:rPr lang="en-US" dirty="0"/>
                  <a:t> and signing  of encrypted transaction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using generated shared key </a:t>
                </a:r>
                <a:r>
                  <a:rPr lang="en-US" dirty="0" err="1"/>
                  <a:t>Sk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3ADDDF-7498-4DD3-8305-F77988BB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46" y="1829883"/>
                <a:ext cx="3321834" cy="1200329"/>
              </a:xfrm>
              <a:prstGeom prst="rect">
                <a:avLst/>
              </a:prstGeom>
              <a:blipFill>
                <a:blip r:embed="rId3"/>
                <a:stretch>
                  <a:fillRect l="-146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160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340-5EA4-4C32-862C-24D966E8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4980" cy="1079123"/>
          </a:xfrm>
        </p:spPr>
        <p:txBody>
          <a:bodyPr>
            <a:normAutofit/>
          </a:bodyPr>
          <a:lstStyle/>
          <a:p>
            <a:r>
              <a:rPr lang="en-US" dirty="0"/>
              <a:t>Case Study in healthcare Domain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C8A8-0171-4BED-8F55-CD18D7DD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5196610" cy="53739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Dispute resolution parties:</a:t>
            </a:r>
          </a:p>
          <a:p>
            <a:r>
              <a:rPr lang="en-US" dirty="0"/>
              <a:t>The Hospital (HP)</a:t>
            </a:r>
          </a:p>
          <a:p>
            <a:r>
              <a:rPr lang="en-US" dirty="0"/>
              <a:t>The Patient</a:t>
            </a:r>
          </a:p>
          <a:p>
            <a:r>
              <a:rPr lang="en-US" dirty="0"/>
              <a:t>The Doctor </a:t>
            </a:r>
          </a:p>
          <a:p>
            <a:r>
              <a:rPr lang="en-US" dirty="0"/>
              <a:t>The Pharmacy </a:t>
            </a:r>
          </a:p>
          <a:p>
            <a:r>
              <a:rPr lang="en-US" dirty="0"/>
              <a:t>The Insurance Company(IC)</a:t>
            </a:r>
          </a:p>
          <a:p>
            <a:pPr marL="0" indent="0">
              <a:buNone/>
            </a:pPr>
            <a:r>
              <a:rPr lang="en-US" cap="none" dirty="0"/>
              <a:t>PATIENT DATA ATTRIBUTES:</a:t>
            </a:r>
          </a:p>
          <a:p>
            <a:r>
              <a:rPr lang="en-US" cap="none" dirty="0" err="1">
                <a:ea typeface="Calibri" panose="020F0502020204030204" pitchFamily="34" charset="0"/>
                <a:cs typeface="Times New Roman" panose="02020603050405020304" pitchFamily="18" charset="0"/>
              </a:rPr>
              <a:t>Patient_id</a:t>
            </a:r>
            <a:endParaRPr lang="en-US" cap="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cap="none" dirty="0" err="1">
                <a:ea typeface="Calibri" panose="020F0502020204030204" pitchFamily="34" charset="0"/>
                <a:cs typeface="Times New Roman" panose="02020603050405020304" pitchFamily="18" charset="0"/>
              </a:rPr>
              <a:t>insurance_name</a:t>
            </a:r>
            <a:endParaRPr lang="en-US" cap="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cap="none" dirty="0" err="1">
                <a:ea typeface="Calibri" panose="020F0502020204030204" pitchFamily="34" charset="0"/>
                <a:cs typeface="Times New Roman" panose="02020603050405020304" pitchFamily="18" charset="0"/>
              </a:rPr>
              <a:t>Street_address</a:t>
            </a:r>
            <a:endParaRPr lang="en-US" cap="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cap="none" dirty="0" err="1">
                <a:ea typeface="Calibri" panose="020F0502020204030204" pitchFamily="34" charset="0"/>
                <a:cs typeface="Times New Roman" panose="02020603050405020304" pitchFamily="18" charset="0"/>
              </a:rPr>
              <a:t>Patient_gender</a:t>
            </a:r>
            <a:endParaRPr lang="en-US" cap="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cap="none" dirty="0" err="1">
                <a:ea typeface="Calibri" panose="020F0502020204030204" pitchFamily="34" charset="0"/>
                <a:cs typeface="Times New Roman" panose="02020603050405020304" pitchFamily="18" charset="0"/>
              </a:rPr>
              <a:t>Patient_age</a:t>
            </a:r>
            <a:endParaRPr lang="en-US" cap="non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A6C9EA7-4885-416A-B651-A44ED36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39</a:t>
            </a:fld>
            <a:endParaRPr lang="en-MY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44692F-258E-4F34-84E5-B4A6925D8E2F}"/>
              </a:ext>
            </a:extLst>
          </p:cNvPr>
          <p:cNvSpPr/>
          <p:nvPr/>
        </p:nvSpPr>
        <p:spPr>
          <a:xfrm>
            <a:off x="7903423" y="4347938"/>
            <a:ext cx="1344299" cy="555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7F8FC2-6287-4570-8FC8-B2EAF44A7FF2}"/>
              </a:ext>
            </a:extLst>
          </p:cNvPr>
          <p:cNvSpPr/>
          <p:nvPr/>
        </p:nvSpPr>
        <p:spPr>
          <a:xfrm>
            <a:off x="6067632" y="5054011"/>
            <a:ext cx="1344299" cy="555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5E9EF-78C6-4599-B77B-93AEB23C8A56}"/>
              </a:ext>
            </a:extLst>
          </p:cNvPr>
          <p:cNvSpPr/>
          <p:nvPr/>
        </p:nvSpPr>
        <p:spPr>
          <a:xfrm>
            <a:off x="9552301" y="5196624"/>
            <a:ext cx="1344299" cy="555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8E54A2-8035-4ECD-B9FF-34A04212CBE0}"/>
              </a:ext>
            </a:extLst>
          </p:cNvPr>
          <p:cNvSpPr/>
          <p:nvPr/>
        </p:nvSpPr>
        <p:spPr>
          <a:xfrm>
            <a:off x="6739781" y="6245703"/>
            <a:ext cx="1344299" cy="555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572AB-7946-4A10-AF11-487C1C7E66F8}"/>
              </a:ext>
            </a:extLst>
          </p:cNvPr>
          <p:cNvSpPr/>
          <p:nvPr/>
        </p:nvSpPr>
        <p:spPr>
          <a:xfrm>
            <a:off x="8880151" y="6142007"/>
            <a:ext cx="1344299" cy="555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BBD96-A12D-40DF-8F23-C77C975E3BF5}"/>
              </a:ext>
            </a:extLst>
          </p:cNvPr>
          <p:cNvSpPr txBox="1"/>
          <p:nvPr/>
        </p:nvSpPr>
        <p:spPr>
          <a:xfrm rot="16200000">
            <a:off x="8422217" y="4326829"/>
            <a:ext cx="461665" cy="464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dirty="0"/>
              <a:t>HP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6FA6F-1661-4BD6-BB98-9AE2CFBDACCB}"/>
              </a:ext>
            </a:extLst>
          </p:cNvPr>
          <p:cNvSpPr txBox="1"/>
          <p:nvPr/>
        </p:nvSpPr>
        <p:spPr>
          <a:xfrm rot="16200000">
            <a:off x="6286246" y="4959329"/>
            <a:ext cx="738664" cy="9042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dirty="0"/>
              <a:t>Patient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6396B-BC6A-4B96-A16E-3FCE8DA065AB}"/>
              </a:ext>
            </a:extLst>
          </p:cNvPr>
          <p:cNvSpPr txBox="1"/>
          <p:nvPr/>
        </p:nvSpPr>
        <p:spPr>
          <a:xfrm rot="16200000">
            <a:off x="10213666" y="4982421"/>
            <a:ext cx="461665" cy="9042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dirty="0"/>
              <a:t>Doctor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B237E-0FAB-420D-9E45-70CA3A7C9D8A}"/>
              </a:ext>
            </a:extLst>
          </p:cNvPr>
          <p:cNvSpPr txBox="1"/>
          <p:nvPr/>
        </p:nvSpPr>
        <p:spPr>
          <a:xfrm rot="16200000">
            <a:off x="7248579" y="6286783"/>
            <a:ext cx="461665" cy="464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dirty="0"/>
              <a:t>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2E01E-DB52-49C4-8764-7879774926D5}"/>
              </a:ext>
            </a:extLst>
          </p:cNvPr>
          <p:cNvSpPr txBox="1"/>
          <p:nvPr/>
        </p:nvSpPr>
        <p:spPr>
          <a:xfrm rot="16200000">
            <a:off x="10008468" y="5407129"/>
            <a:ext cx="461665" cy="1971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dirty="0"/>
              <a:t>Pharmacy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BC8662-7226-4796-9F9F-2BF32D36C231}"/>
              </a:ext>
            </a:extLst>
          </p:cNvPr>
          <p:cNvCxnSpPr>
            <a:cxnSpLocks/>
          </p:cNvCxnSpPr>
          <p:nvPr/>
        </p:nvCxnSpPr>
        <p:spPr>
          <a:xfrm flipV="1">
            <a:off x="7328258" y="4812153"/>
            <a:ext cx="560002" cy="356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29DCF4-95AA-45D4-9369-AA8A333119A4}"/>
              </a:ext>
            </a:extLst>
          </p:cNvPr>
          <p:cNvCxnSpPr>
            <a:cxnSpLocks/>
          </p:cNvCxnSpPr>
          <p:nvPr/>
        </p:nvCxnSpPr>
        <p:spPr>
          <a:xfrm>
            <a:off x="9195762" y="4814571"/>
            <a:ext cx="444616" cy="452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F57AC1-7520-4CF9-B0E5-EDAF6207F3C6}"/>
              </a:ext>
            </a:extLst>
          </p:cNvPr>
          <p:cNvCxnSpPr>
            <a:cxnSpLocks/>
          </p:cNvCxnSpPr>
          <p:nvPr/>
        </p:nvCxnSpPr>
        <p:spPr>
          <a:xfrm flipH="1">
            <a:off x="7903423" y="5609819"/>
            <a:ext cx="1648878" cy="635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D3CCB1-8AB2-4F91-AFFE-7E15D3271CF0}"/>
              </a:ext>
            </a:extLst>
          </p:cNvPr>
          <p:cNvCxnSpPr>
            <a:cxnSpLocks/>
          </p:cNvCxnSpPr>
          <p:nvPr/>
        </p:nvCxnSpPr>
        <p:spPr>
          <a:xfrm>
            <a:off x="8141638" y="6519658"/>
            <a:ext cx="7096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0AF69B-0DB4-4C1B-9762-11F0265DE89C}"/>
              </a:ext>
            </a:extLst>
          </p:cNvPr>
          <p:cNvCxnSpPr>
            <a:cxnSpLocks/>
          </p:cNvCxnSpPr>
          <p:nvPr/>
        </p:nvCxnSpPr>
        <p:spPr>
          <a:xfrm flipH="1" flipV="1">
            <a:off x="7283689" y="5556883"/>
            <a:ext cx="1567619" cy="725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9156484-FE7A-4486-8840-36DB2F59BDDE}"/>
              </a:ext>
            </a:extLst>
          </p:cNvPr>
          <p:cNvSpPr/>
          <p:nvPr/>
        </p:nvSpPr>
        <p:spPr>
          <a:xfrm>
            <a:off x="6900384" y="4676622"/>
            <a:ext cx="3134621" cy="19340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6238C-E48A-4A69-B1A1-C898337DE378}"/>
              </a:ext>
            </a:extLst>
          </p:cNvPr>
          <p:cNvSpPr txBox="1"/>
          <p:nvPr/>
        </p:nvSpPr>
        <p:spPr>
          <a:xfrm>
            <a:off x="7849133" y="5465689"/>
            <a:ext cx="168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Blockchain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38E760-8DB6-4818-80A2-88381B923113}"/>
              </a:ext>
            </a:extLst>
          </p:cNvPr>
          <p:cNvCxnSpPr>
            <a:cxnSpLocks/>
          </p:cNvCxnSpPr>
          <p:nvPr/>
        </p:nvCxnSpPr>
        <p:spPr>
          <a:xfrm>
            <a:off x="7473753" y="5411430"/>
            <a:ext cx="1987463" cy="23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8F65FC-DD3A-4C1D-834C-6063637DAF83}"/>
              </a:ext>
            </a:extLst>
          </p:cNvPr>
          <p:cNvSpPr txBox="1"/>
          <p:nvPr/>
        </p:nvSpPr>
        <p:spPr>
          <a:xfrm>
            <a:off x="6985338" y="3938473"/>
            <a:ext cx="323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Example Map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00933ED-D560-4205-B221-CBC6248F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93" y="894021"/>
            <a:ext cx="5575316" cy="26289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283B40-3B8F-4A9D-878D-4C4E724B0FD3}"/>
              </a:ext>
            </a:extLst>
          </p:cNvPr>
          <p:cNvCxnSpPr>
            <a:cxnSpLocks/>
          </p:cNvCxnSpPr>
          <p:nvPr/>
        </p:nvCxnSpPr>
        <p:spPr>
          <a:xfrm flipV="1">
            <a:off x="4134678" y="1079123"/>
            <a:ext cx="2605102" cy="815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1847FE-644C-4753-B7A2-67A125846275}"/>
              </a:ext>
            </a:extLst>
          </p:cNvPr>
          <p:cNvCxnSpPr/>
          <p:nvPr/>
        </p:nvCxnSpPr>
        <p:spPr>
          <a:xfrm flipV="1">
            <a:off x="2994991" y="2080591"/>
            <a:ext cx="3744789" cy="291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FB775B-7D68-4CD0-9033-410F530CDA4A}"/>
              </a:ext>
            </a:extLst>
          </p:cNvPr>
          <p:cNvCxnSpPr>
            <a:cxnSpLocks/>
          </p:cNvCxnSpPr>
          <p:nvPr/>
        </p:nvCxnSpPr>
        <p:spPr>
          <a:xfrm flipV="1">
            <a:off x="2718718" y="1494050"/>
            <a:ext cx="4564971" cy="1321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B2A478-030A-4CFB-827A-641137D4842D}"/>
              </a:ext>
            </a:extLst>
          </p:cNvPr>
          <p:cNvCxnSpPr/>
          <p:nvPr/>
        </p:nvCxnSpPr>
        <p:spPr>
          <a:xfrm flipV="1">
            <a:off x="3273287" y="2610213"/>
            <a:ext cx="4138643" cy="639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9CAA80-2CC6-4C51-92F8-A3633CB8C496}"/>
              </a:ext>
            </a:extLst>
          </p:cNvPr>
          <p:cNvCxnSpPr/>
          <p:nvPr/>
        </p:nvCxnSpPr>
        <p:spPr>
          <a:xfrm flipV="1">
            <a:off x="4505739" y="3157522"/>
            <a:ext cx="2537369" cy="595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D07FE-5C80-4D18-9E56-F3EA2C0C2012}"/>
              </a:ext>
            </a:extLst>
          </p:cNvPr>
          <p:cNvSpPr txBox="1"/>
          <p:nvPr/>
        </p:nvSpPr>
        <p:spPr>
          <a:xfrm>
            <a:off x="3461622" y="-24263"/>
            <a:ext cx="3413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075D8D4-43F2-4A05-9798-9628BB5A009B}"/>
              </a:ext>
            </a:extLst>
          </p:cNvPr>
          <p:cNvSpPr/>
          <p:nvPr/>
        </p:nvSpPr>
        <p:spPr>
          <a:xfrm>
            <a:off x="7074700" y="827131"/>
            <a:ext cx="923731" cy="293529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6BFA589-4668-4789-BCEC-EA419C8A1ECA}"/>
              </a:ext>
            </a:extLst>
          </p:cNvPr>
          <p:cNvSpPr/>
          <p:nvPr/>
        </p:nvSpPr>
        <p:spPr>
          <a:xfrm>
            <a:off x="7074699" y="3864616"/>
            <a:ext cx="923731" cy="26637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FC229-8573-4D5F-89F7-23E5C2B081D9}"/>
              </a:ext>
            </a:extLst>
          </p:cNvPr>
          <p:cNvSpPr/>
          <p:nvPr/>
        </p:nvSpPr>
        <p:spPr>
          <a:xfrm>
            <a:off x="7536566" y="329680"/>
            <a:ext cx="46554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big data” as it as of now creates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 of web 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also,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of cell phone activity</a:t>
            </a:r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400" dirty="0"/>
              <a:t>( Aljawarneh et al., 2015 )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9F692E-DF58-4620-B44F-F5B0300F0CDF}"/>
              </a:ext>
            </a:extLst>
          </p:cNvPr>
          <p:cNvSpPr/>
          <p:nvPr/>
        </p:nvSpPr>
        <p:spPr>
          <a:xfrm>
            <a:off x="7797304" y="3290377"/>
            <a:ext cx="4655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completely decentralized 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MY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relying on a peer-to-peer network with light- weight authentication techniques </a:t>
            </a:r>
            <a:r>
              <a:rPr lang="en-MY" sz="2400" dirty="0"/>
              <a:t>(</a:t>
            </a:r>
            <a:r>
              <a:rPr lang="en-US" sz="2400" dirty="0"/>
              <a:t>Mohamed et al., 2017)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EC1D5-E0BD-4110-A6B1-3D304802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4</a:t>
            </a:fld>
            <a:endParaRPr lang="en-MY" dirty="0"/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CFEB3E1C-FB9D-4BC3-84DC-F5DD4B05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7" y="3939987"/>
            <a:ext cx="7023141" cy="26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F296479-1B69-4D19-BADC-0843519E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8" y="683623"/>
            <a:ext cx="7023141" cy="29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599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6325-510B-40D2-ABE6-C5A7C950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520" y="-165012"/>
            <a:ext cx="12315039" cy="993892"/>
          </a:xfrm>
        </p:spPr>
        <p:txBody>
          <a:bodyPr>
            <a:normAutofit/>
          </a:bodyPr>
          <a:lstStyle/>
          <a:p>
            <a:r>
              <a:rPr lang="en-US" sz="3200" dirty="0"/>
              <a:t>Patient Identity Registration</a:t>
            </a:r>
            <a:endParaRPr lang="en-US" sz="1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95F355-3939-4A77-B037-BCBDAA0B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7734" y="6445962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40</a:t>
            </a:fld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EE921-3F0C-415D-9F8C-EF308EDD0AD0}"/>
              </a:ext>
            </a:extLst>
          </p:cNvPr>
          <p:cNvSpPr/>
          <p:nvPr/>
        </p:nvSpPr>
        <p:spPr>
          <a:xfrm>
            <a:off x="334220" y="1091695"/>
            <a:ext cx="1044414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2C829-5376-4FD0-B313-6DF08B34A9B7}"/>
              </a:ext>
            </a:extLst>
          </p:cNvPr>
          <p:cNvSpPr/>
          <p:nvPr/>
        </p:nvSpPr>
        <p:spPr>
          <a:xfrm>
            <a:off x="2596601" y="1156246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B607C-7624-415A-9396-C7F007C8AD89}"/>
              </a:ext>
            </a:extLst>
          </p:cNvPr>
          <p:cNvSpPr/>
          <p:nvPr/>
        </p:nvSpPr>
        <p:spPr>
          <a:xfrm>
            <a:off x="5131894" y="1128577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837A8-A8DD-4535-A399-DA78588BD51D}"/>
              </a:ext>
            </a:extLst>
          </p:cNvPr>
          <p:cNvSpPr/>
          <p:nvPr/>
        </p:nvSpPr>
        <p:spPr>
          <a:xfrm>
            <a:off x="7727494" y="1127295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A3F61-0653-4E95-951C-2A04CF474236}"/>
              </a:ext>
            </a:extLst>
          </p:cNvPr>
          <p:cNvSpPr/>
          <p:nvPr/>
        </p:nvSpPr>
        <p:spPr>
          <a:xfrm>
            <a:off x="10299881" y="1158941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E4D68E-5C19-4C49-B9A6-73D96E4D539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56427" y="1553091"/>
            <a:ext cx="0" cy="525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BAC2C3-582E-4C66-9294-A6B47D32BBC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169300" y="1617642"/>
            <a:ext cx="4" cy="51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0C03F5-867C-4A8A-8028-4D1282A2FE3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04596" y="1589973"/>
            <a:ext cx="1" cy="522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AD4C66-6A74-4D2C-A46D-E0F42818015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00197" y="1588691"/>
            <a:ext cx="45008" cy="526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E42BA-41F9-420D-9D69-DE7C4731F01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872584" y="1620337"/>
            <a:ext cx="54252" cy="52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FD818A-F405-464E-9918-8C52E15FFE9E}"/>
              </a:ext>
            </a:extLst>
          </p:cNvPr>
          <p:cNvSpPr txBox="1"/>
          <p:nvPr/>
        </p:nvSpPr>
        <p:spPr>
          <a:xfrm>
            <a:off x="401866" y="1116985"/>
            <a:ext cx="90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Patient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6FE33-7DE3-45D0-B0E1-08FFAE6BFA03}"/>
              </a:ext>
            </a:extLst>
          </p:cNvPr>
          <p:cNvSpPr txBox="1"/>
          <p:nvPr/>
        </p:nvSpPr>
        <p:spPr>
          <a:xfrm>
            <a:off x="2923541" y="1184855"/>
            <a:ext cx="6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3D6EA-85AB-4835-B081-4351E8571491}"/>
              </a:ext>
            </a:extLst>
          </p:cNvPr>
          <p:cNvSpPr txBox="1"/>
          <p:nvPr/>
        </p:nvSpPr>
        <p:spPr>
          <a:xfrm>
            <a:off x="5299192" y="1156246"/>
            <a:ext cx="8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195E9-1050-4E32-BC44-303092923C27}"/>
              </a:ext>
            </a:extLst>
          </p:cNvPr>
          <p:cNvSpPr txBox="1"/>
          <p:nvPr/>
        </p:nvSpPr>
        <p:spPr>
          <a:xfrm>
            <a:off x="7742151" y="1188084"/>
            <a:ext cx="114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Blockchain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34792-024C-4A75-8F20-05F769E0CDE7}"/>
              </a:ext>
            </a:extLst>
          </p:cNvPr>
          <p:cNvSpPr txBox="1"/>
          <p:nvPr/>
        </p:nvSpPr>
        <p:spPr>
          <a:xfrm>
            <a:off x="10349815" y="1202238"/>
            <a:ext cx="113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Local DB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9E2460-B8D1-4455-B539-EB40B000DB80}"/>
              </a:ext>
            </a:extLst>
          </p:cNvPr>
          <p:cNvCxnSpPr>
            <a:cxnSpLocks/>
          </p:cNvCxnSpPr>
          <p:nvPr/>
        </p:nvCxnSpPr>
        <p:spPr>
          <a:xfrm>
            <a:off x="873145" y="2521355"/>
            <a:ext cx="22961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A95720-6B9F-425E-9F1F-6DECBDD74E14}"/>
              </a:ext>
            </a:extLst>
          </p:cNvPr>
          <p:cNvCxnSpPr>
            <a:cxnSpLocks/>
          </p:cNvCxnSpPr>
          <p:nvPr/>
        </p:nvCxnSpPr>
        <p:spPr>
          <a:xfrm>
            <a:off x="3183573" y="2844823"/>
            <a:ext cx="253529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E8F4D-0558-4543-B5A8-25CEE4B57093}"/>
              </a:ext>
            </a:extLst>
          </p:cNvPr>
          <p:cNvCxnSpPr>
            <a:cxnSpLocks/>
          </p:cNvCxnSpPr>
          <p:nvPr/>
        </p:nvCxnSpPr>
        <p:spPr>
          <a:xfrm>
            <a:off x="5704596" y="3045822"/>
            <a:ext cx="25956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867C60-6AEC-4B9F-9D87-D2CD497D5A0F}"/>
              </a:ext>
            </a:extLst>
          </p:cNvPr>
          <p:cNvCxnSpPr>
            <a:cxnSpLocks/>
          </p:cNvCxnSpPr>
          <p:nvPr/>
        </p:nvCxnSpPr>
        <p:spPr>
          <a:xfrm>
            <a:off x="8310503" y="4937245"/>
            <a:ext cx="2616333" cy="148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8B7664-03E9-4500-87E3-987A18F9C262}"/>
              </a:ext>
            </a:extLst>
          </p:cNvPr>
          <p:cNvCxnSpPr>
            <a:cxnSpLocks/>
          </p:cNvCxnSpPr>
          <p:nvPr/>
        </p:nvCxnSpPr>
        <p:spPr>
          <a:xfrm flipH="1">
            <a:off x="3169300" y="5769517"/>
            <a:ext cx="253529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D0D041-1D70-4BBE-8F40-9FB31E7B9FB3}"/>
              </a:ext>
            </a:extLst>
          </p:cNvPr>
          <p:cNvSpPr txBox="1"/>
          <p:nvPr/>
        </p:nvSpPr>
        <p:spPr>
          <a:xfrm>
            <a:off x="946280" y="1880457"/>
            <a:ext cx="229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Id with (patient data attributes)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E7AA1-A8FA-4354-AA0C-4DCBEECF1D77}"/>
              </a:ext>
            </a:extLst>
          </p:cNvPr>
          <p:cNvSpPr txBox="1"/>
          <p:nvPr/>
        </p:nvSpPr>
        <p:spPr>
          <a:xfrm>
            <a:off x="3436535" y="2350479"/>
            <a:ext cx="196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Forward request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3A447B-C268-4384-B7FB-03FE7AE41008}"/>
              </a:ext>
            </a:extLst>
          </p:cNvPr>
          <p:cNvSpPr txBox="1"/>
          <p:nvPr/>
        </p:nvSpPr>
        <p:spPr>
          <a:xfrm>
            <a:off x="8408938" y="4487735"/>
            <a:ext cx="247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Registering encrypted data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70AD33-B5E6-45B6-B74B-8202EA269C6C}"/>
              </a:ext>
            </a:extLst>
          </p:cNvPr>
          <p:cNvSpPr txBox="1"/>
          <p:nvPr/>
        </p:nvSpPr>
        <p:spPr>
          <a:xfrm>
            <a:off x="6005069" y="2461047"/>
            <a:ext cx="2425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 request on blockchain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0AFA7E-7D62-4962-A856-D4A87749A35D}"/>
              </a:ext>
            </a:extLst>
          </p:cNvPr>
          <p:cNvSpPr txBox="1"/>
          <p:nvPr/>
        </p:nvSpPr>
        <p:spPr>
          <a:xfrm>
            <a:off x="3314711" y="5088370"/>
            <a:ext cx="252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Displaying options for who to share key with.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8D836A-85AC-4910-AB37-63824DC37F02}"/>
              </a:ext>
            </a:extLst>
          </p:cNvPr>
          <p:cNvCxnSpPr>
            <a:cxnSpLocks/>
          </p:cNvCxnSpPr>
          <p:nvPr/>
        </p:nvCxnSpPr>
        <p:spPr>
          <a:xfrm flipH="1">
            <a:off x="844540" y="6139631"/>
            <a:ext cx="2324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5CC11D-A850-4032-903B-3BCEDDE55502}"/>
              </a:ext>
            </a:extLst>
          </p:cNvPr>
          <p:cNvSpPr txBox="1"/>
          <p:nvPr/>
        </p:nvSpPr>
        <p:spPr>
          <a:xfrm>
            <a:off x="908589" y="5516934"/>
            <a:ext cx="207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  id creation response 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E1A7239-5BDB-4D90-B39A-D95387B9346C}"/>
              </a:ext>
            </a:extLst>
          </p:cNvPr>
          <p:cNvSpPr/>
          <p:nvPr/>
        </p:nvSpPr>
        <p:spPr>
          <a:xfrm>
            <a:off x="7032548" y="3252415"/>
            <a:ext cx="2616262" cy="87919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public key(commit then encrypt and sign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C7BADA-CA8A-4FBF-8906-6AD3D3380507}"/>
              </a:ext>
            </a:extLst>
          </p:cNvPr>
          <p:cNvCxnSpPr>
            <a:cxnSpLocks/>
          </p:cNvCxnSpPr>
          <p:nvPr/>
        </p:nvCxnSpPr>
        <p:spPr>
          <a:xfrm flipH="1">
            <a:off x="5718867" y="5380757"/>
            <a:ext cx="253529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34DAACA-7A8A-4263-B270-03A9FD3E2EC8}"/>
              </a:ext>
            </a:extLst>
          </p:cNvPr>
          <p:cNvSpPr txBox="1"/>
          <p:nvPr/>
        </p:nvSpPr>
        <p:spPr>
          <a:xfrm>
            <a:off x="6018181" y="4823253"/>
            <a:ext cx="242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 response</a:t>
            </a:r>
          </a:p>
        </p:txBody>
      </p:sp>
    </p:spTree>
    <p:extLst>
      <p:ext uri="{BB962C8B-B14F-4D97-AF65-F5344CB8AC3E}">
        <p14:creationId xmlns:p14="http://schemas.microsoft.com/office/powerpoint/2010/main" val="134372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2" grpId="0"/>
      <p:bldP spid="58" grpId="0"/>
      <p:bldP spid="91" grpId="0"/>
      <p:bldP spid="95" grpId="0"/>
      <p:bldP spid="109" grpId="0" animBg="1"/>
      <p:bldP spid="1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6325-510B-40D2-ABE6-C5A7C950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520" y="-165012"/>
            <a:ext cx="12315039" cy="993892"/>
          </a:xfrm>
        </p:spPr>
        <p:txBody>
          <a:bodyPr>
            <a:normAutofit/>
          </a:bodyPr>
          <a:lstStyle/>
          <a:p>
            <a:r>
              <a:rPr lang="en-US" sz="3200" dirty="0"/>
              <a:t>Patient Appointment schedule</a:t>
            </a:r>
            <a:endParaRPr lang="en-US" sz="1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95F355-3939-4A77-B037-BCBDAA0B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7734" y="6445962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41</a:t>
            </a:fld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EE921-3F0C-415D-9F8C-EF308EDD0AD0}"/>
              </a:ext>
            </a:extLst>
          </p:cNvPr>
          <p:cNvSpPr/>
          <p:nvPr/>
        </p:nvSpPr>
        <p:spPr>
          <a:xfrm>
            <a:off x="334220" y="1091695"/>
            <a:ext cx="1044414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2C829-5376-4FD0-B313-6DF08B34A9B7}"/>
              </a:ext>
            </a:extLst>
          </p:cNvPr>
          <p:cNvSpPr/>
          <p:nvPr/>
        </p:nvSpPr>
        <p:spPr>
          <a:xfrm>
            <a:off x="2596601" y="1156246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B607C-7624-415A-9396-C7F007C8AD89}"/>
              </a:ext>
            </a:extLst>
          </p:cNvPr>
          <p:cNvSpPr/>
          <p:nvPr/>
        </p:nvSpPr>
        <p:spPr>
          <a:xfrm>
            <a:off x="5131894" y="1128577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837A8-A8DD-4535-A399-DA78588BD51D}"/>
              </a:ext>
            </a:extLst>
          </p:cNvPr>
          <p:cNvSpPr/>
          <p:nvPr/>
        </p:nvSpPr>
        <p:spPr>
          <a:xfrm>
            <a:off x="7727494" y="1127295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A3F61-0653-4E95-951C-2A04CF474236}"/>
              </a:ext>
            </a:extLst>
          </p:cNvPr>
          <p:cNvSpPr/>
          <p:nvPr/>
        </p:nvSpPr>
        <p:spPr>
          <a:xfrm>
            <a:off x="10299881" y="1158941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E4D68E-5C19-4C49-B9A6-73D96E4D539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41651" y="1553091"/>
            <a:ext cx="14776" cy="53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BAC2C3-582E-4C66-9294-A6B47D32BBC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139827" y="1617642"/>
            <a:ext cx="29477" cy="524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0C03F5-867C-4A8A-8028-4D1282A2FE3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04597" y="1589973"/>
            <a:ext cx="0" cy="526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AD4C66-6A74-4D2C-A46D-E0F42818015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00197" y="1588691"/>
            <a:ext cx="27798" cy="522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E42BA-41F9-420D-9D69-DE7C4731F01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872584" y="1620337"/>
            <a:ext cx="100237" cy="52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FD818A-F405-464E-9918-8C52E15FFE9E}"/>
              </a:ext>
            </a:extLst>
          </p:cNvPr>
          <p:cNvSpPr txBox="1"/>
          <p:nvPr/>
        </p:nvSpPr>
        <p:spPr>
          <a:xfrm>
            <a:off x="401866" y="1116985"/>
            <a:ext cx="90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Patient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6FE33-7DE3-45D0-B0E1-08FFAE6BFA03}"/>
              </a:ext>
            </a:extLst>
          </p:cNvPr>
          <p:cNvSpPr txBox="1"/>
          <p:nvPr/>
        </p:nvSpPr>
        <p:spPr>
          <a:xfrm>
            <a:off x="2923541" y="1184855"/>
            <a:ext cx="6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3D6EA-85AB-4835-B081-4351E8571491}"/>
              </a:ext>
            </a:extLst>
          </p:cNvPr>
          <p:cNvSpPr txBox="1"/>
          <p:nvPr/>
        </p:nvSpPr>
        <p:spPr>
          <a:xfrm>
            <a:off x="5299192" y="1156246"/>
            <a:ext cx="8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195E9-1050-4E32-BC44-303092923C27}"/>
              </a:ext>
            </a:extLst>
          </p:cNvPr>
          <p:cNvSpPr txBox="1"/>
          <p:nvPr/>
        </p:nvSpPr>
        <p:spPr>
          <a:xfrm>
            <a:off x="7742151" y="1188084"/>
            <a:ext cx="114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Blockchain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34792-024C-4A75-8F20-05F769E0CDE7}"/>
              </a:ext>
            </a:extLst>
          </p:cNvPr>
          <p:cNvSpPr txBox="1"/>
          <p:nvPr/>
        </p:nvSpPr>
        <p:spPr>
          <a:xfrm>
            <a:off x="10349815" y="1202238"/>
            <a:ext cx="113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Local DB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9E2460-B8D1-4455-B539-EB40B000DB80}"/>
              </a:ext>
            </a:extLst>
          </p:cNvPr>
          <p:cNvCxnSpPr>
            <a:cxnSpLocks/>
          </p:cNvCxnSpPr>
          <p:nvPr/>
        </p:nvCxnSpPr>
        <p:spPr>
          <a:xfrm>
            <a:off x="856427" y="2639510"/>
            <a:ext cx="2324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A95720-6B9F-425E-9F1F-6DECBDD74E14}"/>
              </a:ext>
            </a:extLst>
          </p:cNvPr>
          <p:cNvCxnSpPr>
            <a:cxnSpLocks/>
          </p:cNvCxnSpPr>
          <p:nvPr/>
        </p:nvCxnSpPr>
        <p:spPr>
          <a:xfrm>
            <a:off x="3169298" y="3252311"/>
            <a:ext cx="253529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E8F4D-0558-4543-B5A8-25CEE4B57093}"/>
              </a:ext>
            </a:extLst>
          </p:cNvPr>
          <p:cNvCxnSpPr>
            <a:cxnSpLocks/>
          </p:cNvCxnSpPr>
          <p:nvPr/>
        </p:nvCxnSpPr>
        <p:spPr>
          <a:xfrm>
            <a:off x="5704594" y="2479831"/>
            <a:ext cx="259560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867C60-6AEC-4B9F-9D87-D2CD497D5A0F}"/>
              </a:ext>
            </a:extLst>
          </p:cNvPr>
          <p:cNvCxnSpPr>
            <a:cxnSpLocks/>
          </p:cNvCxnSpPr>
          <p:nvPr/>
        </p:nvCxnSpPr>
        <p:spPr>
          <a:xfrm>
            <a:off x="8314853" y="2856979"/>
            <a:ext cx="2616333" cy="148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8B7664-03E9-4500-87E3-987A18F9C262}"/>
              </a:ext>
            </a:extLst>
          </p:cNvPr>
          <p:cNvCxnSpPr>
            <a:cxnSpLocks/>
          </p:cNvCxnSpPr>
          <p:nvPr/>
        </p:nvCxnSpPr>
        <p:spPr>
          <a:xfrm flipH="1">
            <a:off x="3154565" y="6445962"/>
            <a:ext cx="253529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D0D041-1D70-4BBE-8F40-9FB31E7B9FB3}"/>
              </a:ext>
            </a:extLst>
          </p:cNvPr>
          <p:cNvSpPr txBox="1"/>
          <p:nvPr/>
        </p:nvSpPr>
        <p:spPr>
          <a:xfrm>
            <a:off x="856426" y="2078038"/>
            <a:ext cx="231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appointment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E7AA1-A8FA-4354-AA0C-4DCBEECF1D77}"/>
              </a:ext>
            </a:extLst>
          </p:cNvPr>
          <p:cNvSpPr txBox="1"/>
          <p:nvPr/>
        </p:nvSpPr>
        <p:spPr>
          <a:xfrm>
            <a:off x="3486233" y="2547862"/>
            <a:ext cx="196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Forward appointment details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3A447B-C268-4384-B7FB-03FE7AE41008}"/>
              </a:ext>
            </a:extLst>
          </p:cNvPr>
          <p:cNvSpPr txBox="1"/>
          <p:nvPr/>
        </p:nvSpPr>
        <p:spPr>
          <a:xfrm>
            <a:off x="5971637" y="4616650"/>
            <a:ext cx="2018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Return access token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70AD33-B5E6-45B6-B74B-8202EA269C6C}"/>
              </a:ext>
            </a:extLst>
          </p:cNvPr>
          <p:cNvSpPr txBox="1"/>
          <p:nvPr/>
        </p:nvSpPr>
        <p:spPr>
          <a:xfrm>
            <a:off x="8378999" y="2556889"/>
            <a:ext cx="242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patient public key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0AFA7E-7D62-4962-A856-D4A87749A35D}"/>
              </a:ext>
            </a:extLst>
          </p:cNvPr>
          <p:cNvSpPr txBox="1"/>
          <p:nvPr/>
        </p:nvSpPr>
        <p:spPr>
          <a:xfrm>
            <a:off x="3236888" y="5822780"/>
            <a:ext cx="229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Displaying options for READ and WRITE on data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8D836A-85AC-4910-AB37-63824DC37F02}"/>
              </a:ext>
            </a:extLst>
          </p:cNvPr>
          <p:cNvCxnSpPr>
            <a:cxnSpLocks/>
          </p:cNvCxnSpPr>
          <p:nvPr/>
        </p:nvCxnSpPr>
        <p:spPr>
          <a:xfrm flipH="1">
            <a:off x="844538" y="4270637"/>
            <a:ext cx="2324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5CC11D-A850-4032-903B-3BCEDDE55502}"/>
              </a:ext>
            </a:extLst>
          </p:cNvPr>
          <p:cNvSpPr txBox="1"/>
          <p:nvPr/>
        </p:nvSpPr>
        <p:spPr>
          <a:xfrm>
            <a:off x="1036752" y="3790224"/>
            <a:ext cx="207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 response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C7BADA-CA8A-4FBF-8906-6AD3D3380507}"/>
              </a:ext>
            </a:extLst>
          </p:cNvPr>
          <p:cNvCxnSpPr>
            <a:cxnSpLocks/>
          </p:cNvCxnSpPr>
          <p:nvPr/>
        </p:nvCxnSpPr>
        <p:spPr>
          <a:xfrm flipH="1">
            <a:off x="5704594" y="4956486"/>
            <a:ext cx="25956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172641-7153-4312-91A9-F4330F1B2FD4}"/>
              </a:ext>
            </a:extLst>
          </p:cNvPr>
          <p:cNvSpPr/>
          <p:nvPr/>
        </p:nvSpPr>
        <p:spPr>
          <a:xfrm>
            <a:off x="9934705" y="3001399"/>
            <a:ext cx="1919583" cy="552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patient keys exist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93FCE-5FAE-45B5-97C8-06E3235EA732}"/>
              </a:ext>
            </a:extLst>
          </p:cNvPr>
          <p:cNvCxnSpPr>
            <a:cxnSpLocks/>
          </p:cNvCxnSpPr>
          <p:nvPr/>
        </p:nvCxnSpPr>
        <p:spPr>
          <a:xfrm flipH="1">
            <a:off x="8337416" y="3870644"/>
            <a:ext cx="257120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528AE2-AFAC-4FA5-9086-B7603A2E0C52}"/>
              </a:ext>
            </a:extLst>
          </p:cNvPr>
          <p:cNvSpPr txBox="1"/>
          <p:nvPr/>
        </p:nvSpPr>
        <p:spPr>
          <a:xfrm>
            <a:off x="8668641" y="3524064"/>
            <a:ext cx="193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Return requested key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651CF9D-0E53-4FB6-9D02-7D3D985D8F57}"/>
              </a:ext>
            </a:extLst>
          </p:cNvPr>
          <p:cNvSpPr/>
          <p:nvPr/>
        </p:nvSpPr>
        <p:spPr>
          <a:xfrm>
            <a:off x="7174042" y="4051835"/>
            <a:ext cx="2409914" cy="552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and decrypt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A53BF8-FAB0-496F-8C20-26A7A0F21033}"/>
              </a:ext>
            </a:extLst>
          </p:cNvPr>
          <p:cNvSpPr txBox="1"/>
          <p:nvPr/>
        </p:nvSpPr>
        <p:spPr>
          <a:xfrm>
            <a:off x="5785412" y="1894064"/>
            <a:ext cx="2356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 blockchain for data records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E58FA1-C39F-4C96-A272-02EAF9305C5C}"/>
              </a:ext>
            </a:extLst>
          </p:cNvPr>
          <p:cNvCxnSpPr>
            <a:cxnSpLocks/>
          </p:cNvCxnSpPr>
          <p:nvPr/>
        </p:nvCxnSpPr>
        <p:spPr>
          <a:xfrm>
            <a:off x="5740406" y="5523860"/>
            <a:ext cx="5119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2A3D33-BD18-4190-AC0A-1CD9DB8F073D}"/>
              </a:ext>
            </a:extLst>
          </p:cNvPr>
          <p:cNvSpPr txBox="1"/>
          <p:nvPr/>
        </p:nvSpPr>
        <p:spPr>
          <a:xfrm>
            <a:off x="6277299" y="5159383"/>
            <a:ext cx="21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schedules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3F1744-97FD-4D3A-A889-8644D3F7EB2C}"/>
              </a:ext>
            </a:extLst>
          </p:cNvPr>
          <p:cNvCxnSpPr/>
          <p:nvPr/>
        </p:nvCxnSpPr>
        <p:spPr>
          <a:xfrm flipH="1">
            <a:off x="5753008" y="6101024"/>
            <a:ext cx="5119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64C143-3FA5-4479-84B7-176031ACA058}"/>
              </a:ext>
            </a:extLst>
          </p:cNvPr>
          <p:cNvSpPr txBox="1"/>
          <p:nvPr/>
        </p:nvSpPr>
        <p:spPr>
          <a:xfrm>
            <a:off x="6743502" y="5799827"/>
            <a:ext cx="207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Access response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012652-4A4D-4820-A24D-DBC59D049906}"/>
              </a:ext>
            </a:extLst>
          </p:cNvPr>
          <p:cNvSpPr/>
          <p:nvPr/>
        </p:nvSpPr>
        <p:spPr>
          <a:xfrm>
            <a:off x="1949003" y="4794975"/>
            <a:ext cx="2409914" cy="552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Write options: Preferred schedule, Available doctor</a:t>
            </a:r>
          </a:p>
        </p:txBody>
      </p:sp>
    </p:spTree>
    <p:extLst>
      <p:ext uri="{BB962C8B-B14F-4D97-AF65-F5344CB8AC3E}">
        <p14:creationId xmlns:p14="http://schemas.microsoft.com/office/powerpoint/2010/main" val="8602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2" grpId="0"/>
      <p:bldP spid="58" grpId="0"/>
      <p:bldP spid="91" grpId="0"/>
      <p:bldP spid="95" grpId="0"/>
      <p:bldP spid="39" grpId="0" animBg="1"/>
      <p:bldP spid="42" grpId="0"/>
      <p:bldP spid="45" grpId="0" animBg="1"/>
      <p:bldP spid="50" grpId="0"/>
      <p:bldP spid="38" grpId="0"/>
      <p:bldP spid="59" grpId="0"/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6325-510B-40D2-ABE6-C5A7C950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520" y="-165012"/>
            <a:ext cx="12315039" cy="993892"/>
          </a:xfrm>
        </p:spPr>
        <p:txBody>
          <a:bodyPr>
            <a:normAutofit/>
          </a:bodyPr>
          <a:lstStyle/>
          <a:p>
            <a:r>
              <a:rPr lang="en-US" sz="3200" dirty="0"/>
              <a:t>Hospital admin staff Data access Authentication</a:t>
            </a:r>
            <a:endParaRPr lang="en-US" sz="1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95F355-3939-4A77-B037-BCBDAA0B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7734" y="6445962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42</a:t>
            </a:fld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EE921-3F0C-415D-9F8C-EF308EDD0AD0}"/>
              </a:ext>
            </a:extLst>
          </p:cNvPr>
          <p:cNvSpPr/>
          <p:nvPr/>
        </p:nvSpPr>
        <p:spPr>
          <a:xfrm>
            <a:off x="334220" y="1091695"/>
            <a:ext cx="1044414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2C829-5376-4FD0-B313-6DF08B34A9B7}"/>
              </a:ext>
            </a:extLst>
          </p:cNvPr>
          <p:cNvSpPr/>
          <p:nvPr/>
        </p:nvSpPr>
        <p:spPr>
          <a:xfrm>
            <a:off x="2596601" y="1156246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B607C-7624-415A-9396-C7F007C8AD89}"/>
              </a:ext>
            </a:extLst>
          </p:cNvPr>
          <p:cNvSpPr/>
          <p:nvPr/>
        </p:nvSpPr>
        <p:spPr>
          <a:xfrm>
            <a:off x="5131894" y="1128577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837A8-A8DD-4535-A399-DA78588BD51D}"/>
              </a:ext>
            </a:extLst>
          </p:cNvPr>
          <p:cNvSpPr/>
          <p:nvPr/>
        </p:nvSpPr>
        <p:spPr>
          <a:xfrm>
            <a:off x="7727494" y="1127295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A3F61-0653-4E95-951C-2A04CF474236}"/>
              </a:ext>
            </a:extLst>
          </p:cNvPr>
          <p:cNvSpPr/>
          <p:nvPr/>
        </p:nvSpPr>
        <p:spPr>
          <a:xfrm>
            <a:off x="10299881" y="1158941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E4D68E-5C19-4C49-B9A6-73D96E4D539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56427" y="1553091"/>
            <a:ext cx="0" cy="53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BAC2C3-582E-4C66-9294-A6B47D32BBC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146047" y="1617642"/>
            <a:ext cx="23257" cy="51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0C03F5-867C-4A8A-8028-4D1282A2FE3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04597" y="1589973"/>
            <a:ext cx="0" cy="522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AD4C66-6A74-4D2C-A46D-E0F42818015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00197" y="1588691"/>
            <a:ext cx="78802" cy="526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E42BA-41F9-420D-9D69-DE7C4731F01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872584" y="1620337"/>
            <a:ext cx="58602" cy="52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FD818A-F405-464E-9918-8C52E15FFE9E}"/>
              </a:ext>
            </a:extLst>
          </p:cNvPr>
          <p:cNvSpPr txBox="1"/>
          <p:nvPr/>
        </p:nvSpPr>
        <p:spPr>
          <a:xfrm>
            <a:off x="401866" y="1116985"/>
            <a:ext cx="90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Staff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6FE33-7DE3-45D0-B0E1-08FFAE6BFA03}"/>
              </a:ext>
            </a:extLst>
          </p:cNvPr>
          <p:cNvSpPr txBox="1"/>
          <p:nvPr/>
        </p:nvSpPr>
        <p:spPr>
          <a:xfrm>
            <a:off x="2923541" y="1184855"/>
            <a:ext cx="6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3D6EA-85AB-4835-B081-4351E8571491}"/>
              </a:ext>
            </a:extLst>
          </p:cNvPr>
          <p:cNvSpPr txBox="1"/>
          <p:nvPr/>
        </p:nvSpPr>
        <p:spPr>
          <a:xfrm>
            <a:off x="5299192" y="1156246"/>
            <a:ext cx="8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195E9-1050-4E32-BC44-303092923C27}"/>
              </a:ext>
            </a:extLst>
          </p:cNvPr>
          <p:cNvSpPr txBox="1"/>
          <p:nvPr/>
        </p:nvSpPr>
        <p:spPr>
          <a:xfrm>
            <a:off x="7742151" y="1188084"/>
            <a:ext cx="114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Blockchain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34792-024C-4A75-8F20-05F769E0CDE7}"/>
              </a:ext>
            </a:extLst>
          </p:cNvPr>
          <p:cNvSpPr txBox="1"/>
          <p:nvPr/>
        </p:nvSpPr>
        <p:spPr>
          <a:xfrm>
            <a:off x="10349815" y="1202238"/>
            <a:ext cx="113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Local DB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9E2460-B8D1-4455-B539-EB40B000DB80}"/>
              </a:ext>
            </a:extLst>
          </p:cNvPr>
          <p:cNvCxnSpPr>
            <a:cxnSpLocks/>
          </p:cNvCxnSpPr>
          <p:nvPr/>
        </p:nvCxnSpPr>
        <p:spPr>
          <a:xfrm>
            <a:off x="856427" y="2639510"/>
            <a:ext cx="2324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A95720-6B9F-425E-9F1F-6DECBDD74E14}"/>
              </a:ext>
            </a:extLst>
          </p:cNvPr>
          <p:cNvCxnSpPr>
            <a:cxnSpLocks/>
          </p:cNvCxnSpPr>
          <p:nvPr/>
        </p:nvCxnSpPr>
        <p:spPr>
          <a:xfrm>
            <a:off x="3169298" y="3252311"/>
            <a:ext cx="253529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E8F4D-0558-4543-B5A8-25CEE4B57093}"/>
              </a:ext>
            </a:extLst>
          </p:cNvPr>
          <p:cNvCxnSpPr>
            <a:cxnSpLocks/>
          </p:cNvCxnSpPr>
          <p:nvPr/>
        </p:nvCxnSpPr>
        <p:spPr>
          <a:xfrm>
            <a:off x="5704594" y="2479831"/>
            <a:ext cx="259560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867C60-6AEC-4B9F-9D87-D2CD497D5A0F}"/>
              </a:ext>
            </a:extLst>
          </p:cNvPr>
          <p:cNvCxnSpPr>
            <a:cxnSpLocks/>
          </p:cNvCxnSpPr>
          <p:nvPr/>
        </p:nvCxnSpPr>
        <p:spPr>
          <a:xfrm>
            <a:off x="8314853" y="2856979"/>
            <a:ext cx="2616333" cy="148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8B7664-03E9-4500-87E3-987A18F9C262}"/>
              </a:ext>
            </a:extLst>
          </p:cNvPr>
          <p:cNvCxnSpPr>
            <a:cxnSpLocks/>
          </p:cNvCxnSpPr>
          <p:nvPr/>
        </p:nvCxnSpPr>
        <p:spPr>
          <a:xfrm flipH="1">
            <a:off x="3157675" y="6561145"/>
            <a:ext cx="253529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D0D041-1D70-4BBE-8F40-9FB31E7B9FB3}"/>
              </a:ext>
            </a:extLst>
          </p:cNvPr>
          <p:cNvSpPr txBox="1"/>
          <p:nvPr/>
        </p:nvSpPr>
        <p:spPr>
          <a:xfrm>
            <a:off x="856426" y="2078038"/>
            <a:ext cx="231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 to manage patient appointment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E7AA1-A8FA-4354-AA0C-4DCBEECF1D77}"/>
              </a:ext>
            </a:extLst>
          </p:cNvPr>
          <p:cNvSpPr txBox="1"/>
          <p:nvPr/>
        </p:nvSpPr>
        <p:spPr>
          <a:xfrm>
            <a:off x="3613959" y="2842243"/>
            <a:ext cx="196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Forward request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3A447B-C268-4384-B7FB-03FE7AE41008}"/>
              </a:ext>
            </a:extLst>
          </p:cNvPr>
          <p:cNvSpPr txBox="1"/>
          <p:nvPr/>
        </p:nvSpPr>
        <p:spPr>
          <a:xfrm>
            <a:off x="5681343" y="4576096"/>
            <a:ext cx="2018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Return access token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70AD33-B5E6-45B6-B74B-8202EA269C6C}"/>
              </a:ext>
            </a:extLst>
          </p:cNvPr>
          <p:cNvSpPr txBox="1"/>
          <p:nvPr/>
        </p:nvSpPr>
        <p:spPr>
          <a:xfrm>
            <a:off x="8378999" y="2556889"/>
            <a:ext cx="242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patient public key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0AFA7E-7D62-4962-A856-D4A87749A35D}"/>
              </a:ext>
            </a:extLst>
          </p:cNvPr>
          <p:cNvSpPr txBox="1"/>
          <p:nvPr/>
        </p:nvSpPr>
        <p:spPr>
          <a:xfrm>
            <a:off x="3326141" y="5976370"/>
            <a:ext cx="229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Displaying options for READ and WRITE on data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8D836A-85AC-4910-AB37-63824DC37F02}"/>
              </a:ext>
            </a:extLst>
          </p:cNvPr>
          <p:cNvCxnSpPr>
            <a:cxnSpLocks/>
          </p:cNvCxnSpPr>
          <p:nvPr/>
        </p:nvCxnSpPr>
        <p:spPr>
          <a:xfrm flipH="1">
            <a:off x="844538" y="4852989"/>
            <a:ext cx="2324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5CC11D-A850-4032-903B-3BCEDDE55502}"/>
              </a:ext>
            </a:extLst>
          </p:cNvPr>
          <p:cNvSpPr txBox="1"/>
          <p:nvPr/>
        </p:nvSpPr>
        <p:spPr>
          <a:xfrm>
            <a:off x="942224" y="4514435"/>
            <a:ext cx="207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 response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C7BADA-CA8A-4FBF-8906-6AD3D3380507}"/>
              </a:ext>
            </a:extLst>
          </p:cNvPr>
          <p:cNvCxnSpPr>
            <a:cxnSpLocks/>
          </p:cNvCxnSpPr>
          <p:nvPr/>
        </p:nvCxnSpPr>
        <p:spPr>
          <a:xfrm flipH="1">
            <a:off x="5719253" y="4977688"/>
            <a:ext cx="25956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93FCE-5FAE-45B5-97C8-06E3235EA732}"/>
              </a:ext>
            </a:extLst>
          </p:cNvPr>
          <p:cNvCxnSpPr>
            <a:cxnSpLocks/>
          </p:cNvCxnSpPr>
          <p:nvPr/>
        </p:nvCxnSpPr>
        <p:spPr>
          <a:xfrm flipH="1">
            <a:off x="8337416" y="3870644"/>
            <a:ext cx="257120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528AE2-AFAC-4FA5-9086-B7603A2E0C52}"/>
              </a:ext>
            </a:extLst>
          </p:cNvPr>
          <p:cNvSpPr txBox="1"/>
          <p:nvPr/>
        </p:nvSpPr>
        <p:spPr>
          <a:xfrm>
            <a:off x="8668641" y="3524064"/>
            <a:ext cx="193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Return requested key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651CF9D-0E53-4FB6-9D02-7D3D985D8F57}"/>
              </a:ext>
            </a:extLst>
          </p:cNvPr>
          <p:cNvSpPr/>
          <p:nvPr/>
        </p:nvSpPr>
        <p:spPr>
          <a:xfrm>
            <a:off x="7170639" y="4091639"/>
            <a:ext cx="2409914" cy="552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and decrypt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A53BF8-FAB0-496F-8C20-26A7A0F21033}"/>
              </a:ext>
            </a:extLst>
          </p:cNvPr>
          <p:cNvSpPr txBox="1"/>
          <p:nvPr/>
        </p:nvSpPr>
        <p:spPr>
          <a:xfrm>
            <a:off x="5785412" y="1894064"/>
            <a:ext cx="2356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 blockchain for data access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E58FA1-C39F-4C96-A272-02EAF9305C5C}"/>
              </a:ext>
            </a:extLst>
          </p:cNvPr>
          <p:cNvCxnSpPr>
            <a:cxnSpLocks/>
          </p:cNvCxnSpPr>
          <p:nvPr/>
        </p:nvCxnSpPr>
        <p:spPr>
          <a:xfrm>
            <a:off x="5755065" y="5355047"/>
            <a:ext cx="5119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2A3D33-BD18-4190-AC0A-1CD9DB8F073D}"/>
              </a:ext>
            </a:extLst>
          </p:cNvPr>
          <p:cNvSpPr txBox="1"/>
          <p:nvPr/>
        </p:nvSpPr>
        <p:spPr>
          <a:xfrm>
            <a:off x="8491911" y="4977688"/>
            <a:ext cx="21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patient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3F1744-97FD-4D3A-A889-8644D3F7EB2C}"/>
              </a:ext>
            </a:extLst>
          </p:cNvPr>
          <p:cNvCxnSpPr/>
          <p:nvPr/>
        </p:nvCxnSpPr>
        <p:spPr>
          <a:xfrm flipH="1">
            <a:off x="5704592" y="5875918"/>
            <a:ext cx="5119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64C143-3FA5-4479-84B7-176031ACA058}"/>
              </a:ext>
            </a:extLst>
          </p:cNvPr>
          <p:cNvSpPr txBox="1"/>
          <p:nvPr/>
        </p:nvSpPr>
        <p:spPr>
          <a:xfrm>
            <a:off x="7158684" y="5573530"/>
            <a:ext cx="207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Access response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6B819A-EC1F-4913-909B-B1D7610A5D71}"/>
              </a:ext>
            </a:extLst>
          </p:cNvPr>
          <p:cNvSpPr/>
          <p:nvPr/>
        </p:nvSpPr>
        <p:spPr>
          <a:xfrm>
            <a:off x="1794307" y="5086024"/>
            <a:ext cx="2777287" cy="8929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Manage appointment schedule: doctor schedule, schedule notification. </a:t>
            </a:r>
          </a:p>
        </p:txBody>
      </p:sp>
    </p:spTree>
    <p:extLst>
      <p:ext uri="{BB962C8B-B14F-4D97-AF65-F5344CB8AC3E}">
        <p14:creationId xmlns:p14="http://schemas.microsoft.com/office/powerpoint/2010/main" val="33850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2" grpId="0"/>
      <p:bldP spid="58" grpId="0"/>
      <p:bldP spid="91" grpId="0"/>
      <p:bldP spid="95" grpId="0"/>
      <p:bldP spid="42" grpId="0"/>
      <p:bldP spid="45" grpId="0" animBg="1"/>
      <p:bldP spid="50" grpId="0"/>
      <p:bldP spid="38" grpId="0"/>
      <p:bldP spid="59" grpId="0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6325-510B-40D2-ABE6-C5A7C950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520" y="-165012"/>
            <a:ext cx="12315039" cy="993892"/>
          </a:xfrm>
        </p:spPr>
        <p:txBody>
          <a:bodyPr>
            <a:normAutofit/>
          </a:bodyPr>
          <a:lstStyle/>
          <a:p>
            <a:r>
              <a:rPr lang="en-US" sz="3200" dirty="0"/>
              <a:t>Doctor Data access Authentication</a:t>
            </a:r>
            <a:endParaRPr lang="en-US" sz="1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95F355-3939-4A77-B037-BCBDAA0B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7734" y="6445962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43</a:t>
            </a:fld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EE921-3F0C-415D-9F8C-EF308EDD0AD0}"/>
              </a:ext>
            </a:extLst>
          </p:cNvPr>
          <p:cNvSpPr/>
          <p:nvPr/>
        </p:nvSpPr>
        <p:spPr>
          <a:xfrm>
            <a:off x="334220" y="1091695"/>
            <a:ext cx="1044414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2C829-5376-4FD0-B313-6DF08B34A9B7}"/>
              </a:ext>
            </a:extLst>
          </p:cNvPr>
          <p:cNvSpPr/>
          <p:nvPr/>
        </p:nvSpPr>
        <p:spPr>
          <a:xfrm>
            <a:off x="2596601" y="1156246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B607C-7624-415A-9396-C7F007C8AD89}"/>
              </a:ext>
            </a:extLst>
          </p:cNvPr>
          <p:cNvSpPr/>
          <p:nvPr/>
        </p:nvSpPr>
        <p:spPr>
          <a:xfrm>
            <a:off x="5131894" y="1128577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837A8-A8DD-4535-A399-DA78588BD51D}"/>
              </a:ext>
            </a:extLst>
          </p:cNvPr>
          <p:cNvSpPr/>
          <p:nvPr/>
        </p:nvSpPr>
        <p:spPr>
          <a:xfrm>
            <a:off x="7727494" y="1127295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A3F61-0653-4E95-951C-2A04CF474236}"/>
              </a:ext>
            </a:extLst>
          </p:cNvPr>
          <p:cNvSpPr/>
          <p:nvPr/>
        </p:nvSpPr>
        <p:spPr>
          <a:xfrm>
            <a:off x="10299881" y="1158941"/>
            <a:ext cx="1145405" cy="46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E4D68E-5C19-4C49-B9A6-73D96E4D539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56427" y="1553091"/>
            <a:ext cx="0" cy="53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BAC2C3-582E-4C66-9294-A6B47D32BBC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146047" y="1617642"/>
            <a:ext cx="23257" cy="51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0C03F5-867C-4A8A-8028-4D1282A2FE3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04597" y="1589973"/>
            <a:ext cx="0" cy="522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AD4C66-6A74-4D2C-A46D-E0F42818015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00197" y="1588691"/>
            <a:ext cx="78802" cy="526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E42BA-41F9-420D-9D69-DE7C4731F01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872584" y="1620337"/>
            <a:ext cx="58602" cy="52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FD818A-F405-464E-9918-8C52E15FFE9E}"/>
              </a:ext>
            </a:extLst>
          </p:cNvPr>
          <p:cNvSpPr txBox="1"/>
          <p:nvPr/>
        </p:nvSpPr>
        <p:spPr>
          <a:xfrm>
            <a:off x="401866" y="1116985"/>
            <a:ext cx="90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Doctor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6FE33-7DE3-45D0-B0E1-08FFAE6BFA03}"/>
              </a:ext>
            </a:extLst>
          </p:cNvPr>
          <p:cNvSpPr txBox="1"/>
          <p:nvPr/>
        </p:nvSpPr>
        <p:spPr>
          <a:xfrm>
            <a:off x="2923541" y="1184855"/>
            <a:ext cx="6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3D6EA-85AB-4835-B081-4351E8571491}"/>
              </a:ext>
            </a:extLst>
          </p:cNvPr>
          <p:cNvSpPr txBox="1"/>
          <p:nvPr/>
        </p:nvSpPr>
        <p:spPr>
          <a:xfrm>
            <a:off x="5299192" y="1156246"/>
            <a:ext cx="8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195E9-1050-4E32-BC44-303092923C27}"/>
              </a:ext>
            </a:extLst>
          </p:cNvPr>
          <p:cNvSpPr txBox="1"/>
          <p:nvPr/>
        </p:nvSpPr>
        <p:spPr>
          <a:xfrm>
            <a:off x="7742151" y="1188084"/>
            <a:ext cx="114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Blockchain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34792-024C-4A75-8F20-05F769E0CDE7}"/>
              </a:ext>
            </a:extLst>
          </p:cNvPr>
          <p:cNvSpPr txBox="1"/>
          <p:nvPr/>
        </p:nvSpPr>
        <p:spPr>
          <a:xfrm>
            <a:off x="10349815" y="1202238"/>
            <a:ext cx="113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Local DB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9E2460-B8D1-4455-B539-EB40B000DB80}"/>
              </a:ext>
            </a:extLst>
          </p:cNvPr>
          <p:cNvCxnSpPr>
            <a:cxnSpLocks/>
          </p:cNvCxnSpPr>
          <p:nvPr/>
        </p:nvCxnSpPr>
        <p:spPr>
          <a:xfrm>
            <a:off x="856427" y="2639510"/>
            <a:ext cx="2324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A95720-6B9F-425E-9F1F-6DECBDD74E14}"/>
              </a:ext>
            </a:extLst>
          </p:cNvPr>
          <p:cNvCxnSpPr>
            <a:cxnSpLocks/>
          </p:cNvCxnSpPr>
          <p:nvPr/>
        </p:nvCxnSpPr>
        <p:spPr>
          <a:xfrm>
            <a:off x="3169298" y="3252311"/>
            <a:ext cx="253529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E8F4D-0558-4543-B5A8-25CEE4B57093}"/>
              </a:ext>
            </a:extLst>
          </p:cNvPr>
          <p:cNvCxnSpPr>
            <a:cxnSpLocks/>
          </p:cNvCxnSpPr>
          <p:nvPr/>
        </p:nvCxnSpPr>
        <p:spPr>
          <a:xfrm>
            <a:off x="5704594" y="2479831"/>
            <a:ext cx="259560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867C60-6AEC-4B9F-9D87-D2CD497D5A0F}"/>
              </a:ext>
            </a:extLst>
          </p:cNvPr>
          <p:cNvCxnSpPr>
            <a:cxnSpLocks/>
          </p:cNvCxnSpPr>
          <p:nvPr/>
        </p:nvCxnSpPr>
        <p:spPr>
          <a:xfrm>
            <a:off x="8314853" y="2856979"/>
            <a:ext cx="2616333" cy="148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8B7664-03E9-4500-87E3-987A18F9C262}"/>
              </a:ext>
            </a:extLst>
          </p:cNvPr>
          <p:cNvCxnSpPr>
            <a:cxnSpLocks/>
          </p:cNvCxnSpPr>
          <p:nvPr/>
        </p:nvCxnSpPr>
        <p:spPr>
          <a:xfrm flipH="1">
            <a:off x="3146047" y="6319353"/>
            <a:ext cx="253529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D0D041-1D70-4BBE-8F40-9FB31E7B9FB3}"/>
              </a:ext>
            </a:extLst>
          </p:cNvPr>
          <p:cNvSpPr txBox="1"/>
          <p:nvPr/>
        </p:nvSpPr>
        <p:spPr>
          <a:xfrm>
            <a:off x="856426" y="2078038"/>
            <a:ext cx="231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 to access patient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E7AA1-A8FA-4354-AA0C-4DCBEECF1D77}"/>
              </a:ext>
            </a:extLst>
          </p:cNvPr>
          <p:cNvSpPr txBox="1"/>
          <p:nvPr/>
        </p:nvSpPr>
        <p:spPr>
          <a:xfrm>
            <a:off x="3613959" y="2842243"/>
            <a:ext cx="196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Forward Request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3A447B-C268-4384-B7FB-03FE7AE41008}"/>
              </a:ext>
            </a:extLst>
          </p:cNvPr>
          <p:cNvSpPr txBox="1"/>
          <p:nvPr/>
        </p:nvSpPr>
        <p:spPr>
          <a:xfrm>
            <a:off x="5681343" y="4576096"/>
            <a:ext cx="2018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Return access token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70AD33-B5E6-45B6-B74B-8202EA269C6C}"/>
              </a:ext>
            </a:extLst>
          </p:cNvPr>
          <p:cNvSpPr txBox="1"/>
          <p:nvPr/>
        </p:nvSpPr>
        <p:spPr>
          <a:xfrm>
            <a:off x="8378999" y="2556889"/>
            <a:ext cx="242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patient public key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0AFA7E-7D62-4962-A856-D4A87749A35D}"/>
              </a:ext>
            </a:extLst>
          </p:cNvPr>
          <p:cNvSpPr txBox="1"/>
          <p:nvPr/>
        </p:nvSpPr>
        <p:spPr>
          <a:xfrm>
            <a:off x="3237799" y="5583531"/>
            <a:ext cx="229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Displaying Options for READ and WRITE on data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8D836A-85AC-4910-AB37-63824DC37F02}"/>
              </a:ext>
            </a:extLst>
          </p:cNvPr>
          <p:cNvCxnSpPr>
            <a:cxnSpLocks/>
          </p:cNvCxnSpPr>
          <p:nvPr/>
        </p:nvCxnSpPr>
        <p:spPr>
          <a:xfrm flipH="1">
            <a:off x="844538" y="4852989"/>
            <a:ext cx="2324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5CC11D-A850-4032-903B-3BCEDDE55502}"/>
              </a:ext>
            </a:extLst>
          </p:cNvPr>
          <p:cNvSpPr txBox="1"/>
          <p:nvPr/>
        </p:nvSpPr>
        <p:spPr>
          <a:xfrm>
            <a:off x="942224" y="4514435"/>
            <a:ext cx="207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 Response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C7BADA-CA8A-4FBF-8906-6AD3D3380507}"/>
              </a:ext>
            </a:extLst>
          </p:cNvPr>
          <p:cNvCxnSpPr>
            <a:cxnSpLocks/>
          </p:cNvCxnSpPr>
          <p:nvPr/>
        </p:nvCxnSpPr>
        <p:spPr>
          <a:xfrm flipH="1">
            <a:off x="5719253" y="4977688"/>
            <a:ext cx="25956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172641-7153-4312-91A9-F4330F1B2FD4}"/>
              </a:ext>
            </a:extLst>
          </p:cNvPr>
          <p:cNvSpPr/>
          <p:nvPr/>
        </p:nvSpPr>
        <p:spPr>
          <a:xfrm>
            <a:off x="9934705" y="3001399"/>
            <a:ext cx="1919583" cy="552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patient keys exist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93FCE-5FAE-45B5-97C8-06E3235EA732}"/>
              </a:ext>
            </a:extLst>
          </p:cNvPr>
          <p:cNvCxnSpPr>
            <a:cxnSpLocks/>
          </p:cNvCxnSpPr>
          <p:nvPr/>
        </p:nvCxnSpPr>
        <p:spPr>
          <a:xfrm flipH="1">
            <a:off x="8337416" y="3870644"/>
            <a:ext cx="257120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528AE2-AFAC-4FA5-9086-B7603A2E0C52}"/>
              </a:ext>
            </a:extLst>
          </p:cNvPr>
          <p:cNvSpPr txBox="1"/>
          <p:nvPr/>
        </p:nvSpPr>
        <p:spPr>
          <a:xfrm>
            <a:off x="8668641" y="3524064"/>
            <a:ext cx="193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Return requested key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651CF9D-0E53-4FB6-9D02-7D3D985D8F57}"/>
              </a:ext>
            </a:extLst>
          </p:cNvPr>
          <p:cNvSpPr/>
          <p:nvPr/>
        </p:nvSpPr>
        <p:spPr>
          <a:xfrm>
            <a:off x="7170639" y="4091639"/>
            <a:ext cx="2409914" cy="552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and decrypt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A53BF8-FAB0-496F-8C20-26A7A0F21033}"/>
              </a:ext>
            </a:extLst>
          </p:cNvPr>
          <p:cNvSpPr txBox="1"/>
          <p:nvPr/>
        </p:nvSpPr>
        <p:spPr>
          <a:xfrm>
            <a:off x="5785412" y="1894064"/>
            <a:ext cx="2356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 blockchain for data access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E58FA1-C39F-4C96-A272-02EAF9305C5C}"/>
              </a:ext>
            </a:extLst>
          </p:cNvPr>
          <p:cNvCxnSpPr>
            <a:cxnSpLocks/>
          </p:cNvCxnSpPr>
          <p:nvPr/>
        </p:nvCxnSpPr>
        <p:spPr>
          <a:xfrm>
            <a:off x="5755065" y="5355047"/>
            <a:ext cx="5119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2A3D33-BD18-4190-AC0A-1CD9DB8F073D}"/>
              </a:ext>
            </a:extLst>
          </p:cNvPr>
          <p:cNvSpPr txBox="1"/>
          <p:nvPr/>
        </p:nvSpPr>
        <p:spPr>
          <a:xfrm>
            <a:off x="8491911" y="4977688"/>
            <a:ext cx="21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patient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3F1744-97FD-4D3A-A889-8644D3F7EB2C}"/>
              </a:ext>
            </a:extLst>
          </p:cNvPr>
          <p:cNvCxnSpPr/>
          <p:nvPr/>
        </p:nvCxnSpPr>
        <p:spPr>
          <a:xfrm flipH="1">
            <a:off x="5704592" y="5875918"/>
            <a:ext cx="5119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64C143-3FA5-4479-84B7-176031ACA058}"/>
              </a:ext>
            </a:extLst>
          </p:cNvPr>
          <p:cNvSpPr txBox="1"/>
          <p:nvPr/>
        </p:nvSpPr>
        <p:spPr>
          <a:xfrm>
            <a:off x="7158684" y="5573530"/>
            <a:ext cx="207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Access Response</a:t>
            </a:r>
          </a:p>
        </p:txBody>
      </p:sp>
    </p:spTree>
    <p:extLst>
      <p:ext uri="{BB962C8B-B14F-4D97-AF65-F5344CB8AC3E}">
        <p14:creationId xmlns:p14="http://schemas.microsoft.com/office/powerpoint/2010/main" val="14829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2" grpId="0"/>
      <p:bldP spid="58" grpId="0"/>
      <p:bldP spid="91" grpId="0"/>
      <p:bldP spid="95" grpId="0"/>
      <p:bldP spid="39" grpId="0" animBg="1"/>
      <p:bldP spid="42" grpId="0"/>
      <p:bldP spid="45" grpId="0" animBg="1"/>
      <p:bldP spid="50" grpId="0"/>
      <p:bldP spid="38" grpId="0"/>
      <p:bldP spid="5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3D1E-0C66-469E-8F14-14385D9C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186" y="13252"/>
            <a:ext cx="2382078" cy="695049"/>
          </a:xfrm>
        </p:spPr>
        <p:txBody>
          <a:bodyPr>
            <a:normAutofit/>
          </a:bodyPr>
          <a:lstStyle/>
          <a:p>
            <a:r>
              <a:rPr lang="en-US" dirty="0"/>
              <a:t>Dataset: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FC3F-341D-42DA-AD7F-70219A26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44</a:t>
            </a:fld>
            <a:endParaRPr lang="en-MY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95BE75-51F3-41A3-9691-F8A2B4B39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27557"/>
              </p:ext>
            </p:extLst>
          </p:nvPr>
        </p:nvGraphicFramePr>
        <p:xfrm>
          <a:off x="369455" y="609600"/>
          <a:ext cx="11143857" cy="517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927">
                  <a:extLst>
                    <a:ext uri="{9D8B030D-6E8A-4147-A177-3AD203B41FA5}">
                      <a16:colId xmlns:a16="http://schemas.microsoft.com/office/drawing/2014/main" val="3395790765"/>
                    </a:ext>
                  </a:extLst>
                </a:gridCol>
                <a:gridCol w="3619270">
                  <a:extLst>
                    <a:ext uri="{9D8B030D-6E8A-4147-A177-3AD203B41FA5}">
                      <a16:colId xmlns:a16="http://schemas.microsoft.com/office/drawing/2014/main" val="4184060862"/>
                    </a:ext>
                  </a:extLst>
                </a:gridCol>
                <a:gridCol w="2796208">
                  <a:extLst>
                    <a:ext uri="{9D8B030D-6E8A-4147-A177-3AD203B41FA5}">
                      <a16:colId xmlns:a16="http://schemas.microsoft.com/office/drawing/2014/main" val="2392251291"/>
                    </a:ext>
                  </a:extLst>
                </a:gridCol>
                <a:gridCol w="1693452">
                  <a:extLst>
                    <a:ext uri="{9D8B030D-6E8A-4147-A177-3AD203B41FA5}">
                      <a16:colId xmlns:a16="http://schemas.microsoft.com/office/drawing/2014/main" val="463214611"/>
                    </a:ext>
                  </a:extLst>
                </a:gridCol>
              </a:tblGrid>
              <a:tr h="607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Descriptions and size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Citations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918062"/>
                  </a:ext>
                </a:extLst>
              </a:tr>
              <a:tr h="1495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sail data bank/ </a:t>
                      </a:r>
                      <a:r>
                        <a:rPr lang="it-IT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medicare data: medicare data (bigquery dataset)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id,gender,age,hypertension,heart_disease,ever_married,work_type,Residence_type,avg_glucose_level,smoking_status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of Health records/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12.0GB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Source: Center for Medicare and Medicaid Services.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[1,2,3,4,]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680995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medical visits - healthcare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Medicare data (bigquery dataset)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provider_id</a:t>
                      </a: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agency_name,street_address,city</a:t>
                      </a: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state, </a:t>
                      </a:r>
                      <a:r>
                        <a:rPr lang="en-US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zip_code,total_episodes_non_lupaTotal</a:t>
                      </a: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distinct_users_non_lupaNumber</a:t>
                      </a: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,total_hha_charge_amount_non_lupa,total_hha_medicare_payment_amount_non_lupa,total_hha_medicare_standard_payment_amount_non_lupa,outlier_payments_as_a_percent_of_medicare_payment_amount_non_lupa,total_lupa_episodes,total_hha_medicare_payment_amount_for_lupas.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of Health records/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256.5 GB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Source: </a:t>
                      </a:r>
                      <a:r>
                        <a:rPr lang="en-MY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collected of a Home Medical Services Company located in the metropolitan area of Barcelona(Spain).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[9,10,11,12,13]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6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95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A225-C97A-4194-910D-7A6FCE7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44" y="200896"/>
            <a:ext cx="11118245" cy="610977"/>
          </a:xfrm>
        </p:spPr>
        <p:txBody>
          <a:bodyPr>
            <a:noAutofit/>
          </a:bodyPr>
          <a:lstStyle/>
          <a:p>
            <a:r>
              <a:rPr lang="en-US" sz="2800" dirty="0"/>
              <a:t>Evaluation architecture </a:t>
            </a:r>
            <a:r>
              <a:rPr lang="en-US" sz="2000" dirty="0"/>
              <a:t>(</a:t>
            </a:r>
            <a:r>
              <a:rPr lang="en-MY" sz="2000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Mahesh et al., 2018 , </a:t>
            </a:r>
            <a:r>
              <a:rPr lang="da-DK" sz="2000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Ingo et al., 2017, </a:t>
            </a:r>
            <a:r>
              <a:rPr lang="en-US" sz="2000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ohamed et al., 2017</a:t>
            </a:r>
            <a:r>
              <a:rPr lang="en-US" sz="2000" cap="none" dirty="0"/>
              <a:t>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6898E-4E70-4B27-BC00-13B785F6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5774" y="624903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45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C3E65-EC5F-42B3-B617-2DFFAB369B6D}"/>
              </a:ext>
            </a:extLst>
          </p:cNvPr>
          <p:cNvSpPr/>
          <p:nvPr/>
        </p:nvSpPr>
        <p:spPr>
          <a:xfrm>
            <a:off x="3010484" y="1104758"/>
            <a:ext cx="7673926" cy="731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BLOCKCHAIN PLATFORM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101205-CBCF-47EE-AF5B-F39A68FED6E6}"/>
              </a:ext>
            </a:extLst>
          </p:cNvPr>
          <p:cNvSpPr/>
          <p:nvPr/>
        </p:nvSpPr>
        <p:spPr>
          <a:xfrm>
            <a:off x="3010484" y="2621560"/>
            <a:ext cx="2405575" cy="823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Simulation pre-configuration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EA4B14-737A-4A78-8101-426CA6F5E4B7}"/>
              </a:ext>
            </a:extLst>
          </p:cNvPr>
          <p:cNvSpPr/>
          <p:nvPr/>
        </p:nvSpPr>
        <p:spPr>
          <a:xfrm>
            <a:off x="5760170" y="3703858"/>
            <a:ext cx="2264899" cy="7990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Workload 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5DA8DD-B555-40BC-91D4-207B54C22FC6}"/>
              </a:ext>
            </a:extLst>
          </p:cNvPr>
          <p:cNvSpPr/>
          <p:nvPr/>
        </p:nvSpPr>
        <p:spPr>
          <a:xfrm>
            <a:off x="8419511" y="3703857"/>
            <a:ext cx="2264899" cy="7990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Performance data collection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CA20571-65D0-4D11-B20C-87FBDBC08CB4}"/>
              </a:ext>
            </a:extLst>
          </p:cNvPr>
          <p:cNvSpPr/>
          <p:nvPr/>
        </p:nvSpPr>
        <p:spPr>
          <a:xfrm rot="16200000">
            <a:off x="3925511" y="2053071"/>
            <a:ext cx="575520" cy="35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87E59D-B13E-49C6-B59F-4F70528CAB8F}"/>
              </a:ext>
            </a:extLst>
          </p:cNvPr>
          <p:cNvSpPr/>
          <p:nvPr/>
        </p:nvSpPr>
        <p:spPr>
          <a:xfrm rot="16200000">
            <a:off x="6258563" y="2517143"/>
            <a:ext cx="1503667" cy="35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A43F0DA-A841-45DB-AF27-354816151A96}"/>
              </a:ext>
            </a:extLst>
          </p:cNvPr>
          <p:cNvSpPr/>
          <p:nvPr/>
        </p:nvSpPr>
        <p:spPr>
          <a:xfrm rot="5400000">
            <a:off x="8674756" y="2546382"/>
            <a:ext cx="1562141" cy="35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2BF2A1D-10CF-49CD-BF32-C50DA176C0D8}"/>
              </a:ext>
            </a:extLst>
          </p:cNvPr>
          <p:cNvSpPr/>
          <p:nvPr/>
        </p:nvSpPr>
        <p:spPr>
          <a:xfrm>
            <a:off x="164137" y="2683891"/>
            <a:ext cx="2297727" cy="610977"/>
          </a:xfrm>
          <a:prstGeom prst="wedgeRoundRectCallou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 application setup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450A1B26-5905-4E8E-9434-00D33ACF9D6B}"/>
              </a:ext>
            </a:extLst>
          </p:cNvPr>
          <p:cNvSpPr/>
          <p:nvPr/>
        </p:nvSpPr>
        <p:spPr>
          <a:xfrm>
            <a:off x="5335712" y="5196905"/>
            <a:ext cx="2897399" cy="731520"/>
          </a:xfrm>
          <a:prstGeom prst="wedgeRoundRectCallou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Sends transactions to the blockchain platform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8FC6CBBD-04CF-448D-9D33-C3C49543AE25}"/>
              </a:ext>
            </a:extLst>
          </p:cNvPr>
          <p:cNvSpPr/>
          <p:nvPr/>
        </p:nvSpPr>
        <p:spPr>
          <a:xfrm>
            <a:off x="8419511" y="5370878"/>
            <a:ext cx="2897399" cy="731520"/>
          </a:xfrm>
          <a:prstGeom prst="wedgeRoundRectCallou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Collects transaction status 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91BD9176-F26C-450D-B33E-13F15F0E5FA9}"/>
              </a:ext>
            </a:extLst>
          </p:cNvPr>
          <p:cNvSpPr/>
          <p:nvPr/>
        </p:nvSpPr>
        <p:spPr>
          <a:xfrm>
            <a:off x="2560327" y="2008461"/>
            <a:ext cx="351694" cy="20002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9864D805-A6DF-4E46-9DF3-A3CD6977FFA9}"/>
              </a:ext>
            </a:extLst>
          </p:cNvPr>
          <p:cNvSpPr/>
          <p:nvPr/>
        </p:nvSpPr>
        <p:spPr>
          <a:xfrm rot="16200000">
            <a:off x="9372184" y="3950546"/>
            <a:ext cx="518982" cy="2000275"/>
          </a:xfrm>
          <a:prstGeom prst="leftBrace">
            <a:avLst>
              <a:gd name="adj1" fmla="val 8333"/>
              <a:gd name="adj2" fmla="val 542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D36523F-DD21-489B-B936-134A58AAA5D3}"/>
              </a:ext>
            </a:extLst>
          </p:cNvPr>
          <p:cNvSpPr/>
          <p:nvPr/>
        </p:nvSpPr>
        <p:spPr>
          <a:xfrm rot="16200000">
            <a:off x="6658702" y="3866904"/>
            <a:ext cx="351694" cy="2000273"/>
          </a:xfrm>
          <a:prstGeom prst="leftBrace">
            <a:avLst>
              <a:gd name="adj1" fmla="val 8333"/>
              <a:gd name="adj2" fmla="val 549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2414-3122-461B-9CE4-B6DA04F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6775" y="0"/>
            <a:ext cx="5416062" cy="456167"/>
          </a:xfrm>
        </p:spPr>
        <p:txBody>
          <a:bodyPr>
            <a:noAutofit/>
          </a:bodyPr>
          <a:lstStyle/>
          <a:p>
            <a:r>
              <a:rPr lang="en-US" sz="2800" dirty="0"/>
              <a:t>Simulation assumptions: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93FAF-4583-4A4D-B256-04170B63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501082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46</a:t>
            </a:fld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297350-18BB-4491-9E42-434612B1E020}"/>
              </a:ext>
            </a:extLst>
          </p:cNvPr>
          <p:cNvSpPr/>
          <p:nvPr/>
        </p:nvSpPr>
        <p:spPr>
          <a:xfrm>
            <a:off x="4276577" y="0"/>
            <a:ext cx="6766560" cy="9860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Simulation  result is generated using </a:t>
            </a:r>
            <a:r>
              <a:rPr lang="en-US" sz="2000" dirty="0" err="1">
                <a:solidFill>
                  <a:srgbClr val="FF0000"/>
                </a:solidFill>
              </a:rPr>
              <a:t>OMNeT</a:t>
            </a:r>
            <a:r>
              <a:rPr lang="en-US" sz="2000" dirty="0">
                <a:solidFill>
                  <a:srgbClr val="FF0000"/>
                </a:solidFill>
              </a:rPr>
              <a:t>++ 4.5</a:t>
            </a:r>
            <a:r>
              <a:rPr lang="en-US" sz="2000" dirty="0">
                <a:solidFill>
                  <a:schemeClr val="tx1"/>
                </a:solidFill>
              </a:rPr>
              <a:t>,with the dedicated network simulation (Veins) packet. </a:t>
            </a:r>
            <a:r>
              <a:rPr lang="en-US" sz="2000" dirty="0">
                <a:solidFill>
                  <a:srgbClr val="FF0000"/>
                </a:solidFill>
              </a:rPr>
              <a:t>Performance evaluation is broken into three parts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F0608A-F369-4D61-81D4-A3DEC5C9E35A}"/>
              </a:ext>
            </a:extLst>
          </p:cNvPr>
          <p:cNvSpPr/>
          <p:nvPr/>
        </p:nvSpPr>
        <p:spPr>
          <a:xfrm>
            <a:off x="4799725" y="1224096"/>
            <a:ext cx="1153550" cy="590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65E70D6-F73D-4F40-9E4D-918C17AAF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181338"/>
              </p:ext>
            </p:extLst>
          </p:nvPr>
        </p:nvGraphicFramePr>
        <p:xfrm>
          <a:off x="771049" y="1378731"/>
          <a:ext cx="10364452" cy="476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0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8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7A21BD-72A1-42F9-8651-CB0C522EACE0}"/>
              </a:ext>
            </a:extLst>
          </p:cNvPr>
          <p:cNvSpPr/>
          <p:nvPr/>
        </p:nvSpPr>
        <p:spPr>
          <a:xfrm>
            <a:off x="323087" y="119741"/>
            <a:ext cx="11545826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Measures: </a:t>
            </a:r>
            <a:r>
              <a:rPr lang="en-US" sz="2400" dirty="0"/>
              <a:t>(</a:t>
            </a:r>
            <a:r>
              <a:rPr lang="en-MY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Mahesh et al., 2018 , </a:t>
            </a:r>
            <a:r>
              <a:rPr lang="da-DK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Ingo et al., 2017,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et al., 2017</a:t>
            </a:r>
            <a:r>
              <a:rPr lang="en-US" sz="2400" dirty="0"/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65AF0C-923F-4B22-97BE-FEE1EDD25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53530"/>
              </p:ext>
            </p:extLst>
          </p:nvPr>
        </p:nvGraphicFramePr>
        <p:xfrm>
          <a:off x="323087" y="975941"/>
          <a:ext cx="11031198" cy="515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42">
                  <a:extLst>
                    <a:ext uri="{9D8B030D-6E8A-4147-A177-3AD203B41FA5}">
                      <a16:colId xmlns:a16="http://schemas.microsoft.com/office/drawing/2014/main" val="1231234804"/>
                    </a:ext>
                  </a:extLst>
                </a:gridCol>
                <a:gridCol w="5131780">
                  <a:extLst>
                    <a:ext uri="{9D8B030D-6E8A-4147-A177-3AD203B41FA5}">
                      <a16:colId xmlns:a16="http://schemas.microsoft.com/office/drawing/2014/main" val="3536295502"/>
                    </a:ext>
                  </a:extLst>
                </a:gridCol>
                <a:gridCol w="4022976">
                  <a:extLst>
                    <a:ext uri="{9D8B030D-6E8A-4147-A177-3AD203B41FA5}">
                      <a16:colId xmlns:a16="http://schemas.microsoft.com/office/drawing/2014/main" val="2210864377"/>
                    </a:ext>
                  </a:extLst>
                </a:gridCol>
              </a:tblGrid>
              <a:tr h="410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MEASURES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FORMULAR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456734"/>
                  </a:ext>
                </a:extLst>
              </a:tr>
              <a:tr h="1036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Latency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latency is the time between when the </a:t>
                      </a:r>
                      <a:r>
                        <a:rPr lang="en-MY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request </a:t>
                      </a: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submitted and when the reply is received.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Latency = Time when response received – submit 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190021"/>
                  </a:ext>
                </a:extLst>
              </a:tr>
              <a:tr h="1036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Throughput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throughput is a measure of how many read operations are completed in a </a:t>
                      </a:r>
                      <a:r>
                        <a:rPr lang="en-MY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defined time period</a:t>
                      </a: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Throughput = Total read operations / total time in seconds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028205"/>
                  </a:ext>
                </a:extLst>
              </a:tr>
              <a:tr h="10357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Latency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Latency is a </a:t>
                      </a:r>
                      <a:r>
                        <a:rPr lang="en-MY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network-wide </a:t>
                      </a: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of the amount of time taken for a transaction’s effect to be usable across the network.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Latency = (Confirmation time @ network threshold) – submit 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918925"/>
                  </a:ext>
                </a:extLst>
              </a:tr>
              <a:tr h="1631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Throughput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throughput is the rate at which valid transactions are </a:t>
                      </a:r>
                      <a:r>
                        <a:rPr lang="en-MY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committed</a:t>
                      </a: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 the blockchain </a:t>
                      </a:r>
                      <a:r>
                        <a:rPr lang="en-MY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nodes</a:t>
                      </a:r>
                      <a:r>
                        <a:rPr lang="en-MY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a defined time period.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MY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Throughput = Total committed transactions / total time in seconds @ #committed nodes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61294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8138-DA7E-43D8-8F07-39B16503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4284" y="6386857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47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3538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A225-C97A-4194-910D-7A6FCE7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59" y="74208"/>
            <a:ext cx="4599841" cy="610977"/>
          </a:xfrm>
        </p:spPr>
        <p:txBody>
          <a:bodyPr>
            <a:noAutofit/>
          </a:bodyPr>
          <a:lstStyle/>
          <a:p>
            <a:r>
              <a:rPr lang="en-US" sz="2800" dirty="0"/>
              <a:t>Preliminary TEST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6898E-4E70-4B27-BC00-13B785F6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5774" y="624903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48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C3E65-EC5F-42B3-B617-2DFFAB369B6D}"/>
              </a:ext>
            </a:extLst>
          </p:cNvPr>
          <p:cNvSpPr/>
          <p:nvPr/>
        </p:nvSpPr>
        <p:spPr>
          <a:xfrm>
            <a:off x="405713" y="1004477"/>
            <a:ext cx="10278697" cy="731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Hyperledger Blockchain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101205-CBCF-47EE-AF5B-F39A68FED6E6}"/>
              </a:ext>
            </a:extLst>
          </p:cNvPr>
          <p:cNvSpPr/>
          <p:nvPr/>
        </p:nvSpPr>
        <p:spPr>
          <a:xfrm>
            <a:off x="405713" y="2744956"/>
            <a:ext cx="2924366" cy="1500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request of transaction type </a:t>
            </a:r>
            <a:r>
              <a:rPr lang="en-US" sz="2400" i="1" dirty="0">
                <a:solidFill>
                  <a:schemeClr val="tx1"/>
                </a:solidFill>
              </a:rPr>
              <a:t>f </a:t>
            </a:r>
            <a:r>
              <a:rPr lang="en-US" sz="2400" dirty="0">
                <a:solidFill>
                  <a:schemeClr val="tx1"/>
                </a:solidFill>
              </a:rPr>
              <a:t>are configured for simulation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EA4B14-737A-4A78-8101-426CA6F5E4B7}"/>
              </a:ext>
            </a:extLst>
          </p:cNvPr>
          <p:cNvSpPr/>
          <p:nvPr/>
        </p:nvSpPr>
        <p:spPr>
          <a:xfrm>
            <a:off x="3710106" y="3369632"/>
            <a:ext cx="4041192" cy="3244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Number of transactions are set to 50, 100, 150 and 200. Transaction type is set to </a:t>
            </a:r>
            <a:r>
              <a:rPr lang="en-US" sz="2400" dirty="0" err="1">
                <a:solidFill>
                  <a:schemeClr val="tx1"/>
                </a:solidFill>
              </a:rPr>
              <a:t>Patient_Identity_Registration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Patient_Appointment_Shedule</a:t>
            </a:r>
            <a:r>
              <a:rPr lang="en-US" sz="2400" dirty="0">
                <a:solidFill>
                  <a:schemeClr val="tx1"/>
                </a:solidFill>
              </a:rPr>
              <a:t>, Access_Authentication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5DA8DD-B555-40BC-91D4-207B54C22FC6}"/>
              </a:ext>
            </a:extLst>
          </p:cNvPr>
          <p:cNvSpPr/>
          <p:nvPr/>
        </p:nvSpPr>
        <p:spPr>
          <a:xfrm>
            <a:off x="7949377" y="3632888"/>
            <a:ext cx="3566163" cy="26161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Transaction data simulated by randomization and result of each experiment are averaged over 10 independent runs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CA20571-65D0-4D11-B20C-87FBDBC08CB4}"/>
              </a:ext>
            </a:extLst>
          </p:cNvPr>
          <p:cNvSpPr/>
          <p:nvPr/>
        </p:nvSpPr>
        <p:spPr>
          <a:xfrm rot="16200000">
            <a:off x="1301514" y="2022180"/>
            <a:ext cx="781071" cy="35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87E59D-B13E-49C6-B59F-4F70528CAB8F}"/>
              </a:ext>
            </a:extLst>
          </p:cNvPr>
          <p:cNvSpPr/>
          <p:nvPr/>
        </p:nvSpPr>
        <p:spPr>
          <a:xfrm rot="16200000">
            <a:off x="4845315" y="2331390"/>
            <a:ext cx="1399492" cy="35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A43F0DA-A841-45DB-AF27-354816151A96}"/>
              </a:ext>
            </a:extLst>
          </p:cNvPr>
          <p:cNvSpPr/>
          <p:nvPr/>
        </p:nvSpPr>
        <p:spPr>
          <a:xfrm rot="5400000">
            <a:off x="8775542" y="2412715"/>
            <a:ext cx="1562141" cy="35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8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F65906-E0B9-4B67-9591-9D7D121DED0E}"/>
              </a:ext>
            </a:extLst>
          </p:cNvPr>
          <p:cNvSpPr txBox="1"/>
          <p:nvPr/>
        </p:nvSpPr>
        <p:spPr>
          <a:xfrm>
            <a:off x="523212" y="1259179"/>
            <a:ext cx="456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public key processing time: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BE2F6-53C7-452F-A9C5-AE2BC1D1F30F}"/>
              </a:ext>
            </a:extLst>
          </p:cNvPr>
          <p:cNvSpPr/>
          <p:nvPr/>
        </p:nvSpPr>
        <p:spPr>
          <a:xfrm>
            <a:off x="4284625" y="57204"/>
            <a:ext cx="3924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Preliminary Results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6F908-82B1-4A8C-A766-363963E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49</a:t>
            </a:fld>
            <a:endParaRPr lang="en-MY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656629-5CB7-49ED-B372-1FB00145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68725"/>
              </p:ext>
            </p:extLst>
          </p:nvPr>
        </p:nvGraphicFramePr>
        <p:xfrm>
          <a:off x="382535" y="2230119"/>
          <a:ext cx="485064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147">
                  <a:extLst>
                    <a:ext uri="{9D8B030D-6E8A-4147-A177-3AD203B41FA5}">
                      <a16:colId xmlns:a16="http://schemas.microsoft.com/office/drawing/2014/main" val="2201116382"/>
                    </a:ext>
                  </a:extLst>
                </a:gridCol>
                <a:gridCol w="3249501">
                  <a:extLst>
                    <a:ext uri="{9D8B030D-6E8A-4147-A177-3AD203B41FA5}">
                      <a16:colId xmlns:a16="http://schemas.microsoft.com/office/drawing/2014/main" val="2848655620"/>
                    </a:ext>
                  </a:extLst>
                </a:gridCol>
              </a:tblGrid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PKI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Time(Milliseconds)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77829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58098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Decryption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00789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Signing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186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559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950377-6A9C-45AD-8E11-F29174037CF2}"/>
              </a:ext>
            </a:extLst>
          </p:cNvPr>
          <p:cNvSpPr txBox="1"/>
          <p:nvPr/>
        </p:nvSpPr>
        <p:spPr>
          <a:xfrm>
            <a:off x="6708932" y="1279451"/>
            <a:ext cx="4959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Average block formation time with respect to transaction number: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E1AD3A-4676-4AB1-97A8-86193AAA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05124"/>
              </p:ext>
            </p:extLst>
          </p:nvPr>
        </p:nvGraphicFramePr>
        <p:xfrm>
          <a:off x="6096000" y="2230119"/>
          <a:ext cx="5182226" cy="250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184">
                  <a:extLst>
                    <a:ext uri="{9D8B030D-6E8A-4147-A177-3AD203B41FA5}">
                      <a16:colId xmlns:a16="http://schemas.microsoft.com/office/drawing/2014/main" val="1218031480"/>
                    </a:ext>
                  </a:extLst>
                </a:gridCol>
                <a:gridCol w="2833042">
                  <a:extLst>
                    <a:ext uri="{9D8B030D-6E8A-4147-A177-3AD203B41FA5}">
                      <a16:colId xmlns:a16="http://schemas.microsoft.com/office/drawing/2014/main" val="2565335705"/>
                    </a:ext>
                  </a:extLst>
                </a:gridCol>
              </a:tblGrid>
              <a:tr h="955558">
                <a:tc>
                  <a:txBody>
                    <a:bodyPr/>
                    <a:lstStyle/>
                    <a:p>
                      <a:r>
                        <a:rPr lang="en-US" sz="1800" dirty="0"/>
                        <a:t>Transaction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Formation Time(Milliseconds)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39391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89428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12768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30271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6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20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F95C-5E2C-4F41-9EA1-228F9AA5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0"/>
            <a:ext cx="7237524" cy="766156"/>
          </a:xfrm>
        </p:spPr>
        <p:txBody>
          <a:bodyPr>
            <a:normAutofit fontScale="90000"/>
          </a:bodyPr>
          <a:lstStyle/>
          <a:p>
            <a:r>
              <a:rPr lang="en-MY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Blockchain ? Key Definitions  </a:t>
            </a:r>
            <a:br>
              <a:rPr lang="en-MY" dirty="0"/>
            </a:b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70A03-041D-42D7-BF40-90DAB4A9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4079" y="644730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5</a:t>
            </a:fld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A5651-F6E5-481A-BFF2-AD105F28F58E}"/>
              </a:ext>
            </a:extLst>
          </p:cNvPr>
          <p:cNvSpPr txBox="1"/>
          <p:nvPr/>
        </p:nvSpPr>
        <p:spPr>
          <a:xfrm>
            <a:off x="570960" y="763703"/>
            <a:ext cx="155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Block: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AD6ABC-054B-40F8-A97E-80498A7F85EC}"/>
              </a:ext>
            </a:extLst>
          </p:cNvPr>
          <p:cNvSpPr/>
          <p:nvPr/>
        </p:nvSpPr>
        <p:spPr>
          <a:xfrm>
            <a:off x="2067261" y="625574"/>
            <a:ext cx="8945295" cy="9224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</a:rPr>
              <a:t>A block is referring to files where </a:t>
            </a:r>
            <a:r>
              <a:rPr lang="en-MY" sz="2400" dirty="0">
                <a:solidFill>
                  <a:srgbClr val="FF0000"/>
                </a:solidFill>
              </a:rPr>
              <a:t>transactions</a:t>
            </a:r>
            <a:r>
              <a:rPr lang="en-MY" sz="2400" dirty="0">
                <a:solidFill>
                  <a:schemeClr val="tx1"/>
                </a:solidFill>
              </a:rPr>
              <a:t> are permanently stored. E.g. a page of a ledger or an account book.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D0590-FFC8-43BC-93F2-0FBC07F304E6}"/>
              </a:ext>
            </a:extLst>
          </p:cNvPr>
          <p:cNvSpPr txBox="1"/>
          <p:nvPr/>
        </p:nvSpPr>
        <p:spPr>
          <a:xfrm>
            <a:off x="46902" y="5681116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Blockchain: </a:t>
            </a:r>
          </a:p>
          <a:p>
            <a:r>
              <a:rPr lang="en-MY" sz="2000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7B53DD-115B-4025-A110-18B4A77EF0E0}"/>
              </a:ext>
            </a:extLst>
          </p:cNvPr>
          <p:cNvSpPr/>
          <p:nvPr/>
        </p:nvSpPr>
        <p:spPr>
          <a:xfrm>
            <a:off x="2199861" y="5474702"/>
            <a:ext cx="9756830" cy="130924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dirty="0">
                <a:solidFill>
                  <a:schemeClr val="tx1"/>
                </a:solidFill>
              </a:rPr>
              <a:t>Blockchain are</a:t>
            </a:r>
            <a:r>
              <a:rPr lang="en-MY" sz="2800" dirty="0">
                <a:solidFill>
                  <a:srgbClr val="FF0000"/>
                </a:solidFill>
              </a:rPr>
              <a:t> linked blocks </a:t>
            </a:r>
            <a:r>
              <a:rPr lang="en-MY" sz="2800" dirty="0">
                <a:solidFill>
                  <a:schemeClr val="tx1"/>
                </a:solidFill>
              </a:rPr>
              <a:t>of </a:t>
            </a:r>
            <a:r>
              <a:rPr lang="en-MY" sz="2800" dirty="0">
                <a:solidFill>
                  <a:srgbClr val="FF0000"/>
                </a:solidFill>
              </a:rPr>
              <a:t>valid transactions</a:t>
            </a:r>
            <a:r>
              <a:rPr lang="en-MY" sz="2800" dirty="0">
                <a:solidFill>
                  <a:schemeClr val="tx1"/>
                </a:solidFill>
              </a:rPr>
              <a:t>. Blockchain could be </a:t>
            </a:r>
            <a:r>
              <a:rPr lang="en-MY" sz="2800" dirty="0">
                <a:solidFill>
                  <a:srgbClr val="FF0000"/>
                </a:solidFill>
              </a:rPr>
              <a:t>permissioned(e.g. Hyperledger), permission-less (e.g. Bitcoin), or Consortium. (e.g. Ethereum), </a:t>
            </a:r>
          </a:p>
        </p:txBody>
      </p:sp>
      <p:pic>
        <p:nvPicPr>
          <p:cNvPr id="1026" name="Picture 2" descr="Image result for blockchain structure">
            <a:extLst>
              <a:ext uri="{FF2B5EF4-FFF2-40B4-BE49-F238E27FC236}">
                <a16:creationId xmlns:a16="http://schemas.microsoft.com/office/drawing/2014/main" id="{E8FC5E56-A011-4E1C-8CE3-EFFF2101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81" y="1934817"/>
            <a:ext cx="10115330" cy="31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BA41C2-1CF5-4091-9C12-49F9C4B9E816}"/>
              </a:ext>
            </a:extLst>
          </p:cNvPr>
          <p:cNvCxnSpPr/>
          <p:nvPr/>
        </p:nvCxnSpPr>
        <p:spPr>
          <a:xfrm>
            <a:off x="1152862" y="4002157"/>
            <a:ext cx="104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9EAB70-0207-4D85-85D7-D95A201A1A03}"/>
              </a:ext>
            </a:extLst>
          </p:cNvPr>
          <p:cNvSpPr txBox="1"/>
          <p:nvPr/>
        </p:nvSpPr>
        <p:spPr>
          <a:xfrm>
            <a:off x="398681" y="3817491"/>
            <a:ext cx="7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1308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30606FBB-122F-4197-9CC1-5C3F2EED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8" y="166027"/>
            <a:ext cx="3660024" cy="5368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Gantt Chart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54A838-536A-466E-B9D8-6FE87E6E2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38196"/>
              </p:ext>
            </p:extLst>
          </p:nvPr>
        </p:nvGraphicFramePr>
        <p:xfrm>
          <a:off x="106758" y="872196"/>
          <a:ext cx="11437031" cy="5641145"/>
        </p:xfrm>
        <a:graphic>
          <a:graphicData uri="http://schemas.openxmlformats.org/drawingml/2006/table">
            <a:tbl>
              <a:tblPr/>
              <a:tblGrid>
                <a:gridCol w="2839743">
                  <a:extLst>
                    <a:ext uri="{9D8B030D-6E8A-4147-A177-3AD203B41FA5}">
                      <a16:colId xmlns:a16="http://schemas.microsoft.com/office/drawing/2014/main" val="2204232360"/>
                    </a:ext>
                  </a:extLst>
                </a:gridCol>
                <a:gridCol w="735954">
                  <a:extLst>
                    <a:ext uri="{9D8B030D-6E8A-4147-A177-3AD203B41FA5}">
                      <a16:colId xmlns:a16="http://schemas.microsoft.com/office/drawing/2014/main" val="3119912083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2558218212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1366560174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810835661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304549829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3471541750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4157291250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3573177230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2521824234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1106847614"/>
                    </a:ext>
                  </a:extLst>
                </a:gridCol>
                <a:gridCol w="713653">
                  <a:extLst>
                    <a:ext uri="{9D8B030D-6E8A-4147-A177-3AD203B41FA5}">
                      <a16:colId xmlns:a16="http://schemas.microsoft.com/office/drawing/2014/main" val="2420400267"/>
                    </a:ext>
                  </a:extLst>
                </a:gridCol>
                <a:gridCol w="724804">
                  <a:extLst>
                    <a:ext uri="{9D8B030D-6E8A-4147-A177-3AD203B41FA5}">
                      <a16:colId xmlns:a16="http://schemas.microsoft.com/office/drawing/2014/main" val="4000036498"/>
                    </a:ext>
                  </a:extLst>
                </a:gridCol>
              </a:tblGrid>
              <a:tr h="32639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55481"/>
                  </a:ext>
                </a:extLst>
              </a:tr>
              <a:tr h="52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 - 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 - 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- Sep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- Nov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 - Jan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 - 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 - 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 - 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- Sep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- Nov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 - Jan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 - 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02771"/>
                  </a:ext>
                </a:extLst>
              </a:tr>
              <a:tr h="440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Literature Review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874091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Design and dev of hyperledger node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236192"/>
                  </a:ext>
                </a:extLst>
              </a:tr>
              <a:tr h="6429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Design and dev of public key 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865161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Design and dev of the framework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100975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Gathering/ Preprocessing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881740"/>
                  </a:ext>
                </a:extLst>
              </a:tr>
              <a:tr h="407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Prototype 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21675"/>
                  </a:ext>
                </a:extLst>
              </a:tr>
              <a:tr h="5222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Prototype testing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777474"/>
                  </a:ext>
                </a:extLst>
              </a:tr>
              <a:tr h="4243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Prototype evaluation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585303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 Analysis and Report Writing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567893"/>
                  </a:ext>
                </a:extLst>
              </a:tr>
            </a:tbl>
          </a:graphicData>
        </a:graphic>
      </p:graphicFrame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0636A63B-CEFB-4929-9387-AD0332D0448D}"/>
              </a:ext>
            </a:extLst>
          </p:cNvPr>
          <p:cNvSpPr/>
          <p:nvPr/>
        </p:nvSpPr>
        <p:spPr>
          <a:xfrm>
            <a:off x="8367384" y="-150496"/>
            <a:ext cx="1730326" cy="8533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4927"/>
              <a:gd name="adj6" fmla="val -41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stage</a:t>
            </a:r>
          </a:p>
        </p:txBody>
      </p:sp>
    </p:spTree>
    <p:extLst>
      <p:ext uri="{BB962C8B-B14F-4D97-AF65-F5344CB8AC3E}">
        <p14:creationId xmlns:p14="http://schemas.microsoft.com/office/powerpoint/2010/main" val="2113887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BDF96E-BE64-4153-AD93-B6AAF3A74128}"/>
              </a:ext>
            </a:extLst>
          </p:cNvPr>
          <p:cNvSpPr txBox="1"/>
          <p:nvPr/>
        </p:nvSpPr>
        <p:spPr>
          <a:xfrm>
            <a:off x="462147" y="3429000"/>
            <a:ext cx="117298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 to be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charset="0"/>
              </a:rPr>
              <a:t>Data gathering and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charset="0"/>
              </a:rPr>
              <a:t>Refinement of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charset="0"/>
              </a:rPr>
              <a:t>Prototype development, testing and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charset="0"/>
              </a:rPr>
              <a:t>Result analysis and Report writing. 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68C48-75CE-49CF-BC42-D43870A11EE0}"/>
              </a:ext>
            </a:extLst>
          </p:cNvPr>
          <p:cNvSpPr txBox="1"/>
          <p:nvPr/>
        </p:nvSpPr>
        <p:spPr>
          <a:xfrm>
            <a:off x="462147" y="0"/>
            <a:ext cx="89772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 done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charset="0"/>
              </a:rPr>
              <a:t>Literature review on blockchain, privacy issue and decentralized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charset="0"/>
              </a:rPr>
              <a:t>Design on the Hyperledger network to create a 4 distributed ledger node pools.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the framework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Arial Narrow" charset="0"/>
            </a:endParaRP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Arial Narrow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1E284-476E-46F6-8A96-34B4DFF1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5531" y="637564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51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7146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930145-52DE-4E0B-96EB-1DAA732460CB}"/>
              </a:ext>
            </a:extLst>
          </p:cNvPr>
          <p:cNvSpPr/>
          <p:nvPr/>
        </p:nvSpPr>
        <p:spPr>
          <a:xfrm>
            <a:off x="5749288" y="-84005"/>
            <a:ext cx="37390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EF854-D34F-4A73-B9F4-DBCE77BC6B74}"/>
              </a:ext>
            </a:extLst>
          </p:cNvPr>
          <p:cNvSpPr/>
          <p:nvPr/>
        </p:nvSpPr>
        <p:spPr>
          <a:xfrm>
            <a:off x="142981" y="1277468"/>
            <a:ext cx="2672853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RO1 Deliverables: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9D361-DEBA-4853-AE3A-EEDDCD50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8017" y="6469346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52</a:t>
            </a:fld>
            <a:endParaRPr lang="en-MY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4D6C3D-8292-43C4-86F0-CE70C8CDF75B}"/>
              </a:ext>
            </a:extLst>
          </p:cNvPr>
          <p:cNvSpPr/>
          <p:nvPr/>
        </p:nvSpPr>
        <p:spPr>
          <a:xfrm>
            <a:off x="2958815" y="886265"/>
            <a:ext cx="9090203" cy="160338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-5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Big data privacy issues through literature study: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Centralization of existing privacy enhancement techniques.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off-blockchain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leveraging blockchain for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only.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blockchain requirements of model with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outcomes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165C1-FABB-492A-97CD-EB8930A63A55}"/>
              </a:ext>
            </a:extLst>
          </p:cNvPr>
          <p:cNvSpPr/>
          <p:nvPr/>
        </p:nvSpPr>
        <p:spPr>
          <a:xfrm>
            <a:off x="0" y="3207401"/>
            <a:ext cx="2815834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RO2 Deliverables :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E5228C-2EBB-4E6B-9962-6DA646843FAC}"/>
              </a:ext>
            </a:extLst>
          </p:cNvPr>
          <p:cNvSpPr/>
          <p:nvPr/>
        </p:nvSpPr>
        <p:spPr>
          <a:xfrm>
            <a:off x="2773161" y="3075194"/>
            <a:ext cx="9090203" cy="14237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identity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users on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leveraging a cryptographic public key interface (PKI).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model with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outcome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A1ABA-ABCD-4EEE-A84A-81DDD5CDA207}"/>
              </a:ext>
            </a:extLst>
          </p:cNvPr>
          <p:cNvSpPr/>
          <p:nvPr/>
        </p:nvSpPr>
        <p:spPr>
          <a:xfrm>
            <a:off x="-42673" y="5410310"/>
            <a:ext cx="2815834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RO3 Deliverables :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A8550-38C1-468E-B52C-5BF5F8BA8D42}"/>
              </a:ext>
            </a:extLst>
          </p:cNvPr>
          <p:cNvSpPr/>
          <p:nvPr/>
        </p:nvSpPr>
        <p:spPr>
          <a:xfrm>
            <a:off x="2773160" y="4867422"/>
            <a:ext cx="8903025" cy="18301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test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evaluation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5AA9BD-8985-4C45-A5A2-1925347FDCBC}"/>
              </a:ext>
            </a:extLst>
          </p:cNvPr>
          <p:cNvSpPr/>
          <p:nvPr/>
        </p:nvSpPr>
        <p:spPr>
          <a:xfrm>
            <a:off x="8778240" y="6105378"/>
            <a:ext cx="2686929" cy="5008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86F3B-8A37-4745-BC3B-EFC7F244ED71}"/>
              </a:ext>
            </a:extLst>
          </p:cNvPr>
          <p:cNvSpPr/>
          <p:nvPr/>
        </p:nvSpPr>
        <p:spPr>
          <a:xfrm>
            <a:off x="8989256" y="4009147"/>
            <a:ext cx="2686929" cy="4452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ONGOING</a:t>
            </a:r>
          </a:p>
        </p:txBody>
      </p:sp>
    </p:spTree>
    <p:extLst>
      <p:ext uri="{BB962C8B-B14F-4D97-AF65-F5344CB8AC3E}">
        <p14:creationId xmlns:p14="http://schemas.microsoft.com/office/powerpoint/2010/main" val="5862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1DCD-0446-4097-9BE0-DD7F2225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40" y="254759"/>
            <a:ext cx="10353761" cy="1326321"/>
          </a:xfrm>
        </p:spPr>
        <p:txBody>
          <a:bodyPr/>
          <a:lstStyle/>
          <a:p>
            <a:r>
              <a:rPr lang="en-US" sz="3200" dirty="0"/>
              <a:t>Publication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072EC-4061-4B4A-98F7-3EE9C21F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53</a:t>
            </a:fld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93442-487C-4203-878A-D4CC70E1436F}"/>
              </a:ext>
            </a:extLst>
          </p:cNvPr>
          <p:cNvSpPr/>
          <p:nvPr/>
        </p:nvSpPr>
        <p:spPr>
          <a:xfrm>
            <a:off x="627794" y="1569367"/>
            <a:ext cx="112730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Tahir Yinka,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Olaosebikan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Century Gothic" panose="020B0502020202020204" pitchFamily="34" charset="0"/>
              </a:rPr>
              <a:t>S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-Cheng Haw ,Gaik-Yee Chan , (2018). Enhancing Privacy for Big Data in Healthcare Domain:  A Review on  Cryptographic and Decentralized Technology Approaches, International Conference on Advance Science, Engineering and Technology. MECON 2019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E2F3EAB-4476-41DE-934C-2CB44F7E5E07}"/>
              </a:ext>
            </a:extLst>
          </p:cNvPr>
          <p:cNvSpPr/>
          <p:nvPr/>
        </p:nvSpPr>
        <p:spPr>
          <a:xfrm>
            <a:off x="4342263" y="3336035"/>
            <a:ext cx="3507474" cy="9109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Published</a:t>
            </a:r>
          </a:p>
        </p:txBody>
      </p:sp>
    </p:spTree>
    <p:extLst>
      <p:ext uri="{BB962C8B-B14F-4D97-AF65-F5344CB8AC3E}">
        <p14:creationId xmlns:p14="http://schemas.microsoft.com/office/powerpoint/2010/main" val="2730987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E9C41DD8-FC3B-4AA8-89EC-ACC0A7E3250A}"/>
              </a:ext>
            </a:extLst>
          </p:cNvPr>
          <p:cNvSpPr/>
          <p:nvPr/>
        </p:nvSpPr>
        <p:spPr>
          <a:xfrm>
            <a:off x="109182" y="732947"/>
            <a:ext cx="11851411" cy="612505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	G. Zyskind, O. Nathan, and A. Pentland, “Decentralizing Privacy: Using Blockchain to Protect Personal Data”, IEEE Security and Privacy Workshops, 2015.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	S. Aljawarneh, M.B. Yassein, and W.A. Talafha, “A resource-efficient encryption algorithm for multimedia big data”, Multimedia Tools and Applications, 76(21), 2015, pp. 22703–22724. 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	M. Hilbert, “Big Data for Development: A Review of Promises and Challenges Development Policy Review”, 34(1), pp. 135–174, 2015.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	R. Sugumar, “Symmetric Encryption Algorithm to Secure Outsourced Data in Public Cloud Storage”, Indian Journal of Science and Technology, .vol. 8, issue. 23, 2015.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	K. Suveetha, and T. Manju, “Ensuring Confidentiality of Cloud Data using Homomorphic Encryption”, Indian Journal of Science and Technology, vol. 9, issue 8, 2016. 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	I. Sukhodolskiy, and S. Zapechnikov, “A blockchain-based access control system for cloud storage”, IEEE Conference of Russian Young Researchers in Electrical and Electronic Engineering, 2018. 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	T.T. Kuo, H.E. Kim, and O.M. Lucila,"Blockchain distributed ledger technologies forbiomedical and health care applications", Journal of the American Medical Informatics Association, vol. 24, issue 6, 2017.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	J. Brogan, I. Baskaran, and N. Ramachandran, “Authenticating Health Activity Data Using Distributed Ledger Technologies”, Computational and Structural Biotechnology Journal, 16, 2018, pp. 257–266. 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	S. Alshehri, S.P. Radziszowski, and R.K. Raj, “Secure Access for Healthcare Data in the Cloud Using Ciphertext-Policy Attribute-Based Encryption”, IEEE 28th International Conference on Data Engineering Workshops, 2012. 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	D. Koo, J. Hur, and H. Yoon, “Secure and efficient data retrieval over encrypted data using attribute-based encryption in cloud storage”, Computers &amp; Electrical Engineering, vol. 39, issue 1, 2013, pp. 34–46. 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	M. Chen, Y. Qian, J. Chen, K. Hwang, S. Mao, and L. Hu,  “Privacy Protection and Intrusion Avoidance for Cloudlet  based Medical Data Sharing”, IEEE Transactions on Cloud Computing, vol. 1, issue 1, 2016. 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	J.J. Yang, J.Q. Li, and Y. Niu, “A hybrid solution for privacy preserving medical data sharing in the cloud environment”, Future Generation Computer Systems, vol. 43-44, 2015, pp. 74–86. doi:10.1016/j.future.2014.06.004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	S.K. Pasupuleti, S. Ramalingam, and R. Buyya, “An efficient and secure privacy-preserving approach for outsourced data of resource constrained mobile devices in cloud computing”, Journal of Network and Computer Applications, 64, 2016, pp. 12–22. 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1EB77-4898-4113-9F30-F0F892C1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40" y="178970"/>
            <a:ext cx="10353761" cy="553977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F03F5-9916-4445-8EBB-FDBE359E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0385" y="6125053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54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32634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3B17-72F0-46EF-B0BE-E4CF94D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18" y="2615821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11EC8-15CC-4D5A-8297-2F3D640A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55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954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2414-3122-461B-9CE4-B6DA04F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6775" y="0"/>
            <a:ext cx="5416062" cy="456167"/>
          </a:xfrm>
        </p:spPr>
        <p:txBody>
          <a:bodyPr>
            <a:noAutofit/>
          </a:bodyPr>
          <a:lstStyle/>
          <a:p>
            <a:r>
              <a:rPr lang="en-US" sz="2800" dirty="0"/>
              <a:t>Simulation assumptions: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93FAF-4583-4A4D-B256-04170B63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501082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56</a:t>
            </a:fld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297350-18BB-4491-9E42-434612B1E020}"/>
              </a:ext>
            </a:extLst>
          </p:cNvPr>
          <p:cNvSpPr/>
          <p:nvPr/>
        </p:nvSpPr>
        <p:spPr>
          <a:xfrm>
            <a:off x="4276577" y="0"/>
            <a:ext cx="6766560" cy="9860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Simulation  result is generated using </a:t>
            </a:r>
            <a:r>
              <a:rPr lang="en-US" sz="2000" dirty="0" err="1">
                <a:solidFill>
                  <a:schemeClr val="tx1"/>
                </a:solidFill>
              </a:rPr>
              <a:t>OMNeT</a:t>
            </a:r>
            <a:r>
              <a:rPr lang="en-US" sz="2000" dirty="0">
                <a:solidFill>
                  <a:schemeClr val="tx1"/>
                </a:solidFill>
              </a:rPr>
              <a:t>++ 4.5,with the dedicated network simulation (Veins) packet. Performance evaluation is broken into three parts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F0608A-F369-4D61-81D4-A3DEC5C9E35A}"/>
              </a:ext>
            </a:extLst>
          </p:cNvPr>
          <p:cNvSpPr/>
          <p:nvPr/>
        </p:nvSpPr>
        <p:spPr>
          <a:xfrm>
            <a:off x="4572000" y="1067078"/>
            <a:ext cx="1153550" cy="590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65E70D6-F73D-4F40-9E4D-918C17AAFFBE}"/>
              </a:ext>
            </a:extLst>
          </p:cNvPr>
          <p:cNvGraphicFramePr/>
          <p:nvPr>
            <p:extLst/>
          </p:nvPr>
        </p:nvGraphicFramePr>
        <p:xfrm>
          <a:off x="678685" y="986050"/>
          <a:ext cx="10364452" cy="476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Left Brace 14">
            <a:extLst>
              <a:ext uri="{FF2B5EF4-FFF2-40B4-BE49-F238E27FC236}">
                <a16:creationId xmlns:a16="http://schemas.microsoft.com/office/drawing/2014/main" id="{BB0347C5-8AEE-4558-AD66-C63994B6E9B2}"/>
              </a:ext>
            </a:extLst>
          </p:cNvPr>
          <p:cNvSpPr/>
          <p:nvPr/>
        </p:nvSpPr>
        <p:spPr>
          <a:xfrm rot="16200000">
            <a:off x="3689162" y="2347910"/>
            <a:ext cx="764215" cy="49404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D82133-BB58-46F6-8ED3-A2A5FAC0EDBA}"/>
              </a:ext>
            </a:extLst>
          </p:cNvPr>
          <p:cNvSpPr/>
          <p:nvPr/>
        </p:nvSpPr>
        <p:spPr>
          <a:xfrm>
            <a:off x="3057731" y="5252002"/>
            <a:ext cx="2027076" cy="10778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Efficiency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AD4FF0F-1304-4DB3-86F0-C3087784DF8A}"/>
              </a:ext>
            </a:extLst>
          </p:cNvPr>
          <p:cNvSpPr/>
          <p:nvPr/>
        </p:nvSpPr>
        <p:spPr>
          <a:xfrm rot="16200000">
            <a:off x="8990962" y="3088935"/>
            <a:ext cx="764215" cy="3426424"/>
          </a:xfrm>
          <a:prstGeom prst="leftBrace">
            <a:avLst>
              <a:gd name="adj1" fmla="val 1288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A022FD-B34B-4408-B7F2-EA3EB047B99A}"/>
              </a:ext>
            </a:extLst>
          </p:cNvPr>
          <p:cNvSpPr/>
          <p:nvPr/>
        </p:nvSpPr>
        <p:spPr>
          <a:xfrm>
            <a:off x="7911690" y="5184255"/>
            <a:ext cx="2922758" cy="10778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419783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73EB-81C5-4474-96F5-F6960E98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57</a:t>
            </a:fld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2F5E5-67C4-4B9B-A246-EF52AD6BE858}"/>
              </a:ext>
            </a:extLst>
          </p:cNvPr>
          <p:cNvSpPr txBox="1"/>
          <p:nvPr/>
        </p:nvSpPr>
        <p:spPr>
          <a:xfrm>
            <a:off x="2747889" y="593278"/>
            <a:ext cx="456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processing time comparison between Hyperledger and Ethereum blockchain: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77658-3A59-476B-A83B-9CC5FC7DE596}"/>
              </a:ext>
            </a:extLst>
          </p:cNvPr>
          <p:cNvSpPr/>
          <p:nvPr/>
        </p:nvSpPr>
        <p:spPr>
          <a:xfrm>
            <a:off x="5344134" y="4457843"/>
            <a:ext cx="2686929" cy="5008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ONGOING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C6E26B-4002-4745-850C-CD23159D0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25365"/>
              </p:ext>
            </p:extLst>
          </p:nvPr>
        </p:nvGraphicFramePr>
        <p:xfrm>
          <a:off x="2111037" y="2129841"/>
          <a:ext cx="61393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183">
                  <a:extLst>
                    <a:ext uri="{9D8B030D-6E8A-4147-A177-3AD203B41FA5}">
                      <a16:colId xmlns:a16="http://schemas.microsoft.com/office/drawing/2014/main" val="2586434605"/>
                    </a:ext>
                  </a:extLst>
                </a:gridCol>
                <a:gridCol w="1076210">
                  <a:extLst>
                    <a:ext uri="{9D8B030D-6E8A-4147-A177-3AD203B41FA5}">
                      <a16:colId xmlns:a16="http://schemas.microsoft.com/office/drawing/2014/main" val="1070600498"/>
                    </a:ext>
                  </a:extLst>
                </a:gridCol>
                <a:gridCol w="1249393">
                  <a:extLst>
                    <a:ext uri="{9D8B030D-6E8A-4147-A177-3AD203B41FA5}">
                      <a16:colId xmlns:a16="http://schemas.microsoft.com/office/drawing/2014/main" val="3619070424"/>
                    </a:ext>
                  </a:extLst>
                </a:gridCol>
                <a:gridCol w="1224653">
                  <a:extLst>
                    <a:ext uri="{9D8B030D-6E8A-4147-A177-3AD203B41FA5}">
                      <a16:colId xmlns:a16="http://schemas.microsoft.com/office/drawing/2014/main" val="974484575"/>
                    </a:ext>
                  </a:extLst>
                </a:gridCol>
                <a:gridCol w="1331861">
                  <a:extLst>
                    <a:ext uri="{9D8B030D-6E8A-4147-A177-3AD203B41FA5}">
                      <a16:colId xmlns:a16="http://schemas.microsoft.com/office/drawing/2014/main" val="35258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Latency(</a:t>
                      </a:r>
                      <a:r>
                        <a:rPr lang="en-MY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MY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Throughput (</a:t>
                      </a:r>
                      <a:r>
                        <a:rPr lang="en-MY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MY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Latency (</a:t>
                      </a:r>
                      <a:r>
                        <a:rPr lang="en-MY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MY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Throughput (</a:t>
                      </a:r>
                      <a:r>
                        <a:rPr lang="en-MY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MY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Hyperledger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666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A4F-8084-447A-B802-CB5538A0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1808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z="2000" smtClean="0"/>
              <a:t>58</a:t>
            </a:fld>
            <a:endParaRPr lang="en-MY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2D7BB-BF3E-4030-9415-2F30896F52B3}"/>
              </a:ext>
            </a:extLst>
          </p:cNvPr>
          <p:cNvSpPr txBox="1"/>
          <p:nvPr/>
        </p:nvSpPr>
        <p:spPr>
          <a:xfrm>
            <a:off x="1619924" y="82081"/>
            <a:ext cx="456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Average public key processing time: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A071A0-14A9-42A7-88F2-1A19C9F40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4734"/>
              </p:ext>
            </p:extLst>
          </p:nvPr>
        </p:nvGraphicFramePr>
        <p:xfrm>
          <a:off x="1083564" y="619351"/>
          <a:ext cx="485064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147">
                  <a:extLst>
                    <a:ext uri="{9D8B030D-6E8A-4147-A177-3AD203B41FA5}">
                      <a16:colId xmlns:a16="http://schemas.microsoft.com/office/drawing/2014/main" val="2201116382"/>
                    </a:ext>
                  </a:extLst>
                </a:gridCol>
                <a:gridCol w="3249501">
                  <a:extLst>
                    <a:ext uri="{9D8B030D-6E8A-4147-A177-3AD203B41FA5}">
                      <a16:colId xmlns:a16="http://schemas.microsoft.com/office/drawing/2014/main" val="2848655620"/>
                    </a:ext>
                  </a:extLst>
                </a:gridCol>
              </a:tblGrid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PKI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Time(Milliseconds)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77829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58098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Decryption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00789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Signing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186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559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2193E4-C33B-430C-9535-CB9FD1359554}"/>
              </a:ext>
            </a:extLst>
          </p:cNvPr>
          <p:cNvSpPr txBox="1"/>
          <p:nvPr/>
        </p:nvSpPr>
        <p:spPr>
          <a:xfrm>
            <a:off x="6414695" y="143637"/>
            <a:ext cx="571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block formation time with respect to transaction number: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E4DEA9-8558-4F25-9787-5E435072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01481"/>
              </p:ext>
            </p:extLst>
          </p:nvPr>
        </p:nvGraphicFramePr>
        <p:xfrm>
          <a:off x="6414695" y="639671"/>
          <a:ext cx="518222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184">
                  <a:extLst>
                    <a:ext uri="{9D8B030D-6E8A-4147-A177-3AD203B41FA5}">
                      <a16:colId xmlns:a16="http://schemas.microsoft.com/office/drawing/2014/main" val="1218031480"/>
                    </a:ext>
                  </a:extLst>
                </a:gridCol>
                <a:gridCol w="2833042">
                  <a:extLst>
                    <a:ext uri="{9D8B030D-6E8A-4147-A177-3AD203B41FA5}">
                      <a16:colId xmlns:a16="http://schemas.microsoft.com/office/drawing/2014/main" val="2565335705"/>
                    </a:ext>
                  </a:extLst>
                </a:gridCol>
              </a:tblGrid>
              <a:tr h="845243">
                <a:tc>
                  <a:txBody>
                    <a:bodyPr/>
                    <a:lstStyle/>
                    <a:p>
                      <a:r>
                        <a:rPr lang="en-US" sz="1800" dirty="0"/>
                        <a:t>Transaction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Formation Time(Milliseconds)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39391"/>
                  </a:ext>
                </a:extLst>
              </a:tr>
              <a:tr h="342793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89428"/>
                  </a:ext>
                </a:extLst>
              </a:tr>
              <a:tr h="34279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12768"/>
                  </a:ext>
                </a:extLst>
              </a:tr>
              <a:tr h="342793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30271"/>
                  </a:ext>
                </a:extLst>
              </a:tr>
              <a:tr h="342793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607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D9FE12-A743-492D-AC98-8B22CEF9841D}"/>
              </a:ext>
            </a:extLst>
          </p:cNvPr>
          <p:cNvSpPr txBox="1"/>
          <p:nvPr/>
        </p:nvSpPr>
        <p:spPr>
          <a:xfrm>
            <a:off x="1293190" y="4005659"/>
            <a:ext cx="4068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Average public key processing time: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788034-CA61-4637-9F8B-D2604D22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88570"/>
              </p:ext>
            </p:extLst>
          </p:nvPr>
        </p:nvGraphicFramePr>
        <p:xfrm>
          <a:off x="1293190" y="4680089"/>
          <a:ext cx="431940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91">
                  <a:extLst>
                    <a:ext uri="{9D8B030D-6E8A-4147-A177-3AD203B41FA5}">
                      <a16:colId xmlns:a16="http://schemas.microsoft.com/office/drawing/2014/main" val="2201116382"/>
                    </a:ext>
                  </a:extLst>
                </a:gridCol>
                <a:gridCol w="2893618">
                  <a:extLst>
                    <a:ext uri="{9D8B030D-6E8A-4147-A177-3AD203B41FA5}">
                      <a16:colId xmlns:a16="http://schemas.microsoft.com/office/drawing/2014/main" val="2848655620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PKI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Time(Milliseconds)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77829"/>
                  </a:ext>
                </a:extLst>
              </a:tr>
              <a:tr h="346343">
                <a:tc>
                  <a:txBody>
                    <a:bodyPr/>
                    <a:lstStyle/>
                    <a:p>
                      <a:r>
                        <a:rPr lang="en-US" dirty="0"/>
                        <a:t>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58098"/>
                  </a:ext>
                </a:extLst>
              </a:tr>
              <a:tr h="346343">
                <a:tc>
                  <a:txBody>
                    <a:bodyPr/>
                    <a:lstStyle/>
                    <a:p>
                      <a:r>
                        <a:rPr lang="en-US" dirty="0"/>
                        <a:t>Decryption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00789"/>
                  </a:ext>
                </a:extLst>
              </a:tr>
              <a:tr h="346343">
                <a:tc>
                  <a:txBody>
                    <a:bodyPr/>
                    <a:lstStyle/>
                    <a:p>
                      <a:r>
                        <a:rPr lang="en-US" dirty="0"/>
                        <a:t>Signing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186"/>
                  </a:ext>
                </a:extLst>
              </a:tr>
              <a:tr h="346343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559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DDA2E33-BBA6-4D4A-B617-81F31EEFEE57}"/>
              </a:ext>
            </a:extLst>
          </p:cNvPr>
          <p:cNvSpPr txBox="1"/>
          <p:nvPr/>
        </p:nvSpPr>
        <p:spPr>
          <a:xfrm>
            <a:off x="6549870" y="3883165"/>
            <a:ext cx="544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block formation time with respect to transaction number: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BF9A2A-39AC-419E-889C-B0F4D73ED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59256"/>
              </p:ext>
            </p:extLst>
          </p:nvPr>
        </p:nvGraphicFramePr>
        <p:xfrm>
          <a:off x="6829942" y="4405769"/>
          <a:ext cx="461467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903">
                  <a:extLst>
                    <a:ext uri="{9D8B030D-6E8A-4147-A177-3AD203B41FA5}">
                      <a16:colId xmlns:a16="http://schemas.microsoft.com/office/drawing/2014/main" val="1218031480"/>
                    </a:ext>
                  </a:extLst>
                </a:gridCol>
                <a:gridCol w="2522770">
                  <a:extLst>
                    <a:ext uri="{9D8B030D-6E8A-4147-A177-3AD203B41FA5}">
                      <a16:colId xmlns:a16="http://schemas.microsoft.com/office/drawing/2014/main" val="2565335705"/>
                    </a:ext>
                  </a:extLst>
                </a:gridCol>
              </a:tblGrid>
              <a:tr h="707269">
                <a:tc>
                  <a:txBody>
                    <a:bodyPr/>
                    <a:lstStyle/>
                    <a:p>
                      <a:r>
                        <a:rPr lang="en-US" sz="1800" dirty="0"/>
                        <a:t>Transaction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Formation Time(Milliseconds)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39391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89428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12768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30271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607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9D0C51-72A0-4337-828E-81A4D589EB31}"/>
              </a:ext>
            </a:extLst>
          </p:cNvPr>
          <p:cNvSpPr/>
          <p:nvPr/>
        </p:nvSpPr>
        <p:spPr>
          <a:xfrm>
            <a:off x="4905725" y="35612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Mahesh et al., 2018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63590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2414-3122-461B-9CE4-B6DA04F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6775" y="0"/>
            <a:ext cx="5416062" cy="456167"/>
          </a:xfrm>
        </p:spPr>
        <p:txBody>
          <a:bodyPr>
            <a:noAutofit/>
          </a:bodyPr>
          <a:lstStyle/>
          <a:p>
            <a:r>
              <a:rPr lang="en-US" sz="2800" dirty="0"/>
              <a:t>Simulation assumptions: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93FAF-4583-4A4D-B256-04170B63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501082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59</a:t>
            </a:fld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297350-18BB-4491-9E42-434612B1E020}"/>
              </a:ext>
            </a:extLst>
          </p:cNvPr>
          <p:cNvSpPr/>
          <p:nvPr/>
        </p:nvSpPr>
        <p:spPr>
          <a:xfrm>
            <a:off x="4276577" y="0"/>
            <a:ext cx="6766560" cy="9860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Our result is generated using </a:t>
            </a:r>
            <a:r>
              <a:rPr lang="en-US" sz="2000" dirty="0" err="1">
                <a:solidFill>
                  <a:schemeClr val="tx1"/>
                </a:solidFill>
              </a:rPr>
              <a:t>OMNeT</a:t>
            </a:r>
            <a:r>
              <a:rPr lang="en-US" sz="2000" dirty="0">
                <a:solidFill>
                  <a:schemeClr val="tx1"/>
                </a:solidFill>
              </a:rPr>
              <a:t>++ 4.5,with the dedicated network simulation (Veins) packet. Performance evaluation is broken into three parts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F0608A-F369-4D61-81D4-A3DEC5C9E35A}"/>
              </a:ext>
            </a:extLst>
          </p:cNvPr>
          <p:cNvSpPr/>
          <p:nvPr/>
        </p:nvSpPr>
        <p:spPr>
          <a:xfrm>
            <a:off x="4572000" y="1067078"/>
            <a:ext cx="1153550" cy="590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65E70D6-F73D-4F40-9E4D-918C17AAF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239400"/>
              </p:ext>
            </p:extLst>
          </p:nvPr>
        </p:nvGraphicFramePr>
        <p:xfrm>
          <a:off x="1611844" y="1181686"/>
          <a:ext cx="10364452" cy="388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19D3684D-1126-48E4-84EF-42149302CE68}"/>
              </a:ext>
            </a:extLst>
          </p:cNvPr>
          <p:cNvSpPr/>
          <p:nvPr/>
        </p:nvSpPr>
        <p:spPr>
          <a:xfrm>
            <a:off x="2293035" y="3974002"/>
            <a:ext cx="436099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A45543-B52D-489C-9CDF-849505225673}"/>
              </a:ext>
            </a:extLst>
          </p:cNvPr>
          <p:cNvSpPr/>
          <p:nvPr/>
        </p:nvSpPr>
        <p:spPr>
          <a:xfrm>
            <a:off x="883922" y="4984592"/>
            <a:ext cx="3254324" cy="97770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Simulation of the time cost for different cryptographic schemes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FC8C84-C1FA-4B1E-8C31-190B7CB72F71}"/>
              </a:ext>
            </a:extLst>
          </p:cNvPr>
          <p:cNvSpPr/>
          <p:nvPr/>
        </p:nvSpPr>
        <p:spPr>
          <a:xfrm>
            <a:off x="6357971" y="3941147"/>
            <a:ext cx="436099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9509F2-E63D-4F8C-85B0-E99852FA8BE1}"/>
              </a:ext>
            </a:extLst>
          </p:cNvPr>
          <p:cNvSpPr/>
          <p:nvPr/>
        </p:nvSpPr>
        <p:spPr>
          <a:xfrm>
            <a:off x="4645912" y="4940074"/>
            <a:ext cx="3254324" cy="147247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Compare Hyperledger blockchain with the Ethereum blockchain schemes in Zhang et al., 2018 and Zyskind et al., 2015.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0E7842-2A20-47F2-862E-C7B7A53D0D4D}"/>
              </a:ext>
            </a:extLst>
          </p:cNvPr>
          <p:cNvSpPr/>
          <p:nvPr/>
        </p:nvSpPr>
        <p:spPr>
          <a:xfrm>
            <a:off x="8111006" y="4855546"/>
            <a:ext cx="3865290" cy="18125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 confirm the effectiveness of the transaction collection period, a simulation experiment will be carried to investigate the average processing time of key transfer in 1 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CEDB47B-2C8D-4328-8F5F-F8247C452815}"/>
              </a:ext>
            </a:extLst>
          </p:cNvPr>
          <p:cNvSpPr/>
          <p:nvPr/>
        </p:nvSpPr>
        <p:spPr>
          <a:xfrm>
            <a:off x="10074969" y="3901757"/>
            <a:ext cx="436099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2E913-8B38-41F4-AE78-415988B7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6</a:t>
            </a:fld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FE557-08BF-41F8-A12A-84DCF9F6B5A3}"/>
              </a:ext>
            </a:extLst>
          </p:cNvPr>
          <p:cNvSpPr txBox="1"/>
          <p:nvPr/>
        </p:nvSpPr>
        <p:spPr>
          <a:xfrm>
            <a:off x="68588" y="301018"/>
            <a:ext cx="341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614A58-CCEC-4EC6-B327-165C9CD08DDE}"/>
              </a:ext>
            </a:extLst>
          </p:cNvPr>
          <p:cNvSpPr/>
          <p:nvPr/>
        </p:nvSpPr>
        <p:spPr>
          <a:xfrm>
            <a:off x="2134530" y="138102"/>
            <a:ext cx="8945295" cy="9939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FF0000"/>
                </a:solidFill>
              </a:rPr>
              <a:t>Immutable blockchain ledger </a:t>
            </a:r>
            <a:r>
              <a:rPr lang="en-MY" sz="2400" dirty="0">
                <a:solidFill>
                  <a:schemeClr val="tx1"/>
                </a:solidFill>
              </a:rPr>
              <a:t>that </a:t>
            </a:r>
            <a:r>
              <a:rPr lang="en-MY" sz="2400" dirty="0">
                <a:solidFill>
                  <a:srgbClr val="FF0000"/>
                </a:solidFill>
              </a:rPr>
              <a:t>verifies</a:t>
            </a:r>
            <a:r>
              <a:rPr lang="en-MY" sz="2400" dirty="0">
                <a:solidFill>
                  <a:schemeClr val="tx1"/>
                </a:solidFill>
              </a:rPr>
              <a:t> and ensure that the users, </a:t>
            </a:r>
            <a:r>
              <a:rPr lang="en-MY" sz="2400" dirty="0">
                <a:solidFill>
                  <a:srgbClr val="FF0000"/>
                </a:solidFill>
              </a:rPr>
              <a:t>transactions</a:t>
            </a:r>
            <a:r>
              <a:rPr lang="en-MY" sz="2400" dirty="0">
                <a:solidFill>
                  <a:schemeClr val="tx1"/>
                </a:solidFill>
              </a:rPr>
              <a:t> are </a:t>
            </a:r>
            <a:r>
              <a:rPr lang="en-MY" sz="2400" dirty="0">
                <a:solidFill>
                  <a:srgbClr val="FF0000"/>
                </a:solidFill>
              </a:rPr>
              <a:t>legitimate</a:t>
            </a:r>
            <a:r>
              <a:rPr lang="en-MY" sz="2400" dirty="0">
                <a:solidFill>
                  <a:schemeClr val="tx1"/>
                </a:solidFill>
              </a:rPr>
              <a:t>. This is done via </a:t>
            </a:r>
            <a:r>
              <a:rPr lang="en-MY" sz="2400" dirty="0">
                <a:solidFill>
                  <a:srgbClr val="FF0000"/>
                </a:solidFill>
              </a:rPr>
              <a:t>chain-code</a:t>
            </a:r>
            <a:r>
              <a:rPr lang="en-MY" sz="2400" dirty="0">
                <a:solidFill>
                  <a:schemeClr val="tx1"/>
                </a:solidFill>
              </a:rPr>
              <a:t> or a </a:t>
            </a:r>
            <a:r>
              <a:rPr lang="en-MY" sz="2400" dirty="0">
                <a:solidFill>
                  <a:srgbClr val="FF0000"/>
                </a:solidFill>
              </a:rPr>
              <a:t>smart contract.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9455D7-92C2-4E2F-B21F-E197CE47906F}"/>
              </a:ext>
            </a:extLst>
          </p:cNvPr>
          <p:cNvSpPr/>
          <p:nvPr/>
        </p:nvSpPr>
        <p:spPr>
          <a:xfrm>
            <a:off x="2700346" y="5823210"/>
            <a:ext cx="7813665" cy="92241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Credible contract that is completely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a computer program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doesn't depend on any agency</a:t>
            </a:r>
            <a:endParaRPr lang="en-MY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9D11C-4AEE-45FF-AA2F-0ADD517B958C}"/>
              </a:ext>
            </a:extLst>
          </p:cNvPr>
          <p:cNvSpPr/>
          <p:nvPr/>
        </p:nvSpPr>
        <p:spPr>
          <a:xfrm>
            <a:off x="371061" y="6099290"/>
            <a:ext cx="243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Contract/ Chain-code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3074" name="Picture 2" descr="Image result for Smart contract">
            <a:extLst>
              <a:ext uri="{FF2B5EF4-FFF2-40B4-BE49-F238E27FC236}">
                <a16:creationId xmlns:a16="http://schemas.microsoft.com/office/drawing/2014/main" id="{C98C9F7C-1C37-4346-B2EE-D983F065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" y="1331946"/>
            <a:ext cx="8858250" cy="43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DC5B8-C233-4A39-A090-5366F79F7DF9}"/>
              </a:ext>
            </a:extLst>
          </p:cNvPr>
          <p:cNvCxnSpPr>
            <a:cxnSpLocks/>
          </p:cNvCxnSpPr>
          <p:nvPr/>
        </p:nvCxnSpPr>
        <p:spPr>
          <a:xfrm flipV="1">
            <a:off x="1433015" y="3515687"/>
            <a:ext cx="3987124" cy="2550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CF22A6-FC52-4CE7-B778-5FD8BDDEC35C}"/>
              </a:ext>
            </a:extLst>
          </p:cNvPr>
          <p:cNvCxnSpPr>
            <a:cxnSpLocks/>
          </p:cNvCxnSpPr>
          <p:nvPr/>
        </p:nvCxnSpPr>
        <p:spPr>
          <a:xfrm>
            <a:off x="1921565" y="1132015"/>
            <a:ext cx="1340250" cy="1092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CD40-ECEE-47EF-9E55-3622360D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29" y="-28137"/>
            <a:ext cx="10515600" cy="53249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 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9995-3BD2-4010-8BE6-F61FF526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60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DA68F-459C-4605-A415-BD98EAFC7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3" y="593638"/>
            <a:ext cx="11380763" cy="62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5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F95C-5E2C-4F41-9EA1-228F9AA5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340" y="-85545"/>
            <a:ext cx="7647303" cy="681777"/>
          </a:xfrm>
        </p:spPr>
        <p:txBody>
          <a:bodyPr>
            <a:normAutofit/>
          </a:bodyPr>
          <a:lstStyle/>
          <a:p>
            <a:r>
              <a:rPr lang="en-MY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Relevant definitions </a:t>
            </a:r>
            <a:endParaRPr lang="en-MY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70A03-041D-42D7-BF40-90DAB4A9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z="10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MY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EF7EB-C138-48FF-AC80-8F30A2B537C6}"/>
              </a:ext>
            </a:extLst>
          </p:cNvPr>
          <p:cNvSpPr/>
          <p:nvPr/>
        </p:nvSpPr>
        <p:spPr>
          <a:xfrm>
            <a:off x="0" y="948209"/>
            <a:ext cx="2531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algorithm: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5EAFD6-8478-4197-B34F-08CCC5CAB3BC}"/>
              </a:ext>
            </a:extLst>
          </p:cNvPr>
          <p:cNvSpPr/>
          <p:nvPr/>
        </p:nvSpPr>
        <p:spPr>
          <a:xfrm>
            <a:off x="2531719" y="988921"/>
            <a:ext cx="9264069" cy="101430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block to be validated by the network peers, </a:t>
            </a:r>
            <a:r>
              <a:rPr lang="en-MY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miners or node participants</a:t>
            </a:r>
            <a:r>
              <a:rPr lang="en-MY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network must complete the, </a:t>
            </a:r>
            <a:r>
              <a:rPr lang="en-MY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work/proof of stake/PBTF.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87291-59A5-4203-9EE1-09AA0E9ADEAE}"/>
              </a:ext>
            </a:extLst>
          </p:cNvPr>
          <p:cNvSpPr txBox="1"/>
          <p:nvPr/>
        </p:nvSpPr>
        <p:spPr>
          <a:xfrm>
            <a:off x="1007992" y="2697550"/>
            <a:ext cx="272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0f Work (</a:t>
            </a:r>
            <a:r>
              <a:rPr lang="en-MY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67BCEF-B00C-42FA-88A4-B5F4E7D98150}"/>
              </a:ext>
            </a:extLst>
          </p:cNvPr>
          <p:cNvSpPr/>
          <p:nvPr/>
        </p:nvSpPr>
        <p:spPr>
          <a:xfrm>
            <a:off x="3821742" y="2416186"/>
            <a:ext cx="6965527" cy="88040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</a:t>
            </a:r>
            <a:r>
              <a:rPr lang="en-MY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 mathematical puzzle </a:t>
            </a:r>
            <a:r>
              <a:rPr lang="en-MY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solved by miners of a blockchain.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A36BF-F70C-4331-B593-E64E2A758EA5}"/>
              </a:ext>
            </a:extLst>
          </p:cNvPr>
          <p:cNvSpPr txBox="1"/>
          <p:nvPr/>
        </p:nvSpPr>
        <p:spPr>
          <a:xfrm>
            <a:off x="1339493" y="3687761"/>
            <a:ext cx="206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Stake: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F77254-A943-44BC-A34F-8DB7653346DC}"/>
              </a:ext>
            </a:extLst>
          </p:cNvPr>
          <p:cNvSpPr/>
          <p:nvPr/>
        </p:nvSpPr>
        <p:spPr>
          <a:xfrm>
            <a:off x="3821742" y="3489580"/>
            <a:ext cx="7601631" cy="73716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miners are chosen depending on </a:t>
            </a:r>
            <a:r>
              <a:rPr lang="en-MY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of stake </a:t>
            </a:r>
            <a:r>
              <a:rPr lang="en-MY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miner holds in the blockchain network.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0511C-73CE-4008-A4D8-C89DBBD653D0}"/>
              </a:ext>
            </a:extLst>
          </p:cNvPr>
          <p:cNvSpPr txBox="1"/>
          <p:nvPr/>
        </p:nvSpPr>
        <p:spPr>
          <a:xfrm>
            <a:off x="1007993" y="4776173"/>
            <a:ext cx="272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MY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Byzatine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Fault Tolerance (PBTF):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5028C6-45AC-45F1-AF95-14B3CCBB1A2D}"/>
              </a:ext>
            </a:extLst>
          </p:cNvPr>
          <p:cNvSpPr/>
          <p:nvPr/>
        </p:nvSpPr>
        <p:spPr>
          <a:xfrm>
            <a:off x="3821743" y="4672469"/>
            <a:ext cx="7813665" cy="91529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consensus allows generation of a new block if </a:t>
            </a:r>
            <a:r>
              <a:rPr lang="en-MY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2/3</a:t>
            </a:r>
            <a:r>
              <a:rPr lang="en-MY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validating peers post the same reactions. </a:t>
            </a:r>
          </a:p>
        </p:txBody>
      </p:sp>
    </p:spTree>
    <p:extLst>
      <p:ext uri="{BB962C8B-B14F-4D97-AF65-F5344CB8AC3E}">
        <p14:creationId xmlns:p14="http://schemas.microsoft.com/office/powerpoint/2010/main" val="18779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">
            <a:extLst>
              <a:ext uri="{FF2B5EF4-FFF2-40B4-BE49-F238E27FC236}">
                <a16:creationId xmlns:a16="http://schemas.microsoft.com/office/drawing/2014/main" id="{E1766633-2EA9-4F62-903B-FCCF93430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" t="23192" r="5728" b="13464"/>
          <a:stretch/>
        </p:blipFill>
        <p:spPr>
          <a:xfrm>
            <a:off x="325535" y="1496797"/>
            <a:ext cx="7823042" cy="481630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8D66B2-D6A6-454A-8E20-D4B37451F2D5}"/>
              </a:ext>
            </a:extLst>
          </p:cNvPr>
          <p:cNvSpPr txBox="1"/>
          <p:nvPr/>
        </p:nvSpPr>
        <p:spPr>
          <a:xfrm>
            <a:off x="0" y="430115"/>
            <a:ext cx="8148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Current situation:</a:t>
            </a:r>
            <a:r>
              <a:rPr lang="en-MY" sz="2400" dirty="0"/>
              <a:t> Vulnerable to attack, </a:t>
            </a:r>
            <a:r>
              <a:rPr lang="en-MY" sz="2400" dirty="0">
                <a:solidFill>
                  <a:srgbClr val="FF0000"/>
                </a:solidFill>
              </a:rPr>
              <a:t>centralized access procedures</a:t>
            </a:r>
            <a:r>
              <a:rPr lang="en-MY" sz="2400" dirty="0"/>
              <a:t>, expensive networking, </a:t>
            </a:r>
            <a:r>
              <a:rPr lang="en-MY" sz="2400" dirty="0">
                <a:solidFill>
                  <a:srgbClr val="FF0000"/>
                </a:solidFill>
              </a:rPr>
              <a:t>scaling issues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C32D-6335-422D-A617-1F544649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69199"/>
            <a:ext cx="764215" cy="365125"/>
          </a:xfrm>
        </p:spPr>
        <p:txBody>
          <a:bodyPr/>
          <a:lstStyle/>
          <a:p>
            <a:fld id="{28380BEC-9BCF-4823-A376-77640ACED7BB}" type="slidenum">
              <a:rPr lang="en-MY" smtClean="0"/>
              <a:t>8</a:t>
            </a:fld>
            <a:endParaRPr lang="en-MY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4172B-C93A-4262-8ECA-0895EC143A2F}"/>
              </a:ext>
            </a:extLst>
          </p:cNvPr>
          <p:cNvSpPr/>
          <p:nvPr/>
        </p:nvSpPr>
        <p:spPr>
          <a:xfrm>
            <a:off x="8349723" y="388801"/>
            <a:ext cx="388337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r>
              <a:rPr lang="en-MY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financial networking environment. Individuals have practically </a:t>
            </a:r>
            <a:r>
              <a:rPr lang="en-MY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commands over the information that is put away about them and how it is utilized</a:t>
            </a:r>
            <a:r>
              <a:rPr lang="en-MY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MY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Sukhodolskiy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M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Zapechnikov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en-M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59E42-4AB6-4B56-BB33-709A929744E1}"/>
              </a:ext>
            </a:extLst>
          </p:cNvPr>
          <p:cNvSpPr/>
          <p:nvPr/>
        </p:nvSpPr>
        <p:spPr>
          <a:xfrm>
            <a:off x="8390824" y="4461126"/>
            <a:ext cx="3842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are at the point of convergence as </a:t>
            </a:r>
            <a:r>
              <a:rPr lang="en-MY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 dangers and vulnerabilities keep on developing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MY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Alshehri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3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8B67AD-462B-46FC-84E3-207AE6E971F7}"/>
              </a:ext>
            </a:extLst>
          </p:cNvPr>
          <p:cNvSpPr txBox="1"/>
          <p:nvPr/>
        </p:nvSpPr>
        <p:spPr>
          <a:xfrm>
            <a:off x="74281" y="78452"/>
            <a:ext cx="257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Blockchain ?</a:t>
            </a:r>
          </a:p>
        </p:txBody>
      </p:sp>
      <p:pic>
        <p:nvPicPr>
          <p:cNvPr id="21" name="Slide">
            <a:extLst>
              <a:ext uri="{FF2B5EF4-FFF2-40B4-BE49-F238E27FC236}">
                <a16:creationId xmlns:a16="http://schemas.microsoft.com/office/drawing/2014/main" id="{CB39C145-1C49-46E4-B706-F37AC2D27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" t="14734" r="8446" b="15708"/>
          <a:stretch/>
        </p:blipFill>
        <p:spPr>
          <a:xfrm>
            <a:off x="594718" y="1852687"/>
            <a:ext cx="7713084" cy="46960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993CAB-EF88-49E9-AC3A-F7992F9769AE}"/>
              </a:ext>
            </a:extLst>
          </p:cNvPr>
          <p:cNvSpPr txBox="1"/>
          <p:nvPr/>
        </p:nvSpPr>
        <p:spPr>
          <a:xfrm>
            <a:off x="0" y="668622"/>
            <a:ext cx="8796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Solution:</a:t>
            </a:r>
            <a:r>
              <a:rPr lang="en-MY" sz="2400" dirty="0"/>
              <a:t> Decentralized access procedures, consensus algorithm, Immutability, scalable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46671-DE7A-480E-88AB-C2FB27161482}"/>
              </a:ext>
            </a:extLst>
          </p:cNvPr>
          <p:cNvSpPr/>
          <p:nvPr/>
        </p:nvSpPr>
        <p:spPr>
          <a:xfrm>
            <a:off x="8752012" y="999544"/>
            <a:ext cx="35592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innovation empowers a </a:t>
            </a:r>
            <a:r>
              <a:rPr lang="en-MY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and appropriated condition </a:t>
            </a:r>
            <a:r>
              <a:rPr lang="en-MY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requirement for a central authority.</a:t>
            </a:r>
            <a:r>
              <a:rPr lang="en-MY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Zyskind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2015)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F2F81-B53F-4C43-B9D4-2FEB3E67C2F1}"/>
              </a:ext>
            </a:extLst>
          </p:cNvPr>
          <p:cNvCxnSpPr/>
          <p:nvPr/>
        </p:nvCxnSpPr>
        <p:spPr>
          <a:xfrm>
            <a:off x="3699545" y="1308683"/>
            <a:ext cx="830510" cy="2785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FA2330-4BCD-4DF1-B807-F347016C5833}"/>
              </a:ext>
            </a:extLst>
          </p:cNvPr>
          <p:cNvSpPr txBox="1"/>
          <p:nvPr/>
        </p:nvSpPr>
        <p:spPr>
          <a:xfrm>
            <a:off x="8698786" y="3950242"/>
            <a:ext cx="3439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/>
              <a:t>Blockchain is completely decentralized </a:t>
            </a:r>
            <a:r>
              <a:rPr lang="en-MY" sz="2000" dirty="0"/>
              <a:t>by </a:t>
            </a:r>
            <a:r>
              <a:rPr lang="en-MY" sz="2000" b="1" dirty="0">
                <a:solidFill>
                  <a:srgbClr val="FF0000"/>
                </a:solidFill>
              </a:rPr>
              <a:t>relying on a peer-to-peer network</a:t>
            </a:r>
            <a:r>
              <a:rPr lang="en-MY" sz="2000" dirty="0"/>
              <a:t>. More precisely, each node of the network maintains a copy of the ledger to prevent a single point of failure </a:t>
            </a:r>
            <a:r>
              <a:rPr lang="en-MY" dirty="0"/>
              <a:t>(</a:t>
            </a:r>
            <a:r>
              <a:rPr lang="en-US" dirty="0"/>
              <a:t>Mohamed et al., 2017)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953A9-DDEE-434D-9665-E3175DDE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0BEC-9BCF-4823-A376-77640ACED7BB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06378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26762</TotalTime>
  <Words>3928</Words>
  <Application>Microsoft Office PowerPoint</Application>
  <PresentationFormat>Widescreen</PresentationFormat>
  <Paragraphs>866</Paragraphs>
  <Slides>60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Yu Gothic UI Light</vt:lpstr>
      <vt:lpstr>Arial</vt:lpstr>
      <vt:lpstr>Arial Narrow</vt:lpstr>
      <vt:lpstr>Calibri</vt:lpstr>
      <vt:lpstr>Cambria Math</vt:lpstr>
      <vt:lpstr>Century Gothic</vt:lpstr>
      <vt:lpstr>MTSY</vt:lpstr>
      <vt:lpstr>NewCenturySchlbk-Italic</vt:lpstr>
      <vt:lpstr>NewCenturySchlbk-Roman</vt:lpstr>
      <vt:lpstr>RMTMI</vt:lpstr>
      <vt:lpstr>Times New Roman</vt:lpstr>
      <vt:lpstr>Tw Cen MT</vt:lpstr>
      <vt:lpstr>Wingdings</vt:lpstr>
      <vt:lpstr>Droplet</vt:lpstr>
      <vt:lpstr>     Enhancing Security and Privacy for Database in Cloud Computing.</vt:lpstr>
      <vt:lpstr>     Enhancing Privacy For Big Data Using Blockchain Technology.</vt:lpstr>
      <vt:lpstr>PowerPoint Presentation</vt:lpstr>
      <vt:lpstr>PowerPoint Presentation</vt:lpstr>
      <vt:lpstr>What Is Blockchain ? Key Definitions   </vt:lpstr>
      <vt:lpstr>PowerPoint Presentation</vt:lpstr>
      <vt:lpstr>Some Relevant definitions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FHIRChain: zhang et al., 2018  </vt:lpstr>
      <vt:lpstr>Authentication management:</vt:lpstr>
      <vt:lpstr>Bubble of trust : Mohamed et al., 2017</vt:lpstr>
      <vt:lpstr>Authentication management: Scheme utilizes Secured public key Cryptography “Elliptic curves signature Algorithm” </vt:lpstr>
      <vt:lpstr>Oncology data sharing system : Alvetine et al., 2016 </vt:lpstr>
      <vt:lpstr>PowerPoint Presentation</vt:lpstr>
      <vt:lpstr>PowerPoint Presentation</vt:lpstr>
      <vt:lpstr>PowerPoint Presentation</vt:lpstr>
      <vt:lpstr>PowerPoint Presentation</vt:lpstr>
      <vt:lpstr>Discussion (BITcoin &amp; Ethereum VS Hyperledger)</vt:lpstr>
      <vt:lpstr>PowerPoint Presentation</vt:lpstr>
      <vt:lpstr>PowerPoint Presentation</vt:lpstr>
      <vt:lpstr>PowerPoint Presentation</vt:lpstr>
      <vt:lpstr>PowerPoint Presentation</vt:lpstr>
      <vt:lpstr>Discussion Symmetric VS Asymmetric Cryptography </vt:lpstr>
      <vt:lpstr>Proposed Solution</vt:lpstr>
      <vt:lpstr>PowerPoint Presentation</vt:lpstr>
      <vt:lpstr>Deterministic VS NON deterministic outcome </vt:lpstr>
      <vt:lpstr>Research Methodology</vt:lpstr>
      <vt:lpstr>PowerPoint Presentation</vt:lpstr>
      <vt:lpstr>Contribution to framework: PKI Authentication Scheme</vt:lpstr>
      <vt:lpstr>PowerPoint Presentation</vt:lpstr>
      <vt:lpstr>Algorithm 1: Transaction Commit (Key-GEN, Commit, Open)</vt:lpstr>
      <vt:lpstr>Algorithm 2: Transaction Encryption (Keygen, Enc, Dec)</vt:lpstr>
      <vt:lpstr>Algorithm 3: Transaction Signature (Keygen, Sign, Ver) </vt:lpstr>
      <vt:lpstr>Case Study in healthcare Domain</vt:lpstr>
      <vt:lpstr>Patient Identity Registration</vt:lpstr>
      <vt:lpstr>Patient Appointment schedule</vt:lpstr>
      <vt:lpstr>Hospital admin staff Data access Authentication</vt:lpstr>
      <vt:lpstr>Doctor Data access Authentication</vt:lpstr>
      <vt:lpstr>Dataset: </vt:lpstr>
      <vt:lpstr>Evaluation architecture (Mahesh et al., 2018 , Ingo et al., 2017, Mohamed et al., 2017)</vt:lpstr>
      <vt:lpstr>Simulation assumptions:</vt:lpstr>
      <vt:lpstr>PowerPoint Presentation</vt:lpstr>
      <vt:lpstr>Preliminary TEST</vt:lpstr>
      <vt:lpstr>PowerPoint Presentation</vt:lpstr>
      <vt:lpstr>Gantt Chart</vt:lpstr>
      <vt:lpstr>PowerPoint Presentation</vt:lpstr>
      <vt:lpstr>PowerPoint Presentation</vt:lpstr>
      <vt:lpstr>Publication</vt:lpstr>
      <vt:lpstr>References </vt:lpstr>
      <vt:lpstr>Thank You</vt:lpstr>
      <vt:lpstr>Simulation assumptions:</vt:lpstr>
      <vt:lpstr>PowerPoint Presentation</vt:lpstr>
      <vt:lpstr>PowerPoint Presentation</vt:lpstr>
      <vt:lpstr>Simulation assumptions:</vt:lpstr>
      <vt:lpstr>Data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Tahir Yinka</dc:creator>
  <cp:lastModifiedBy>USER</cp:lastModifiedBy>
  <cp:revision>486</cp:revision>
  <dcterms:created xsi:type="dcterms:W3CDTF">2019-02-13T05:13:20Z</dcterms:created>
  <dcterms:modified xsi:type="dcterms:W3CDTF">2019-05-24T08:55:02Z</dcterms:modified>
</cp:coreProperties>
</file>