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48" r:id="rId3"/>
    <p:sldId id="404" r:id="rId4"/>
    <p:sldId id="405" r:id="rId5"/>
    <p:sldId id="395" r:id="rId6"/>
    <p:sldId id="397" r:id="rId7"/>
    <p:sldId id="428" r:id="rId8"/>
    <p:sldId id="398" r:id="rId9"/>
    <p:sldId id="416" r:id="rId10"/>
    <p:sldId id="391" r:id="rId11"/>
    <p:sldId id="399" r:id="rId12"/>
    <p:sldId id="400" r:id="rId13"/>
    <p:sldId id="402" r:id="rId14"/>
    <p:sldId id="406" r:id="rId15"/>
    <p:sldId id="407" r:id="rId16"/>
    <p:sldId id="409" r:id="rId17"/>
    <p:sldId id="408" r:id="rId18"/>
    <p:sldId id="410" r:id="rId19"/>
    <p:sldId id="352" r:id="rId20"/>
    <p:sldId id="389" r:id="rId21"/>
    <p:sldId id="417" r:id="rId22"/>
    <p:sldId id="421" r:id="rId23"/>
    <p:sldId id="418" r:id="rId24"/>
    <p:sldId id="419" r:id="rId25"/>
    <p:sldId id="420" r:id="rId26"/>
    <p:sldId id="422" r:id="rId27"/>
    <p:sldId id="423" r:id="rId28"/>
    <p:sldId id="425" r:id="rId29"/>
    <p:sldId id="412" r:id="rId30"/>
    <p:sldId id="426" r:id="rId31"/>
    <p:sldId id="427" r:id="rId32"/>
    <p:sldId id="353" r:id="rId33"/>
    <p:sldId id="354" r:id="rId34"/>
    <p:sldId id="429" r:id="rId35"/>
    <p:sldId id="430" r:id="rId36"/>
    <p:sldId id="431" r:id="rId37"/>
    <p:sldId id="432" r:id="rId38"/>
    <p:sldId id="437" r:id="rId39"/>
    <p:sldId id="433" r:id="rId40"/>
    <p:sldId id="434" r:id="rId41"/>
    <p:sldId id="435" r:id="rId42"/>
    <p:sldId id="436" r:id="rId43"/>
    <p:sldId id="43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/>
  </p:normalViewPr>
  <p:slideViewPr>
    <p:cSldViewPr>
      <p:cViewPr varScale="1">
        <p:scale>
          <a:sx n="96" d="100"/>
          <a:sy n="96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rooted tree </a:t>
            </a:r>
            <a:r>
              <a:rPr lang="en-US" i="1" dirty="0" smtClean="0"/>
              <a:t>T</a:t>
            </a:r>
            <a:r>
              <a:rPr lang="en-US" dirty="0" smtClean="0"/>
              <a:t> (with root </a:t>
            </a:r>
            <a:r>
              <a:rPr lang="en-US" i="1" dirty="0" smtClean="0"/>
              <a:t>a</a:t>
            </a:r>
            <a:r>
              <a:rPr lang="en-US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ancestors of </a:t>
            </a:r>
            <a:r>
              <a:rPr lang="en-US" i="1" dirty="0"/>
              <a:t>e</a:t>
            </a:r>
            <a:r>
              <a:rPr lang="en-US" dirty="0"/>
              <a:t>,  and </a:t>
            </a:r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all internal </a:t>
            </a:r>
            <a:r>
              <a:rPr lang="en-US" dirty="0" smtClean="0"/>
              <a:t>vertices  </a:t>
            </a:r>
            <a:r>
              <a:rPr lang="en-US" dirty="0"/>
              <a:t>and all leaves</a:t>
            </a:r>
            <a:r>
              <a:rPr lang="en-US" dirty="0" smtClean="0"/>
              <a:t>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</a:t>
            </a:r>
            <a:r>
              <a:rPr lang="en-US" dirty="0" smtClean="0"/>
              <a:t>at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en-US" dirty="0"/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 smtClean="0"/>
              <a:t>Definition</a:t>
            </a:r>
            <a:r>
              <a:rPr lang="en-US" sz="7200" dirty="0" smtClean="0"/>
              <a:t>: A rooted tree is called an </a:t>
            </a:r>
            <a:r>
              <a:rPr lang="en-US" sz="7200" i="1" dirty="0" smtClean="0"/>
              <a:t>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vertex has no more than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The tree is called a </a:t>
            </a:r>
            <a:r>
              <a:rPr lang="en-US" sz="7200" i="1" dirty="0" smtClean="0"/>
              <a:t>full 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vertex has exactly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An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with </a:t>
            </a:r>
            <a:r>
              <a:rPr lang="en-US" sz="7200" i="1" dirty="0" smtClean="0"/>
              <a:t>m</a:t>
            </a:r>
            <a:r>
              <a:rPr lang="en-US" sz="7200" dirty="0" smtClean="0"/>
              <a:t> =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/>
              <a:t> is called a </a:t>
            </a:r>
            <a:r>
              <a:rPr lang="en-US" sz="7200" i="1" dirty="0" smtClean="0"/>
              <a:t>binary</a:t>
            </a:r>
            <a:r>
              <a:rPr lang="en-US" sz="7200" dirty="0" smtClean="0"/>
              <a:t> tree.</a:t>
            </a:r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r>
              <a:rPr lang="en-US" sz="7200" b="1" dirty="0" smtClean="0"/>
              <a:t>Example</a:t>
            </a:r>
            <a:r>
              <a:rPr lang="en-US" sz="7200" dirty="0" smtClean="0"/>
              <a:t>: Are the following rooted trees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trees for some positive integer </a:t>
            </a:r>
            <a:r>
              <a:rPr lang="en-US" sz="7200" i="1" dirty="0" smtClean="0"/>
              <a:t>m</a:t>
            </a:r>
            <a:r>
              <a:rPr lang="en-US" sz="7200" dirty="0" smtClean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 smtClean="0"/>
              <a:t>Solution</a:t>
            </a:r>
            <a:r>
              <a:rPr lang="en-US" sz="7200" dirty="0" smtClean="0"/>
              <a:t>: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/>
              <a:t> is a full binary tree because each of its internal vertices has two children.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-ary tree because each of its internal vertices has three children. In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each internal vertex has five children, so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 smtClean="0"/>
              <a:t>-ary tree.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not a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for any m because some of its internal vertices have two children and others have three children.</a:t>
            </a:r>
            <a:endParaRPr lang="en-US" sz="7200" dirty="0"/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400" b="1" dirty="0" smtClean="0"/>
              <a:t>Definition</a:t>
            </a:r>
            <a:r>
              <a:rPr lang="en-US" sz="1400" dirty="0" smtClean="0"/>
              <a:t>: An </a:t>
            </a:r>
            <a:r>
              <a:rPr lang="en-US" sz="1400" i="1" dirty="0" smtClean="0"/>
              <a:t>ordered rooted tree </a:t>
            </a:r>
            <a:r>
              <a:rPr lang="en-US" sz="1400" dirty="0" smtClean="0"/>
              <a:t>is a rooted tree where the children of each internal vertex are ordered.</a:t>
            </a:r>
          </a:p>
          <a:p>
            <a:pPr lvl="1"/>
            <a:r>
              <a:rPr lang="en-US" sz="1400" dirty="0" smtClean="0"/>
              <a:t>We draw ordered rooted trees so that the children of each internal vertex are shown in order from left to right.</a:t>
            </a:r>
          </a:p>
          <a:p>
            <a:pPr marL="393192" lvl="1" indent="0">
              <a:buNone/>
            </a:pPr>
            <a:endParaRPr lang="en-US" sz="1400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 smtClean="0"/>
              <a:t>Definition</a:t>
            </a:r>
            <a:r>
              <a:rPr lang="en-US" sz="1400" dirty="0"/>
              <a:t>: A </a:t>
            </a:r>
            <a:r>
              <a:rPr lang="en-US" sz="1400" i="1" dirty="0"/>
              <a:t>binary tree </a:t>
            </a:r>
            <a:r>
              <a:rPr lang="en-US" sz="1400" dirty="0"/>
              <a:t>is an </a:t>
            </a:r>
            <a:r>
              <a:rPr lang="en-US" sz="1400" dirty="0" smtClean="0"/>
              <a:t>ordered </a:t>
            </a:r>
            <a:r>
              <a:rPr lang="en-US" sz="1400" dirty="0"/>
              <a:t>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at most two children.   If an internal vertex of a binary tree has two children, the first is called the </a:t>
            </a:r>
            <a:r>
              <a:rPr lang="en-US" sz="1400" i="1" dirty="0"/>
              <a:t>left child </a:t>
            </a:r>
            <a:r>
              <a:rPr lang="en-US" sz="1400" dirty="0"/>
              <a:t>and the second the </a:t>
            </a:r>
            <a:r>
              <a:rPr lang="en-US" sz="1400" i="1" dirty="0"/>
              <a:t>right </a:t>
            </a:r>
            <a:r>
              <a:rPr lang="en-US" sz="1400" i="1" dirty="0" smtClean="0"/>
              <a:t>child</a:t>
            </a:r>
            <a:r>
              <a:rPr lang="en-US" sz="1400" dirty="0" smtClean="0"/>
              <a:t>.</a:t>
            </a:r>
            <a:r>
              <a:rPr lang="en-US" sz="1400" dirty="0"/>
              <a:t> </a:t>
            </a:r>
            <a:r>
              <a:rPr lang="en-US" sz="1400" dirty="0" smtClean="0"/>
              <a:t>The tree rooted at the left child of a vertex is called the </a:t>
            </a:r>
            <a:r>
              <a:rPr lang="en-US" sz="1400" i="1" dirty="0" smtClean="0"/>
              <a:t>left </a:t>
            </a:r>
            <a:r>
              <a:rPr lang="en-US" sz="1400" i="1" dirty="0" err="1" smtClean="0"/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vertex, and the tree rooted at the right child of a vertex is called the </a:t>
            </a:r>
            <a:r>
              <a:rPr lang="en-US" sz="1400" i="1" dirty="0" smtClean="0"/>
              <a:t>right </a:t>
            </a:r>
            <a:r>
              <a:rPr lang="en-US" sz="1400" i="1" dirty="0" err="1" smtClean="0"/>
              <a:t>subtree</a:t>
            </a:r>
            <a:r>
              <a:rPr lang="en-US" sz="1400" i="1" dirty="0" smtClean="0"/>
              <a:t> </a:t>
            </a:r>
            <a:r>
              <a:rPr lang="en-US" sz="1400" dirty="0" smtClean="0"/>
              <a:t>of this vertex.</a:t>
            </a:r>
          </a:p>
          <a:p>
            <a:pPr lvl="1"/>
            <a:endParaRPr lang="en-US" sz="1400" dirty="0" smtClean="0"/>
          </a:p>
          <a:p>
            <a:pPr indent="0">
              <a:buNone/>
            </a:pPr>
            <a:r>
              <a:rPr lang="en-US" sz="1400" b="1" dirty="0" smtClean="0"/>
              <a:t>Example</a:t>
            </a:r>
            <a:r>
              <a:rPr lang="en-US" sz="1400" dirty="0" smtClean="0"/>
              <a:t>:  Consider the binary tree </a:t>
            </a:r>
            <a:r>
              <a:rPr lang="en-US" sz="1400" i="1" dirty="0" smtClean="0"/>
              <a:t>T</a:t>
            </a:r>
            <a:r>
              <a:rPr lang="en-US" sz="1400" dirty="0" smtClean="0"/>
              <a:t>.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r>
              <a:rPr lang="en-US" sz="1400" dirty="0" smtClean="0"/>
              <a:t>  What are the left and right children of </a:t>
            </a:r>
            <a:r>
              <a:rPr lang="en-US" sz="1400" i="1" dirty="0" smtClean="0"/>
              <a:t>d</a:t>
            </a:r>
            <a:r>
              <a:rPr lang="en-US" sz="1400" dirty="0" smtClean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 </a:t>
            </a:r>
            <a:r>
              <a:rPr lang="en-US" sz="1400" dirty="0" smtClean="0"/>
              <a:t>What are 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400" b="1" dirty="0" smtClean="0"/>
              <a:t>Solution</a:t>
            </a:r>
            <a:r>
              <a:rPr lang="en-US" sz="1400" dirty="0" smtClean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err="1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left child of </a:t>
            </a:r>
            <a:r>
              <a:rPr lang="en-US" sz="1400" i="1" dirty="0" smtClean="0"/>
              <a:t>d</a:t>
            </a:r>
            <a:r>
              <a:rPr lang="en-US" sz="1400" dirty="0" smtClean="0"/>
              <a:t> is </a:t>
            </a:r>
            <a:r>
              <a:rPr lang="en-US" sz="1400" i="1" dirty="0" smtClean="0"/>
              <a:t>f</a:t>
            </a:r>
            <a:r>
              <a:rPr lang="en-US" sz="1400" dirty="0" smtClean="0"/>
              <a:t> and the right child is </a:t>
            </a:r>
            <a:r>
              <a:rPr lang="en-US" sz="1400" i="1" dirty="0" smtClean="0"/>
              <a:t>g</a:t>
            </a:r>
            <a:r>
              <a:rPr lang="en-US" sz="1400" dirty="0" smtClean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(</a:t>
            </a:r>
            <a:r>
              <a:rPr lang="en-US" sz="1400" i="1" dirty="0" smtClean="0">
                <a:solidFill>
                  <a:schemeClr val="accent2"/>
                </a:solidFill>
              </a:rPr>
              <a:t>ii</a:t>
            </a:r>
            <a:r>
              <a:rPr lang="en-US" sz="1400" dirty="0" smtClean="0">
                <a:solidFill>
                  <a:schemeClr val="accent2"/>
                </a:solidFill>
              </a:rPr>
              <a:t>) </a:t>
            </a:r>
            <a:r>
              <a:rPr lang="en-US" sz="1400" dirty="0" smtClean="0"/>
              <a:t>The left and right </a:t>
            </a:r>
            <a:r>
              <a:rPr lang="en-US" sz="1400" dirty="0" err="1" smtClean="0"/>
              <a:t>subtrees</a:t>
            </a:r>
            <a:r>
              <a:rPr lang="en-US" sz="1400" dirty="0" smtClean="0"/>
              <a:t> of </a:t>
            </a:r>
            <a:r>
              <a:rPr lang="en-US" sz="1400" i="1" dirty="0" smtClean="0"/>
              <a:t>c</a:t>
            </a:r>
            <a:r>
              <a:rPr lang="en-US" sz="1400" dirty="0" smtClean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(b) and (c).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4495800"/>
            <a:ext cx="3042666" cy="16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A tree with </a:t>
            </a:r>
            <a:r>
              <a:rPr lang="en-US" i="1" dirty="0" smtClean="0"/>
              <a:t>n</a:t>
            </a:r>
            <a:r>
              <a:rPr lang="en-US" dirty="0" smtClean="0"/>
              <a:t> vertices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edges.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</a:t>
            </a:r>
            <a:r>
              <a:rPr lang="en-US" b="1" dirty="0" smtClean="0"/>
              <a:t>):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 tree with one vertex has no edges. Hence, the theorem holds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that every tree with </a:t>
            </a:r>
            <a:r>
              <a:rPr lang="en-US" i="1" dirty="0" smtClean="0"/>
              <a:t>k</a:t>
            </a:r>
            <a:r>
              <a:rPr lang="en-US" dirty="0" smtClean="0"/>
              <a:t> vertices has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dirty="0" smtClean="0"/>
              <a:t>Suppose that a tree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vertices and that </a:t>
            </a:r>
            <a:r>
              <a:rPr lang="en-US" i="1" dirty="0" smtClean="0"/>
              <a:t>v</a:t>
            </a:r>
            <a:r>
              <a:rPr lang="en-US" dirty="0" smtClean="0"/>
              <a:t> is a leaf of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/>
              <a:t>w </a:t>
            </a:r>
            <a:r>
              <a:rPr lang="en-US" dirty="0" smtClean="0"/>
              <a:t>be the parent of </a:t>
            </a:r>
            <a:r>
              <a:rPr lang="en-US" i="1" dirty="0" smtClean="0"/>
              <a:t>v</a:t>
            </a:r>
            <a:r>
              <a:rPr lang="en-US" dirty="0" smtClean="0"/>
              <a:t>. Removing the vertex </a:t>
            </a:r>
            <a:r>
              <a:rPr lang="en-US" i="1" dirty="0" smtClean="0"/>
              <a:t>v</a:t>
            </a:r>
            <a:r>
              <a:rPr lang="en-US" dirty="0" smtClean="0"/>
              <a:t> and the edge connecting </a:t>
            </a:r>
            <a:r>
              <a:rPr lang="en-US" i="1" dirty="0" smtClean="0"/>
              <a:t>w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produces a tree </a:t>
            </a:r>
            <a:r>
              <a:rPr lang="en-US" i="1" dirty="0" smtClean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/>
              <a:t> vertices. By the inductive hypothesis,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edges. Because </a:t>
            </a:r>
            <a:r>
              <a:rPr lang="en-US" i="1" dirty="0" smtClean="0"/>
              <a:t>T</a:t>
            </a:r>
            <a:r>
              <a:rPr lang="en-US" dirty="0" smtClean="0"/>
              <a:t> has one more edge  than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, we see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edges. This completes the inductive step.</a:t>
            </a:r>
            <a:endParaRPr lang="en-US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95863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en-US" dirty="0"/>
              <a:t>with </a:t>
            </a:r>
            <a:r>
              <a:rPr lang="en-US" i="1" dirty="0" err="1" smtClean="0"/>
              <a:t>i</a:t>
            </a:r>
            <a:r>
              <a:rPr lang="en-US" dirty="0" smtClean="0"/>
              <a:t> internal vertices </a:t>
            </a:r>
            <a:r>
              <a:rPr lang="en-US" dirty="0"/>
              <a:t>has </a:t>
            </a:r>
            <a:r>
              <a:rPr lang="en-US" dirty="0" smtClean="0"/>
              <a:t> </a:t>
            </a:r>
            <a:r>
              <a:rPr lang="en-US" i="1" dirty="0" smtClean="0"/>
              <a:t>n = mi 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vertices.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: Every vertex, except the root, is the child of an internal vertex. Because each of the </a:t>
            </a:r>
            <a:r>
              <a:rPr lang="en-US" i="1" dirty="0" err="1" smtClean="0"/>
              <a:t>i</a:t>
            </a:r>
            <a:r>
              <a:rPr lang="en-US" dirty="0" smtClean="0"/>
              <a:t> internal vertices has </a:t>
            </a:r>
            <a:r>
              <a:rPr lang="en-US" i="1" dirty="0" smtClean="0"/>
              <a:t>m</a:t>
            </a:r>
            <a:r>
              <a:rPr lang="en-US" dirty="0" smtClean="0"/>
              <a:t> children, there are </a:t>
            </a:r>
            <a:r>
              <a:rPr lang="en-US" i="1" dirty="0" smtClean="0"/>
              <a:t>mi</a:t>
            </a:r>
            <a:r>
              <a:rPr lang="en-US" dirty="0" smtClean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16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  <a:r>
              <a:rPr lang="en-US" dirty="0"/>
              <a:t>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i="1" dirty="0" smtClean="0"/>
              <a:t> </a:t>
            </a:r>
          </a:p>
          <a:p>
            <a:pPr lvl="1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of part </a:t>
            </a:r>
            <a:r>
              <a:rPr lang="en-US" b="1" i="1" dirty="0" err="1" smtClean="0"/>
              <a:t>i</a:t>
            </a:r>
            <a:r>
              <a:rPr lang="en-US" b="1" dirty="0" smtClean="0"/>
              <a:t>): </a:t>
            </a:r>
            <a:r>
              <a:rPr lang="en-US" dirty="0" smtClean="0"/>
              <a:t>Solving for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mi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gives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− 1</a:t>
            </a:r>
            <a:r>
              <a:rPr lang="en-US" dirty="0" smtClean="0">
                <a:latin typeface="Cambria Math"/>
                <a:ea typeface="Cambria Math"/>
              </a:rPr>
              <a:t>)/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.  Since each vertex is either a leaf or an internal vertex, 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l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. By solving for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 and using the formula for </a:t>
            </a:r>
            <a:r>
              <a:rPr lang="en-US" i="1" dirty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, we see </a:t>
            </a:r>
            <a:r>
              <a:rPr lang="en-US" dirty="0" smtClean="0">
                <a:ea typeface="Cambria Math"/>
              </a:rPr>
              <a:t>that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 err="1"/>
              <a:t>i</a:t>
            </a:r>
            <a:r>
              <a:rPr lang="en-US" dirty="0"/>
              <a:t> =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internal vertices and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= [(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+ 1]/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leaves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endParaRPr lang="en-US" dirty="0">
              <a:latin typeface="Cambria Math"/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internal </a:t>
            </a:r>
            <a:r>
              <a:rPr lang="en-US" dirty="0">
                <a:latin typeface="Cambria Math"/>
                <a:ea typeface="Cambria Math"/>
              </a:rPr>
              <a:t>vertices has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mi</a:t>
            </a:r>
            <a:r>
              <a:rPr lang="en-US" dirty="0">
                <a:latin typeface="Cambria Math"/>
                <a:ea typeface="Cambria Math"/>
              </a:rPr>
              <a:t> + 1 vertices and   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+ 1 leaves,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leaves has 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latin typeface="Cambria Math"/>
                <a:ea typeface="Cambria Math"/>
              </a:rPr>
              <a:t>ml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 − 1) vertices and                         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− 1)/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   internal vertices.</a:t>
            </a: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239543" y="625063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056205"/>
            <a:ext cx="159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roofs of parts (ii) and (iii) are left as exercises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dirty="0" smtClean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l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ea typeface="Cambria Math"/>
              </a:rPr>
              <a:t> (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</a:t>
            </a:r>
            <a:r>
              <a:rPr lang="en-US" sz="2400" dirty="0">
                <a:ea typeface="Cambria Math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)/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/>
                <a:ea typeface="Cambria Math"/>
              </a:rPr>
              <a:t> [(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 − 1)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+ 1]/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24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of vertices and height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When working with trees, we often want to have rooted trees where the </a:t>
            </a:r>
            <a:r>
              <a:rPr lang="en-US" dirty="0" err="1" smtClean="0"/>
              <a:t>subtrees</a:t>
            </a:r>
            <a:r>
              <a:rPr lang="en-US" dirty="0" smtClean="0"/>
              <a:t> at each vertex contain paths of approximately the same length.</a:t>
            </a:r>
          </a:p>
          <a:p>
            <a:r>
              <a:rPr lang="en-US" dirty="0" smtClean="0"/>
              <a:t>To make this idea precise we need some definitions: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level</a:t>
            </a:r>
            <a:r>
              <a:rPr lang="en-US" dirty="0" smtClean="0"/>
              <a:t> of a vertex </a:t>
            </a:r>
            <a:r>
              <a:rPr lang="en-US" i="1" dirty="0" smtClean="0"/>
              <a:t>v</a:t>
            </a:r>
            <a:r>
              <a:rPr lang="en-US" dirty="0" smtClean="0"/>
              <a:t> in a rooted tree is the length of the unique path from the root to this vertex. 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height</a:t>
            </a:r>
            <a:r>
              <a:rPr lang="en-US" dirty="0" smtClean="0"/>
              <a:t> of a rooted tree is the maximum of the levels of the vertices.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     the tree to the right.                        </a:t>
            </a:r>
          </a:p>
          <a:p>
            <a:pPr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ii</a:t>
            </a:r>
            <a:r>
              <a:rPr lang="en-US" dirty="0" smtClean="0">
                <a:solidFill>
                  <a:schemeClr val="accent1"/>
                </a:solidFill>
              </a:rPr>
              <a:t>)  </a:t>
            </a:r>
            <a:r>
              <a:rPr lang="en-US" dirty="0" smtClean="0"/>
              <a:t>What is the height of the tree?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lnSpc>
                <a:spcPts val="1700"/>
              </a:lnSpc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  <a:p>
            <a:pPr indent="0">
              <a:lnSpc>
                <a:spcPts val="12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 The root </a:t>
            </a:r>
            <a:r>
              <a:rPr lang="en-US" i="1" dirty="0" smtClean="0"/>
              <a:t>a</a:t>
            </a:r>
            <a:r>
              <a:rPr lang="en-US" dirty="0" smtClean="0"/>
              <a:t> is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 Vertices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k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Vertices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l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Vertices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Vertex </a:t>
            </a:r>
            <a:r>
              <a:rPr lang="en-US" i="1" dirty="0" smtClean="0"/>
              <a:t>h</a:t>
            </a:r>
            <a:r>
              <a:rPr lang="en-US" dirty="0" smtClean="0"/>
              <a:t> is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The height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110871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rooted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is </a:t>
            </a:r>
            <a:r>
              <a:rPr lang="en-US" i="1" dirty="0" smtClean="0"/>
              <a:t>balanced</a:t>
            </a:r>
            <a:r>
              <a:rPr lang="en-US" dirty="0" smtClean="0"/>
              <a:t> if all leaves are at levels </a:t>
            </a:r>
            <a:r>
              <a:rPr lang="en-US" i="1" dirty="0" smtClean="0"/>
              <a:t>h</a:t>
            </a:r>
            <a:r>
              <a:rPr lang="en-US" dirty="0" smtClean="0"/>
              <a:t> or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balanced, but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not because it has leaves at levels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734050" cy="1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Bound for the Number of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There are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US" dirty="0" smtClean="0"/>
              <a:t>of height </a:t>
            </a:r>
            <a:r>
              <a:rPr lang="en-US" i="1" dirty="0"/>
              <a:t>h</a:t>
            </a:r>
            <a:r>
              <a:rPr lang="en-US" dirty="0" smtClean="0"/>
              <a:t>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 on height</a:t>
            </a:r>
            <a:r>
              <a:rPr lang="en-US" b="1" dirty="0" smtClean="0"/>
              <a:t>): 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Consider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 The tree consists of a root and no more than </a:t>
            </a:r>
            <a:r>
              <a:rPr lang="en-US" i="1" dirty="0" smtClean="0"/>
              <a:t>m</a:t>
            </a:r>
            <a:r>
              <a:rPr lang="en-US" dirty="0" smtClean="0"/>
              <a:t> children, all leaves. Hence, there are no more than </a:t>
            </a:r>
            <a:r>
              <a:rPr lang="en-US" i="1" dirty="0" smtClean="0"/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dirty="0" smtClean="0"/>
              <a:t>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the result is true for all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 of height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. Let </a:t>
            </a:r>
            <a:r>
              <a:rPr lang="en-US" i="1" dirty="0" smtClean="0"/>
              <a:t>T</a:t>
            </a:r>
            <a:r>
              <a:rPr lang="en-US" dirty="0" smtClean="0"/>
              <a:t> be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. The leaves of </a:t>
            </a:r>
            <a:r>
              <a:rPr lang="en-US" i="1" dirty="0" smtClean="0"/>
              <a:t>T </a:t>
            </a:r>
            <a:r>
              <a:rPr lang="en-US" dirty="0" smtClean="0"/>
              <a:t>are the leaves of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T</a:t>
            </a:r>
            <a:r>
              <a:rPr lang="en-US" dirty="0" smtClean="0"/>
              <a:t> we get when we delete the edges from the root to each of the vertices of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 smtClean="0"/>
              <a:t>Each of these </a:t>
            </a:r>
            <a:r>
              <a:rPr lang="en-US" dirty="0" err="1" smtClean="0"/>
              <a:t>subtrees</a:t>
            </a:r>
            <a:r>
              <a:rPr lang="en-US" dirty="0" smtClean="0"/>
              <a:t> has height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By the inductive hypothesis, each of these </a:t>
            </a:r>
            <a:r>
              <a:rPr lang="en-US" dirty="0" err="1" smtClean="0"/>
              <a:t>subtrees</a:t>
            </a:r>
            <a:r>
              <a:rPr lang="en-US" dirty="0" smtClean="0"/>
              <a:t> has at most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 smtClean="0">
                <a:latin typeface="Cambria Math"/>
                <a:ea typeface="Cambria Math"/>
              </a:rPr>
              <a:t>−</a:t>
            </a:r>
            <a:r>
              <a:rPr lang="en-US" baseline="30000" dirty="0" smtClean="0"/>
              <a:t>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leaves. Since there are at most </a:t>
            </a:r>
            <a:r>
              <a:rPr lang="en-US" i="1" dirty="0" smtClean="0"/>
              <a:t>m</a:t>
            </a:r>
            <a:r>
              <a:rPr lang="en-US" dirty="0" smtClean="0"/>
              <a:t> such </a:t>
            </a:r>
            <a:r>
              <a:rPr lang="en-US" dirty="0" err="1" smtClean="0"/>
              <a:t>subtees</a:t>
            </a:r>
            <a:r>
              <a:rPr lang="en-US" dirty="0" smtClean="0"/>
              <a:t>, there are at most </a:t>
            </a:r>
            <a:r>
              <a:rPr lang="en-US" i="1" dirty="0" smtClean="0"/>
              <a:t>m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m</a:t>
            </a:r>
            <a:r>
              <a:rPr lang="en-US" i="1" baseline="30000" dirty="0" err="1" smtClean="0"/>
              <a:t>h</a:t>
            </a:r>
            <a:r>
              <a:rPr lang="en-US" dirty="0" smtClean="0"/>
              <a:t> leaves in the tree.  </a:t>
            </a:r>
          </a:p>
          <a:p>
            <a:pPr indent="0">
              <a:buNone/>
            </a:pPr>
            <a:endParaRPr lang="en-US" baseline="30000" dirty="0"/>
          </a:p>
          <a:p>
            <a:pPr indent="0">
              <a:buNone/>
            </a:pPr>
            <a:r>
              <a:rPr lang="en-US" b="1" dirty="0" smtClean="0"/>
              <a:t>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If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has </a:t>
            </a:r>
            <a:r>
              <a:rPr lang="en-US" i="1" dirty="0" smtClean="0"/>
              <a:t>l</a:t>
            </a:r>
            <a:r>
              <a:rPr lang="en-US" dirty="0" smtClean="0"/>
              <a:t> leaves, then  </a:t>
            </a:r>
            <a:r>
              <a:rPr lang="en-US" i="1" dirty="0" smtClean="0"/>
              <a:t>h</a:t>
            </a:r>
            <a:r>
              <a:rPr lang="en-US" dirty="0" smtClean="0"/>
              <a:t> ≥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err="1" smtClean="0">
                <a:ea typeface="Cambria Math"/>
              </a:rPr>
              <a:t>log</a:t>
            </a:r>
            <a:r>
              <a:rPr lang="en-US" i="1" baseline="-25000" dirty="0" err="1" smtClean="0">
                <a:ea typeface="Cambria Math"/>
              </a:rPr>
              <a:t>m</a:t>
            </a:r>
            <a:r>
              <a:rPr lang="en-US" i="1" baseline="-25000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⌉. </a:t>
            </a:r>
            <a:r>
              <a:rPr lang="en-US" dirty="0" smtClean="0">
                <a:ea typeface="Cambria Math"/>
              </a:rPr>
              <a:t>If the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-</a:t>
            </a:r>
            <a:r>
              <a:rPr lang="en-US" dirty="0" err="1" smtClean="0">
                <a:ea typeface="Cambria Math"/>
              </a:rPr>
              <a:t>ary</a:t>
            </a:r>
            <a:r>
              <a:rPr lang="en-US" dirty="0" smtClean="0">
                <a:ea typeface="Cambria Math"/>
              </a:rPr>
              <a:t> tree is full and balanced, then </a:t>
            </a:r>
            <a:r>
              <a:rPr lang="en-US" i="1" dirty="0" smtClean="0">
                <a:ea typeface="Cambria Math"/>
              </a:rPr>
              <a:t>h</a:t>
            </a:r>
            <a:r>
              <a:rPr lang="en-US" dirty="0" smtClean="0">
                <a:ea typeface="Cambria Math"/>
              </a:rPr>
              <a:t> = 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⌈</a:t>
            </a:r>
            <a:r>
              <a:rPr lang="en-US" sz="2500" dirty="0" err="1">
                <a:solidFill>
                  <a:prstClr val="black"/>
                </a:solidFill>
                <a:ea typeface="Cambria Math"/>
              </a:rPr>
              <a:t>log</a:t>
            </a:r>
            <a:r>
              <a:rPr lang="en-US" sz="2500" i="1" baseline="-25000" dirty="0" err="1">
                <a:solidFill>
                  <a:prstClr val="black"/>
                </a:solidFill>
                <a:ea typeface="Cambria Math"/>
              </a:rPr>
              <a:t>m</a:t>
            </a:r>
            <a:r>
              <a:rPr lang="en-US" sz="2500" i="1" baseline="-25000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500" i="1" dirty="0">
                <a:solidFill>
                  <a:prstClr val="black"/>
                </a:solidFill>
                <a:ea typeface="Cambria Math"/>
              </a:rPr>
              <a:t>l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⌉. 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 (</a:t>
            </a:r>
            <a:r>
              <a:rPr lang="en-US" sz="2500" i="1" dirty="0" smtClean="0">
                <a:solidFill>
                  <a:prstClr val="black"/>
                </a:solidFill>
                <a:latin typeface="Cambria Math"/>
                <a:ea typeface="Cambria Math"/>
              </a:rPr>
              <a:t>see text for the proof</a:t>
            </a:r>
            <a:r>
              <a:rPr lang="en-US" sz="2500" dirty="0" smtClean="0">
                <a:solidFill>
                  <a:prstClr val="black"/>
                </a:solidFill>
                <a:latin typeface="Cambria Math"/>
                <a:ea typeface="Cambria Math"/>
              </a:rPr>
              <a:t>)</a:t>
            </a:r>
            <a:endParaRPr lang="en-US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3581400"/>
            <a:ext cx="4305300" cy="129997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7976154" y="54035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Applications of Trees</a:t>
            </a:r>
            <a:r>
              <a:rPr lang="en-US" dirty="0"/>
              <a:t>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Tree Traversal</a:t>
            </a:r>
          </a:p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Minimum Spanning Trees (</a:t>
            </a:r>
            <a:r>
              <a:rPr lang="en-US" i="1" dirty="0" smtClean="0"/>
              <a:t>not currently included in overheads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Traversal Algorithms</a:t>
            </a:r>
          </a:p>
          <a:p>
            <a:r>
              <a:rPr lang="en-US" dirty="0" smtClean="0"/>
              <a:t>Infix, Prefix, and Postfix Notation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 for systematically visiting every vertex of an ordered tree are called </a:t>
            </a:r>
            <a:r>
              <a:rPr lang="en-US" i="1" dirty="0" smtClean="0"/>
              <a:t>traversals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three most commonly used </a:t>
            </a:r>
            <a:r>
              <a:rPr lang="en-US" i="1" dirty="0" smtClean="0"/>
              <a:t>traversals</a:t>
            </a:r>
            <a:r>
              <a:rPr lang="en-US" dirty="0" smtClean="0"/>
              <a:t> are </a:t>
            </a:r>
            <a:r>
              <a:rPr lang="en-US" i="1" dirty="0" smtClean="0"/>
              <a:t>preorder</a:t>
            </a:r>
            <a:r>
              <a:rPr lang="en-US" dirty="0" smtClean="0"/>
              <a:t> </a:t>
            </a:r>
            <a:r>
              <a:rPr lang="en-US" i="1" dirty="0" smtClean="0"/>
              <a:t>traversal</a:t>
            </a:r>
            <a:r>
              <a:rPr lang="en-US" dirty="0" smtClean="0"/>
              <a:t>,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</a:t>
            </a:r>
            <a:r>
              <a:rPr lang="en-US" dirty="0" smtClean="0"/>
              <a:t>, and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smtClean="0"/>
              <a:t>preorder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preorder traversal  begins by visiting </a:t>
            </a:r>
            <a:r>
              <a:rPr lang="en-US" i="1" dirty="0" smtClean="0"/>
              <a:t>r</a:t>
            </a:r>
            <a:r>
              <a:rPr lang="en-US" dirty="0" smtClean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preorder.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24400"/>
            <a:ext cx="2500122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Preorder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400"/>
            <a:ext cx="2615691" cy="4389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286000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smtClean="0"/>
              <a:t>preorder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dirty="0"/>
              <a:t>l</a:t>
            </a:r>
            <a:r>
              <a:rPr lang="en-US" dirty="0" smtClean="0"/>
              <a:t>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preorder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inorder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inorder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, then </a:t>
            </a:r>
            <a:r>
              <a:rPr lang="en-US" dirty="0"/>
              <a:t>visiting </a:t>
            </a:r>
            <a:r>
              <a:rPr lang="en-US" i="1" dirty="0"/>
              <a:t>r</a:t>
            </a:r>
            <a:r>
              <a:rPr lang="en-US" dirty="0"/>
              <a:t>, and continues by </a:t>
            </a:r>
            <a:r>
              <a:rPr lang="en-US" dirty="0" smtClean="0"/>
              <a:t>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inorder</a:t>
            </a:r>
            <a:r>
              <a:rPr lang="en-US" dirty="0" smtClean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inorder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2680716" cy="15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2622665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inorder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leaf </a:t>
            </a:r>
            <a:r>
              <a:rPr lang="en-US" b="1" dirty="0" smtClean="0"/>
              <a:t>then</a:t>
            </a:r>
            <a:r>
              <a:rPr lang="en-US" dirty="0" smtClean="0"/>
              <a:t> list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l</a:t>
            </a:r>
            <a:r>
              <a:rPr lang="en-US" b="1" dirty="0" smtClean="0"/>
              <a:t> </a:t>
            </a:r>
            <a:r>
              <a:rPr lang="en-US" dirty="0" smtClean="0"/>
              <a:t>:= first child of </a:t>
            </a:r>
            <a:r>
              <a:rPr lang="en-US" i="1" dirty="0" smtClean="0"/>
              <a:t>r</a:t>
            </a:r>
            <a:r>
              <a:rPr lang="en-US" dirty="0" smtClean="0"/>
              <a:t> from left to right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l</a:t>
            </a:r>
            <a:r>
              <a:rPr lang="en-US" dirty="0" smtClean="0"/>
              <a:t> as its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l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list(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    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err="1" smtClean="0"/>
              <a:t>inorder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T</a:t>
            </a:r>
            <a:r>
              <a:rPr lang="en-US" dirty="0" smtClean="0"/>
              <a:t> be an ordered rooted tree with root </a:t>
            </a:r>
            <a:r>
              <a:rPr lang="en-US" i="1" dirty="0" smtClean="0"/>
              <a:t>r</a:t>
            </a:r>
            <a:r>
              <a:rPr lang="en-US" dirty="0" smtClean="0"/>
              <a:t>. If </a:t>
            </a:r>
            <a:r>
              <a:rPr lang="en-US" i="1" dirty="0" smtClean="0"/>
              <a:t>T</a:t>
            </a:r>
            <a:r>
              <a:rPr lang="en-US" dirty="0" smtClean="0"/>
              <a:t> consists only of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r</a:t>
            </a:r>
            <a:r>
              <a:rPr lang="en-US" dirty="0" smtClean="0"/>
              <a:t> is the </a:t>
            </a:r>
            <a:r>
              <a:rPr lang="en-US" i="1" dirty="0" err="1" smtClean="0"/>
              <a:t>postorder</a:t>
            </a:r>
            <a:r>
              <a:rPr lang="en-US" i="1" dirty="0" smtClean="0"/>
              <a:t> traversal </a:t>
            </a:r>
            <a:r>
              <a:rPr lang="en-US" dirty="0" smtClean="0"/>
              <a:t>of </a:t>
            </a:r>
            <a:r>
              <a:rPr lang="en-US" i="1" dirty="0"/>
              <a:t>T</a:t>
            </a:r>
            <a:r>
              <a:rPr lang="en-US" dirty="0" smtClean="0"/>
              <a:t>. Otherwise, suppose that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the </a:t>
            </a:r>
            <a:r>
              <a:rPr lang="en-US" dirty="0" err="1" smtClean="0"/>
              <a:t>subtrees</a:t>
            </a:r>
            <a:r>
              <a:rPr lang="en-US" dirty="0" smtClean="0"/>
              <a:t> of </a:t>
            </a:r>
            <a:r>
              <a:rPr lang="en-US" i="1" dirty="0" smtClean="0"/>
              <a:t>r</a:t>
            </a:r>
            <a:r>
              <a:rPr lang="en-US" dirty="0" smtClean="0"/>
              <a:t> from left to right in </a:t>
            </a:r>
            <a:r>
              <a:rPr lang="en-US" i="1" dirty="0" smtClean="0"/>
              <a:t>T</a:t>
            </a:r>
            <a:r>
              <a:rPr lang="en-US" dirty="0" smtClean="0"/>
              <a:t>. The </a:t>
            </a:r>
            <a:r>
              <a:rPr lang="en-US" dirty="0" err="1" smtClean="0"/>
              <a:t>postorder</a:t>
            </a:r>
            <a:r>
              <a:rPr lang="en-US" dirty="0" smtClean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in </a:t>
            </a:r>
            <a:r>
              <a:rPr lang="en-US" dirty="0" err="1" smtClean="0"/>
              <a:t>postorder</a:t>
            </a:r>
            <a:r>
              <a:rPr lang="en-US" dirty="0" smtClean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 smtClean="0"/>
              <a:t>  is traversed in </a:t>
            </a:r>
            <a:r>
              <a:rPr lang="en-US" dirty="0" err="1" smtClean="0"/>
              <a:t>postorder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visited.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592109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err="1" smtClean="0"/>
              <a:t>postordered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expressions can be represented using ordered rooted trees.</a:t>
            </a:r>
          </a:p>
          <a:p>
            <a:r>
              <a:rPr lang="en-US" dirty="0" smtClean="0"/>
              <a:t>Consider the expression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tree for the expression can be built from the bottom up, as is illustrated 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48200"/>
            <a:ext cx="4419600" cy="18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inorder</a:t>
            </a:r>
            <a:r>
              <a:rPr lang="en-US" dirty="0" smtClean="0"/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dirty="0" smtClean="0"/>
              <a:t>We illustrate why parentheses are needed with an example that displays three trees all yield the same infix representation.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76800"/>
            <a:ext cx="4339244" cy="1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638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we traverse the rooted tree representation of an expression in preorder, we obtain the </a:t>
            </a:r>
            <a:r>
              <a:rPr lang="en-US" i="1" dirty="0" smtClean="0"/>
              <a:t>prefix</a:t>
            </a:r>
            <a:r>
              <a:rPr lang="en-US" dirty="0" smtClean="0"/>
              <a:t> form of the expression.   Expressions in prefix form are said to be in </a:t>
            </a:r>
            <a:r>
              <a:rPr lang="en-US" i="1" dirty="0" smtClean="0"/>
              <a:t>Polish notation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named </a:t>
            </a:r>
            <a:r>
              <a:rPr lang="en-US" dirty="0"/>
              <a:t>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dirty="0" smtClean="0"/>
              <a:t>Operators precede their operands in the prefix form of an expression. Parentheses are not needed as the representation is unambiguous.</a:t>
            </a:r>
          </a:p>
          <a:p>
            <a:r>
              <a:rPr lang="en-US" dirty="0" smtClean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 + </a:t>
            </a:r>
            <a:r>
              <a:rPr lang="en-US" dirty="0" smtClean="0">
                <a:latin typeface="Cambria Math"/>
                <a:ea typeface="Cambria Math"/>
              </a:rPr>
              <a:t>↑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x 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/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Prefix expressions are evaluated by working from right to left. When we encounter an operator, we perform the corresponding operation with the two operations to the right.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95600"/>
            <a:ext cx="2228850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524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We show the steps used to evaluate a particular prefix expression: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3810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</a:t>
            </a:r>
            <a:r>
              <a:rPr lang="en-US" dirty="0" err="1" smtClean="0">
                <a:latin typeface="Cambria Math"/>
                <a:ea typeface="Cambria Math"/>
              </a:rPr>
              <a:t>Ł</a:t>
            </a:r>
            <a:r>
              <a:rPr lang="en-US" dirty="0" err="1" smtClean="0"/>
              <a:t>ukasiewicz</a:t>
            </a:r>
            <a:r>
              <a:rPr lang="en-US" dirty="0" smtClean="0"/>
              <a:t>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1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5943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obtain the </a:t>
            </a:r>
            <a:r>
              <a:rPr lang="en-US" i="1" dirty="0" smtClean="0"/>
              <a:t>postfix form </a:t>
            </a:r>
            <a:r>
              <a:rPr lang="en-US" dirty="0" smtClean="0"/>
              <a:t>of an expression by traversing its binary trees in </a:t>
            </a:r>
            <a:r>
              <a:rPr lang="en-US" dirty="0" err="1" smtClean="0"/>
              <a:t>postorder</a:t>
            </a:r>
            <a:r>
              <a:rPr lang="en-US" dirty="0" smtClean="0"/>
              <a:t>. Expressions written in postfix form are said to be in </a:t>
            </a:r>
            <a:r>
              <a:rPr lang="en-US" i="1" dirty="0" smtClean="0"/>
              <a:t>reverse </a:t>
            </a:r>
            <a:r>
              <a:rPr lang="en-US" i="1" dirty="0"/>
              <a:t>P</a:t>
            </a:r>
            <a:r>
              <a:rPr lang="en-US" i="1" dirty="0" smtClean="0"/>
              <a:t>olish notation. </a:t>
            </a:r>
          </a:p>
          <a:p>
            <a:r>
              <a:rPr lang="en-US" dirty="0" smtClean="0"/>
              <a:t>Parentheses are not needed as the postfix form is unambiguous.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/>
              <a:t> </a:t>
            </a:r>
            <a:r>
              <a:rPr lang="en-US" dirty="0" smtClean="0"/>
              <a:t>is the  postfix                              form of ((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↑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 + ((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 binary operator follows its two operands. So, to evaluate an expression one works from left to right, carrying out an operation represented by an operator on its preceding operands.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229612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066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We show the steps used to evaluate a particular postfix expression.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87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Backtracking Applications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 Depth-First Search in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a simple graph. A spanning tree of </a:t>
            </a:r>
            <a:r>
              <a:rPr lang="en-US" i="1" dirty="0" smtClean="0"/>
              <a:t>G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 that is a tree containing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spanning tree of this                                             simple graph: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graph is connected, but is not a tree because it contains simple circuits. Remove the edge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}. Now one simple circuit is gone, but the remaining </a:t>
            </a:r>
            <a:r>
              <a:rPr lang="en-US" dirty="0" err="1" smtClean="0"/>
              <a:t>subgraph</a:t>
            </a:r>
            <a:r>
              <a:rPr lang="en-US" dirty="0" smtClean="0"/>
              <a:t> still has a simple circuit. Remove the edge {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} and then the edge {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} to produce a simple graph with no simple circuits. It is a spanning tree, because it contains every vertex of the original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62200"/>
            <a:ext cx="1365504" cy="838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05" y="4953000"/>
            <a:ext cx="463391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81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 simple graph is connected if and only if it has a spanning tree.</a:t>
            </a:r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Suppose that a simple graph </a:t>
            </a:r>
            <a:r>
              <a:rPr lang="en-US" i="1" dirty="0" smtClean="0"/>
              <a:t>G</a:t>
            </a:r>
            <a:r>
              <a:rPr lang="en-US" dirty="0" smtClean="0"/>
              <a:t> has a spanning tree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i="1" dirty="0" smtClean="0"/>
              <a:t>T</a:t>
            </a:r>
            <a:r>
              <a:rPr lang="en-US" dirty="0" smtClean="0"/>
              <a:t> contains every vertex of </a:t>
            </a:r>
            <a:r>
              <a:rPr lang="en-US" i="1" dirty="0" smtClean="0"/>
              <a:t>G</a:t>
            </a:r>
            <a:r>
              <a:rPr lang="en-US" dirty="0" smtClean="0"/>
              <a:t> and there is a path in </a:t>
            </a:r>
            <a:r>
              <a:rPr lang="en-US" i="1" dirty="0" smtClean="0"/>
              <a:t>T</a:t>
            </a:r>
            <a:r>
              <a:rPr lang="en-US" dirty="0" smtClean="0"/>
              <a:t> between any two of its vertices. Because </a:t>
            </a:r>
            <a:r>
              <a:rPr lang="en-US" i="1" dirty="0" smtClean="0"/>
              <a:t>T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, there is a path in </a:t>
            </a:r>
            <a:r>
              <a:rPr lang="en-US" i="1" dirty="0" smtClean="0"/>
              <a:t>G</a:t>
            </a:r>
            <a:r>
              <a:rPr lang="en-US" dirty="0" smtClean="0"/>
              <a:t> between any two of its vertices. Hence, </a:t>
            </a:r>
            <a:r>
              <a:rPr lang="en-US" i="1" dirty="0" smtClean="0"/>
              <a:t>G </a:t>
            </a:r>
            <a:r>
              <a:rPr lang="en-US" dirty="0" smtClean="0"/>
              <a:t>is connected. </a:t>
            </a:r>
          </a:p>
          <a:p>
            <a:pPr indent="0">
              <a:buNone/>
            </a:pPr>
            <a:r>
              <a:rPr lang="en-US" dirty="0" smtClean="0"/>
              <a:t>Now suppose that </a:t>
            </a:r>
            <a:r>
              <a:rPr lang="en-US" i="1" dirty="0" smtClean="0"/>
              <a:t>G</a:t>
            </a:r>
            <a:r>
              <a:rPr lang="en-US" dirty="0" smtClean="0"/>
              <a:t> is connected. If </a:t>
            </a:r>
            <a:r>
              <a:rPr lang="en-US" i="1" dirty="0" smtClean="0"/>
              <a:t>G</a:t>
            </a:r>
            <a:r>
              <a:rPr lang="en-US" dirty="0" smtClean="0"/>
              <a:t> is not a tree, it contains a simple circuit. Remove an edge from one of the simple circuits. The resulting </a:t>
            </a:r>
            <a:r>
              <a:rPr lang="en-US" dirty="0" err="1" smtClean="0"/>
              <a:t>subgraph</a:t>
            </a:r>
            <a:r>
              <a:rPr lang="en-US" dirty="0" smtClean="0"/>
              <a:t>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7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use </a:t>
            </a:r>
            <a:r>
              <a:rPr lang="en-US" i="1" dirty="0" smtClean="0"/>
              <a:t>depth-first search </a:t>
            </a:r>
            <a:r>
              <a:rPr lang="en-US" dirty="0" smtClean="0"/>
              <a:t>to build a spanning tree for a connected simple graph first arbitrarily choose a vertex of the graph as the root. </a:t>
            </a:r>
          </a:p>
          <a:p>
            <a:pPr lvl="1"/>
            <a:r>
              <a:rPr lang="en-US" dirty="0" smtClean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 smtClean="0"/>
              <a:t>If the path goes through all vertices of the graph, the tree consisting of this path is a spanning tree.</a:t>
            </a:r>
          </a:p>
          <a:p>
            <a:pPr lvl="1"/>
            <a:r>
              <a:rPr lang="en-US" dirty="0" smtClean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 smtClean="0"/>
              <a:t>Repeat this procedure until all vertices are included in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361915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depth-first search                                                                                    to find a spanning tree of this graph.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start arbitrarily with vertex </a:t>
            </a:r>
            <a:r>
              <a:rPr lang="en-US" i="1" dirty="0" smtClean="0"/>
              <a:t>f</a:t>
            </a:r>
            <a:r>
              <a:rPr lang="en-US" dirty="0" smtClean="0"/>
              <a:t>. We build a path by successively adding </a:t>
            </a:r>
            <a:r>
              <a:rPr lang="en-US" dirty="0" smtClean="0"/>
              <a:t>an edge that connects the last vertex added to the path and a vertex not already in the path, as long as this is possible. </a:t>
            </a:r>
            <a:r>
              <a:rPr lang="en-US" dirty="0" smtClean="0"/>
              <a:t>The </a:t>
            </a:r>
            <a:r>
              <a:rPr lang="en-US" dirty="0" smtClean="0"/>
              <a:t>result is a path that connects 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j</a:t>
            </a:r>
            <a:r>
              <a:rPr lang="en-US" dirty="0" smtClean="0"/>
              <a:t>. Next, we return to </a:t>
            </a:r>
            <a:r>
              <a:rPr lang="en-US" i="1" dirty="0" smtClean="0"/>
              <a:t>k</a:t>
            </a:r>
            <a:r>
              <a:rPr lang="en-US" dirty="0" smtClean="0"/>
              <a:t>, but find no new vertices to add</a:t>
            </a:r>
            <a:r>
              <a:rPr lang="en-US" dirty="0"/>
              <a:t>.</a:t>
            </a:r>
            <a:r>
              <a:rPr lang="en-US" dirty="0" smtClean="0"/>
              <a:t> So, we return to </a:t>
            </a:r>
            <a:r>
              <a:rPr lang="en-US" i="1" dirty="0" smtClean="0"/>
              <a:t>h</a:t>
            </a:r>
            <a:r>
              <a:rPr lang="en-US" dirty="0" smtClean="0"/>
              <a:t> and add the path with one edge that connects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. We next return to </a:t>
            </a:r>
            <a:r>
              <a:rPr lang="en-US" i="1" dirty="0" smtClean="0"/>
              <a:t>f</a:t>
            </a:r>
            <a:r>
              <a:rPr lang="en-US" dirty="0" smtClean="0"/>
              <a:t>, and add the path connecting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. Finally, we return to </a:t>
            </a:r>
            <a:r>
              <a:rPr lang="en-US" i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and add the path connecting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b.</a:t>
            </a:r>
            <a:r>
              <a:rPr lang="en-US" dirty="0" smtClean="0"/>
              <a:t> We now stop because all vertices have been added. 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15" y="2057400"/>
            <a:ext cx="2116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60894"/>
            <a:ext cx="35115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6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edges selected by depth-first search of a graph are called </a:t>
            </a:r>
            <a:r>
              <a:rPr lang="en-US" i="1" dirty="0" smtClean="0"/>
              <a:t>tree edges</a:t>
            </a:r>
            <a:r>
              <a:rPr lang="en-US" dirty="0" smtClean="0"/>
              <a:t>. All other edges of the graph must connect a vertex to an ancestor or descendant of the vertex in the graph. These are called </a:t>
            </a:r>
            <a:r>
              <a:rPr lang="en-US" i="1" dirty="0" smtClean="0"/>
              <a:t>back edges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figure, the tree edges are shown with heavy blue lines. The two thin black edges are back edges.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21209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3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</a:t>
            </a:r>
            <a:r>
              <a:rPr lang="en-US" dirty="0" err="1" smtClean="0"/>
              <a:t>pseudocode</a:t>
            </a:r>
            <a:r>
              <a:rPr lang="en-US" dirty="0" smtClean="0"/>
              <a:t> to specify depth-first search. In this recursive algorithm, after adding an edge connecting  a vertex </a:t>
            </a:r>
            <a:r>
              <a:rPr lang="en-US" i="1" dirty="0" smtClean="0"/>
              <a:t>v</a:t>
            </a:r>
            <a:r>
              <a:rPr lang="en-US" dirty="0" smtClean="0"/>
              <a:t> to the vertex </a:t>
            </a:r>
            <a:r>
              <a:rPr lang="en-US" i="1" dirty="0" smtClean="0"/>
              <a:t>w</a:t>
            </a:r>
            <a:r>
              <a:rPr lang="en-US" dirty="0" smtClean="0"/>
              <a:t>, we finish exploring </a:t>
            </a:r>
            <a:r>
              <a:rPr lang="en-US" i="1" dirty="0" smtClean="0"/>
              <a:t>w</a:t>
            </a:r>
            <a:r>
              <a:rPr lang="en-US" dirty="0" smtClean="0"/>
              <a:t> before we return to </a:t>
            </a:r>
            <a:r>
              <a:rPr lang="en-US" i="1" dirty="0" smtClean="0"/>
              <a:t>v</a:t>
            </a:r>
            <a:r>
              <a:rPr lang="en-US" dirty="0" smtClean="0"/>
              <a:t> to continue exploring from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878" y="3962400"/>
            <a:ext cx="6781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i="1" dirty="0" smtClean="0"/>
              <a:t>DFS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rocedure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vertex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each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adjacent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and not yet 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add vertex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edge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i="1" dirty="0" smtClean="0"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7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Rooted Trees</a:t>
            </a:r>
          </a:p>
          <a:p>
            <a:r>
              <a:rPr lang="en-US" dirty="0" smtClean="0"/>
              <a:t>Trees as Models</a:t>
            </a:r>
          </a:p>
          <a:p>
            <a:r>
              <a:rPr lang="en-US" dirty="0" smtClean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construct a spanning tree using </a:t>
            </a:r>
            <a:r>
              <a:rPr lang="en-US" i="1" dirty="0" smtClean="0"/>
              <a:t>breadth-first search</a:t>
            </a:r>
            <a:r>
              <a:rPr lang="en-US" dirty="0"/>
              <a:t>.</a:t>
            </a:r>
            <a:r>
              <a:rPr lang="en-US" dirty="0" smtClean="0"/>
              <a:t> We first arbitrarily choose a root from the vertices of the graph. </a:t>
            </a:r>
          </a:p>
          <a:p>
            <a:pPr lvl="1"/>
            <a:r>
              <a:rPr lang="en-US" dirty="0" smtClean="0"/>
              <a:t>Then we add all of the edges incident to this vertex and the other endpoint of each of these edges. We say that </a:t>
            </a:r>
            <a:r>
              <a:rPr lang="en-US" dirty="0"/>
              <a:t>t</a:t>
            </a:r>
            <a:r>
              <a:rPr lang="en-US" dirty="0" smtClean="0"/>
              <a:t>hese are the vertices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 smtClean="0"/>
              <a:t>We continue in this manner until all the vertices have been added and we have a spanning tree.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breadth-first search to find a spanning tree                                                                                      for this graph. 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arbitrarily choose vertex </a:t>
            </a:r>
            <a:r>
              <a:rPr lang="en-US" i="1" dirty="0" smtClean="0"/>
              <a:t>e</a:t>
            </a:r>
            <a:r>
              <a:rPr lang="en-US" dirty="0" smtClean="0"/>
              <a:t> as the root. We then add the edges from </a:t>
            </a:r>
            <a:r>
              <a:rPr lang="en-US" i="1" dirty="0" smtClean="0"/>
              <a:t>e</a:t>
            </a:r>
            <a:r>
              <a:rPr lang="en-US" dirty="0" smtClean="0"/>
              <a:t> to 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err="1" smtClean="0"/>
              <a:t>i</a:t>
            </a:r>
            <a:r>
              <a:rPr lang="en-US" dirty="0" smtClean="0"/>
              <a:t>. These four vertices make up 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the tree. Next, we add the edges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, the edges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h</a:t>
            </a:r>
            <a:r>
              <a:rPr lang="en-US" dirty="0" smtClean="0"/>
              <a:t>, the edges from </a:t>
            </a:r>
            <a:r>
              <a:rPr lang="en-US" i="1" dirty="0" smtClean="0"/>
              <a:t>f </a:t>
            </a:r>
            <a:r>
              <a:rPr lang="en-US" dirty="0" smtClean="0"/>
              <a:t>to </a:t>
            </a:r>
            <a:r>
              <a:rPr lang="en-US" i="1" dirty="0" smtClean="0"/>
              <a:t>j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the edge from </a:t>
            </a:r>
            <a:r>
              <a:rPr lang="en-US" i="1" dirty="0" err="1" smtClean="0"/>
              <a:t>i</a:t>
            </a:r>
            <a:r>
              <a:rPr lang="en-US" dirty="0" smtClean="0"/>
              <a:t> to </a:t>
            </a:r>
            <a:r>
              <a:rPr lang="en-US" i="1" dirty="0" smtClean="0"/>
              <a:t>k</a:t>
            </a:r>
            <a:r>
              <a:rPr lang="en-US" dirty="0" smtClean="0"/>
              <a:t>. The endpoints of these edges not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are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Next, add edges from these vertices to adjacent vertices not already in the graph. So, we  add edges from </a:t>
            </a:r>
            <a:r>
              <a:rPr lang="en-US" i="1" dirty="0" smtClean="0"/>
              <a:t>g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and from </a:t>
            </a:r>
            <a:r>
              <a:rPr lang="en-US" i="1" dirty="0" smtClean="0"/>
              <a:t>k</a:t>
            </a:r>
            <a:r>
              <a:rPr lang="en-US" dirty="0" smtClean="0"/>
              <a:t> to </a:t>
            </a:r>
            <a:r>
              <a:rPr lang="en-US" i="1" dirty="0" smtClean="0"/>
              <a:t>m</a:t>
            </a:r>
            <a:r>
              <a:rPr lang="en-US" dirty="0" smtClean="0"/>
              <a:t>. </a:t>
            </a:r>
            <a:r>
              <a:rPr lang="en-US" dirty="0"/>
              <a:t>We see that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made up of the vertices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m</a:t>
            </a:r>
            <a:r>
              <a:rPr lang="en-US" dirty="0" smtClean="0"/>
              <a:t>.  </a:t>
            </a:r>
            <a:r>
              <a:rPr lang="en-US" dirty="0"/>
              <a:t>This is the last level because there are no new vertices to find.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1981200"/>
            <a:ext cx="1338471" cy="16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21" y="5029200"/>
            <a:ext cx="44084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20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We </a:t>
            </a:r>
            <a:r>
              <a:rPr lang="en-US" smtClean="0"/>
              <a:t>now </a:t>
            </a:r>
            <a:r>
              <a:rPr lang="en-US" dirty="0"/>
              <a:t>use </a:t>
            </a:r>
            <a:r>
              <a:rPr lang="en-US" dirty="0" err="1"/>
              <a:t>pseudocode</a:t>
            </a:r>
            <a:r>
              <a:rPr lang="en-US" dirty="0"/>
              <a:t> to describe </a:t>
            </a:r>
            <a:r>
              <a:rPr lang="en-US" dirty="0" smtClean="0"/>
              <a:t>breadth-first </a:t>
            </a:r>
            <a:r>
              <a:rPr lang="en-US" dirty="0"/>
              <a:t>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6781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</a:t>
            </a:r>
            <a:r>
              <a:rPr lang="en-US" i="1" dirty="0"/>
              <a:t>B</a:t>
            </a:r>
            <a:r>
              <a:rPr lang="en-US" i="1" dirty="0" smtClean="0"/>
              <a:t>FS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: connected graph with vertices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:= tree consisting only of the vertex 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empty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/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ut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list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of unprocessed vertices</a:t>
            </a:r>
          </a:p>
          <a:p>
            <a:r>
              <a:rPr lang="en-US" b="1" dirty="0">
                <a:ea typeface="Cambria Math" pitchFamily="18" charset="0"/>
              </a:rPr>
              <a:t>w</a:t>
            </a:r>
            <a:r>
              <a:rPr lang="en-US" b="1" dirty="0" smtClean="0">
                <a:ea typeface="Cambria Math" pitchFamily="18" charset="0"/>
              </a:rPr>
              <a:t>hile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dirty="0" smtClean="0">
                <a:ea typeface="Cambria Math" pitchFamily="18" charset="0"/>
              </a:rPr>
              <a:t> is not empty</a:t>
            </a:r>
          </a:p>
          <a:p>
            <a:r>
              <a:rPr lang="en-US" dirty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   remove the first vertex,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, from </a:t>
            </a:r>
            <a:r>
              <a:rPr lang="en-US" i="1" dirty="0" smtClean="0">
                <a:ea typeface="Cambria Math" pitchFamily="18" charset="0"/>
              </a:rPr>
              <a:t>L</a:t>
            </a:r>
            <a:endParaRPr lang="en-US" i="1" dirty="0"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    for</a:t>
            </a:r>
            <a:r>
              <a:rPr lang="en-US" dirty="0" smtClean="0">
                <a:ea typeface="Cambria Math" pitchFamily="18" charset="0"/>
              </a:rPr>
              <a:t> each neighbor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of </a:t>
            </a:r>
            <a:r>
              <a:rPr lang="en-US" i="1" dirty="0" smtClean="0">
                <a:ea typeface="Cambria Math" pitchFamily="18" charset="0"/>
              </a:rPr>
              <a:t>v</a:t>
            </a:r>
            <a:r>
              <a:rPr lang="en-US" dirty="0" smtClean="0">
                <a:ea typeface="Cambria Math" pitchFamily="18" charset="0"/>
              </a:rPr>
              <a:t> </a:t>
            </a:r>
          </a:p>
          <a:p>
            <a:r>
              <a:rPr lang="en-US" b="1" dirty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       if </a:t>
            </a:r>
            <a:r>
              <a:rPr lang="en-US" i="1" dirty="0" smtClean="0">
                <a:ea typeface="Cambria Math" pitchFamily="18" charset="0"/>
              </a:rPr>
              <a:t>w </a:t>
            </a:r>
            <a:r>
              <a:rPr lang="en-US" dirty="0" smtClean="0">
                <a:ea typeface="Cambria Math" pitchFamily="18" charset="0"/>
              </a:rPr>
              <a:t>is not in </a:t>
            </a:r>
            <a:r>
              <a:rPr lang="en-US" i="1" dirty="0" smtClean="0">
                <a:ea typeface="Cambria Math" pitchFamily="18" charset="0"/>
              </a:rPr>
              <a:t>L </a:t>
            </a:r>
            <a:r>
              <a:rPr lang="en-US" dirty="0" smtClean="0">
                <a:ea typeface="Cambria Math" pitchFamily="18" charset="0"/>
              </a:rPr>
              <a:t>and not in </a:t>
            </a:r>
            <a:r>
              <a:rPr lang="en-US" i="1" dirty="0" smtClean="0">
                <a:ea typeface="Cambria Math" pitchFamily="18" charset="0"/>
              </a:rPr>
              <a:t>T </a:t>
            </a:r>
            <a:r>
              <a:rPr lang="en-US" b="1" dirty="0" smtClean="0">
                <a:ea typeface="Cambria Math" pitchFamily="18" charset="0"/>
              </a:rPr>
              <a:t>then</a:t>
            </a: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>
                <a:ea typeface="Cambria Math" pitchFamily="18" charset="0"/>
              </a:rPr>
              <a:t> to the end of the list </a:t>
            </a:r>
            <a:r>
              <a:rPr lang="en-US" i="1" dirty="0">
                <a:ea typeface="Cambria Math" pitchFamily="18" charset="0"/>
              </a:rPr>
              <a:t>L</a:t>
            </a:r>
            <a:endParaRPr lang="en-US" i="1" dirty="0" smtClean="0">
              <a:ea typeface="Cambria Math" pitchFamily="18" charset="0"/>
            </a:endParaRPr>
          </a:p>
          <a:p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       </a:t>
            </a:r>
            <a:r>
              <a:rPr lang="en-US" dirty="0" smtClean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and edge {</a:t>
            </a:r>
            <a:r>
              <a:rPr lang="en-US" i="1" dirty="0" err="1">
                <a:ea typeface="Cambria Math" pitchFamily="18" charset="0"/>
              </a:rPr>
              <a:t>v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} to </a:t>
            </a:r>
            <a:r>
              <a:rPr lang="en-US" i="1" dirty="0">
                <a:ea typeface="Cambria Math" pitchFamily="18" charset="0"/>
              </a:rPr>
              <a:t>T</a:t>
            </a:r>
            <a:endParaRPr lang="en-US" dirty="0" smtClean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61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1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Depth-First Search in 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Both depth-first search and breadth-first search can be easily modified to run on a directed graph. But the result is not necessarily a spanning tree, but rather a spanning forest.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ts val="1300"/>
              </a:lnSpc>
              <a:buNone/>
            </a:pPr>
            <a:r>
              <a:rPr lang="en-US" b="1" dirty="0" smtClean="0"/>
              <a:t>      </a:t>
            </a:r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 smtClean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index websites, search engines such as Google systematically explore the web starting at known sites. The programs that do this exploration are known as </a:t>
            </a:r>
            <a:r>
              <a:rPr lang="en-US" i="1" dirty="0" smtClean="0"/>
              <a:t>Web spiders</a:t>
            </a:r>
            <a:r>
              <a:rPr lang="en-US" dirty="0" smtClean="0"/>
              <a:t>. They may use both breath-first search or depth-first search to explore the Web graph.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2" y="2971800"/>
            <a:ext cx="4363974" cy="1723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417" y="26670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Example</a:t>
            </a:r>
            <a:r>
              <a:rPr lang="en-US" sz="1600" dirty="0"/>
              <a:t>: For the graph in (a), if </a:t>
            </a:r>
            <a:r>
              <a:rPr lang="en-US" sz="1600" dirty="0" smtClean="0"/>
              <a:t>we begin </a:t>
            </a:r>
            <a:r>
              <a:rPr lang="en-US" sz="1600" dirty="0"/>
              <a:t>at  vertex </a:t>
            </a:r>
            <a:r>
              <a:rPr lang="en-US" sz="1600" i="1" dirty="0"/>
              <a:t>a</a:t>
            </a:r>
            <a:r>
              <a:rPr lang="en-US" sz="1600" dirty="0"/>
              <a:t>, depth-first </a:t>
            </a:r>
            <a:r>
              <a:rPr lang="en-US" sz="1600" dirty="0" smtClean="0"/>
              <a:t>search </a:t>
            </a:r>
            <a:r>
              <a:rPr lang="en-US" sz="1600" dirty="0"/>
              <a:t>adds the path </a:t>
            </a:r>
            <a:r>
              <a:rPr lang="en-US" sz="1600" dirty="0" smtClean="0"/>
              <a:t>connecting </a:t>
            </a:r>
            <a:r>
              <a:rPr lang="en-US" sz="1600" i="1" dirty="0" smtClean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, and </a:t>
            </a:r>
            <a:r>
              <a:rPr lang="en-US" sz="1600" i="1" dirty="0"/>
              <a:t>g</a:t>
            </a:r>
            <a:r>
              <a:rPr lang="en-US" sz="1600" dirty="0"/>
              <a:t>. </a:t>
            </a:r>
            <a:r>
              <a:rPr lang="en-US" sz="1600" dirty="0" smtClean="0"/>
              <a:t>At </a:t>
            </a:r>
            <a:r>
              <a:rPr lang="en-US" sz="1600" i="1" dirty="0"/>
              <a:t>g</a:t>
            </a:r>
            <a:r>
              <a:rPr lang="en-US" sz="1600" dirty="0"/>
              <a:t>, we are </a:t>
            </a:r>
            <a:r>
              <a:rPr lang="en-US" sz="1600" dirty="0" smtClean="0"/>
              <a:t>blocked, so </a:t>
            </a:r>
            <a:r>
              <a:rPr lang="en-US" sz="1600" dirty="0"/>
              <a:t>we return to </a:t>
            </a:r>
            <a:r>
              <a:rPr lang="en-US" sz="1600" i="1" dirty="0" smtClean="0"/>
              <a:t>c</a:t>
            </a:r>
            <a:r>
              <a:rPr lang="en-US" sz="1600" dirty="0"/>
              <a:t>.</a:t>
            </a:r>
            <a:r>
              <a:rPr lang="en-US" sz="1600" dirty="0" smtClean="0"/>
              <a:t> Next,  </a:t>
            </a:r>
            <a:r>
              <a:rPr lang="en-US" sz="1600" dirty="0"/>
              <a:t>we add the path </a:t>
            </a:r>
            <a:r>
              <a:rPr lang="en-US" sz="1600" dirty="0" smtClean="0"/>
              <a:t>connecting </a:t>
            </a:r>
            <a:r>
              <a:rPr lang="en-US" sz="1600" i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i="1" dirty="0"/>
              <a:t>e</a:t>
            </a:r>
            <a:r>
              <a:rPr lang="en-US" sz="1600" dirty="0"/>
              <a:t>. </a:t>
            </a:r>
            <a:r>
              <a:rPr lang="en-US" sz="1600" dirty="0" smtClean="0"/>
              <a:t>Next</a:t>
            </a:r>
            <a:r>
              <a:rPr lang="en-US" sz="1600" dirty="0"/>
              <a:t>, </a:t>
            </a:r>
            <a:r>
              <a:rPr lang="en-US" sz="1600" dirty="0" smtClean="0"/>
              <a:t>we </a:t>
            </a:r>
            <a:r>
              <a:rPr lang="en-US" sz="1600" dirty="0"/>
              <a:t>return </a:t>
            </a:r>
            <a:r>
              <a:rPr lang="en-US" sz="1600" dirty="0" smtClean="0"/>
              <a:t>to </a:t>
            </a:r>
            <a:r>
              <a:rPr lang="en-US" sz="1600" i="1" dirty="0"/>
              <a:t>a</a:t>
            </a:r>
            <a:r>
              <a:rPr lang="en-US" sz="1600" dirty="0"/>
              <a:t> and </a:t>
            </a:r>
            <a:r>
              <a:rPr lang="en-US" sz="1600" dirty="0" smtClean="0"/>
              <a:t>find </a:t>
            </a:r>
            <a:r>
              <a:rPr lang="en-US" sz="1600" dirty="0"/>
              <a:t>that we </a:t>
            </a:r>
            <a:r>
              <a:rPr lang="en-US" sz="1600" dirty="0" smtClean="0"/>
              <a:t>cannot add a new path. </a:t>
            </a:r>
            <a:r>
              <a:rPr lang="en-US" sz="1600" dirty="0"/>
              <a:t>So, we </a:t>
            </a:r>
            <a:r>
              <a:rPr lang="en-US" sz="1600" dirty="0" smtClean="0"/>
              <a:t>begin </a:t>
            </a:r>
            <a:r>
              <a:rPr lang="en-US" sz="1600" smtClean="0"/>
              <a:t>another tree with </a:t>
            </a:r>
            <a:r>
              <a:rPr lang="en-US" sz="1600" i="1" smtClean="0"/>
              <a:t>d </a:t>
            </a:r>
            <a:r>
              <a:rPr lang="en-US" sz="1600" dirty="0"/>
              <a:t>as its root.  We find that this new  tree consists of the path </a:t>
            </a:r>
            <a:r>
              <a:rPr lang="en-US" sz="1600" dirty="0" smtClean="0"/>
              <a:t>connecting </a:t>
            </a:r>
            <a:r>
              <a:rPr lang="en-US" sz="1600" dirty="0"/>
              <a:t>the </a:t>
            </a:r>
            <a:r>
              <a:rPr lang="en-US" sz="1600" dirty="0" smtClean="0"/>
              <a:t>vertices </a:t>
            </a:r>
            <a:r>
              <a:rPr lang="en-US" sz="1600" i="1" dirty="0" smtClean="0"/>
              <a:t>d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dirty="0"/>
              <a:t>, </a:t>
            </a:r>
            <a:r>
              <a:rPr lang="en-US" sz="1600" i="1" dirty="0"/>
              <a:t>l</a:t>
            </a:r>
            <a:r>
              <a:rPr lang="en-US" sz="1600" dirty="0"/>
              <a:t>, </a:t>
            </a:r>
            <a:r>
              <a:rPr lang="en-US" sz="1600" i="1" dirty="0"/>
              <a:t>k</a:t>
            </a:r>
            <a:r>
              <a:rPr lang="en-US" sz="1600" dirty="0"/>
              <a:t>, and </a:t>
            </a:r>
            <a:r>
              <a:rPr lang="en-US" sz="1600" i="1" dirty="0"/>
              <a:t>j</a:t>
            </a:r>
            <a:r>
              <a:rPr lang="en-US" sz="1600" dirty="0"/>
              <a:t>.  Finally, we </a:t>
            </a:r>
            <a:r>
              <a:rPr lang="en-US" sz="1600" dirty="0" smtClean="0"/>
              <a:t>add </a:t>
            </a:r>
            <a:r>
              <a:rPr lang="en-US" sz="1600" dirty="0"/>
              <a:t>a new </a:t>
            </a:r>
            <a:r>
              <a:rPr lang="en-US" sz="1600" dirty="0" smtClean="0"/>
              <a:t>tree</a:t>
            </a:r>
            <a:r>
              <a:rPr lang="en-US" sz="1600" dirty="0"/>
              <a:t>, which only contains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, its root.</a:t>
            </a:r>
          </a:p>
        </p:txBody>
      </p:sp>
    </p:spTree>
    <p:extLst>
      <p:ext uri="{BB962C8B-B14F-4D97-AF65-F5344CB8AC3E}">
        <p14:creationId xmlns:p14="http://schemas.microsoft.com/office/powerpoint/2010/main" val="3409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tree</a:t>
            </a:r>
            <a:r>
              <a:rPr lang="en-US" dirty="0" smtClean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trees</a:t>
            </a:r>
            <a:r>
              <a:rPr lang="en-US" dirty="0"/>
              <a:t> </a:t>
            </a:r>
            <a:r>
              <a:rPr lang="en-US" dirty="0" smtClean="0"/>
              <a:t>- both are connected and have no simple circuits. Because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</a:t>
            </a:r>
            <a:r>
              <a:rPr lang="en-US" dirty="0" smtClean="0"/>
              <a:t>tree.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</a:t>
            </a:r>
            <a:r>
              <a:rPr lang="en-US" dirty="0" smtClean="0"/>
              <a:t>                                                                                                   but </a:t>
            </a:r>
            <a:r>
              <a:rPr lang="en-US" dirty="0"/>
              <a:t>is not </a:t>
            </a:r>
            <a:r>
              <a:rPr lang="en-US" dirty="0" smtClean="0"/>
              <a:t>connected. Each </a:t>
            </a:r>
            <a:r>
              <a:rPr lang="en-US" dirty="0"/>
              <a:t>of the connected </a:t>
            </a:r>
            <a:r>
              <a:rPr lang="en-US" dirty="0" smtClean="0"/>
              <a:t>                                                                                   components </a:t>
            </a:r>
            <a:r>
              <a:rPr lang="en-US" dirty="0"/>
              <a:t>in a forest is a </a:t>
            </a:r>
            <a:r>
              <a:rPr lang="en-US" dirty="0" smtClean="0"/>
              <a:t>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81400" cy="1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An undirected graph is a tree if and only if there is a unique simple path between any two of its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ssume that </a:t>
            </a:r>
            <a:r>
              <a:rPr lang="en-US" i="1" dirty="0" smtClean="0"/>
              <a:t>T</a:t>
            </a:r>
            <a:r>
              <a:rPr lang="en-US" dirty="0" smtClean="0"/>
              <a:t> is a tree. Then </a:t>
            </a:r>
            <a:r>
              <a:rPr lang="en-US" i="1" dirty="0" smtClean="0"/>
              <a:t>T</a:t>
            </a:r>
            <a:r>
              <a:rPr lang="en-US" dirty="0" smtClean="0"/>
              <a:t> is connected with no simple circuits. Hence, if 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distinct vertices of </a:t>
            </a:r>
            <a:r>
              <a:rPr lang="en-US" i="1" dirty="0" smtClean="0"/>
              <a:t>T</a:t>
            </a:r>
            <a:r>
              <a:rPr lang="en-US" dirty="0" smtClean="0"/>
              <a:t>, there is a simple path between them (by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 smtClean="0"/>
              <a:t>). This path must be unique - for if there were a second path, there would be a simple circuit in </a:t>
            </a:r>
            <a:r>
              <a:rPr lang="en-US" i="1" dirty="0" smtClean="0"/>
              <a:t>T</a:t>
            </a:r>
            <a:r>
              <a:rPr lang="en-US" dirty="0"/>
              <a:t> (by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/>
              <a:t>). </a:t>
            </a:r>
            <a:r>
              <a:rPr lang="en-US" dirty="0" smtClean="0"/>
              <a:t>Hence, there is a unique simple path between any two vertices of a tree.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Now assume that there is a unique simple path between any two vertices of a graph </a:t>
            </a:r>
            <a:r>
              <a:rPr lang="en-US" i="1" dirty="0" smtClean="0"/>
              <a:t>T</a:t>
            </a:r>
            <a:r>
              <a:rPr lang="en-US" dirty="0" smtClean="0"/>
              <a:t>. Then </a:t>
            </a:r>
            <a:r>
              <a:rPr lang="en-US" i="1" dirty="0" smtClean="0"/>
              <a:t>T</a:t>
            </a:r>
            <a:r>
              <a:rPr lang="en-US" dirty="0" smtClean="0"/>
              <a:t> is connected because there is a path between any two of its vertices.  Furthermore, </a:t>
            </a:r>
            <a:r>
              <a:rPr lang="en-US" i="1" dirty="0" smtClean="0"/>
              <a:t>T</a:t>
            </a:r>
            <a:r>
              <a:rPr lang="en-US" dirty="0" smtClean="0"/>
              <a:t> can have no simple circuits since if there were a simple circuit, there would be two paths between some two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Hence, a graph with a unique simple path between any two vertices is a tree.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1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Trees are used as models in </a:t>
            </a:r>
            <a:r>
              <a:rPr lang="en-US" dirty="0" smtClean="0"/>
              <a:t>computer science, chemistry, geology, botany,  psychology, and many other areas.</a:t>
            </a:r>
          </a:p>
          <a:p>
            <a:r>
              <a:rPr lang="en-US" dirty="0" smtClean="0"/>
              <a:t>Trees were introduced by the mathematician  </a:t>
            </a:r>
            <a:r>
              <a:rPr lang="en-US" dirty="0" err="1" smtClean="0"/>
              <a:t>Cayley</a:t>
            </a:r>
            <a:r>
              <a:rPr lang="en-US" dirty="0" smtClean="0"/>
              <a:t>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 smtClean="0"/>
              <a:t>in his work counting the number of isomers of saturated hydrocarbons. The two isomers of butane are shown at the right. </a:t>
            </a:r>
          </a:p>
          <a:p>
            <a:r>
              <a:rPr lang="en-US" dirty="0" smtClean="0"/>
              <a:t>The organization of a  computer file system into directories, subdirectories, and files is </a:t>
            </a:r>
            <a:r>
              <a:rPr lang="en-US" dirty="0"/>
              <a:t>naturally </a:t>
            </a:r>
            <a:r>
              <a:rPr lang="en-US" dirty="0" smtClean="0"/>
              <a:t>represented </a:t>
            </a:r>
            <a:r>
              <a:rPr lang="en-US" dirty="0"/>
              <a:t>as a tree. </a:t>
            </a:r>
            <a:endParaRPr lang="en-US" dirty="0" smtClean="0"/>
          </a:p>
          <a:p>
            <a:r>
              <a:rPr lang="en-US" dirty="0" smtClean="0"/>
              <a:t>Trees are used to represent the structure of organizations.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25265"/>
            <a:ext cx="3528060" cy="21777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17089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Arthur </a:t>
            </a:r>
            <a:r>
              <a:rPr lang="en-US" dirty="0" err="1" smtClean="0"/>
              <a:t>Cayley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rooted tree </a:t>
            </a:r>
            <a:r>
              <a:rPr lang="en-US" dirty="0" smtClean="0"/>
              <a:t>is a tree in which one vertex has been designated as the </a:t>
            </a:r>
            <a:r>
              <a:rPr lang="en-US" i="1" dirty="0" smtClean="0"/>
              <a:t>root</a:t>
            </a:r>
            <a:r>
              <a:rPr lang="en-US" dirty="0" smtClean="0"/>
              <a:t> and every edge is directed away from the root.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unrooted</a:t>
            </a:r>
            <a:r>
              <a:rPr lang="en-US" dirty="0" smtClean="0"/>
              <a:t> tree is converted into different rooted trees when different vertices are chosen as the root.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3756660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Terminology for rooted trees is a                                                                                                                              mix from botany and                                                                                                                                     genealogy (such as this family tree                                                                                                                                    of the Bernoulli family of                                                                                                          mathematicians).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a vertex </a:t>
            </a:r>
            <a:r>
              <a:rPr lang="en-US" dirty="0" smtClean="0"/>
              <a:t>of a rooted tree other </a:t>
            </a:r>
            <a:r>
              <a:rPr lang="en-US" dirty="0"/>
              <a:t>than the root, the </a:t>
            </a:r>
            <a:r>
              <a:rPr lang="en-US" i="1" dirty="0"/>
              <a:t>parent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is the unique vertex </a:t>
            </a:r>
            <a:r>
              <a:rPr lang="en-US" i="1" dirty="0"/>
              <a:t>u</a:t>
            </a:r>
            <a:r>
              <a:rPr lang="en-US" dirty="0"/>
              <a:t> such that there is a directed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i="1" dirty="0"/>
              <a:t>u</a:t>
            </a:r>
            <a:r>
              <a:rPr lang="en-US" dirty="0"/>
              <a:t> is a parent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i="1" dirty="0"/>
              <a:t>child</a:t>
            </a:r>
            <a:r>
              <a:rPr lang="en-US" dirty="0"/>
              <a:t> of </a:t>
            </a:r>
            <a:r>
              <a:rPr lang="en-US" i="1" dirty="0"/>
              <a:t>u</a:t>
            </a:r>
            <a:r>
              <a:rPr lang="en-US" dirty="0"/>
              <a:t>. Vertices with the same parent are called </a:t>
            </a:r>
            <a:r>
              <a:rPr lang="en-US" i="1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ancestors</a:t>
            </a:r>
            <a:r>
              <a:rPr lang="en-US" dirty="0"/>
              <a:t> of a vertex </a:t>
            </a:r>
            <a:r>
              <a:rPr lang="en-US" dirty="0" smtClean="0"/>
              <a:t>are the vertices </a:t>
            </a:r>
            <a:r>
              <a:rPr lang="en-US" dirty="0"/>
              <a:t>in the path from the root to this vertex, excluding the vertex itself and including the root. The </a:t>
            </a:r>
            <a:r>
              <a:rPr lang="en-US" i="1" dirty="0"/>
              <a:t>descendants </a:t>
            </a:r>
            <a:r>
              <a:rPr lang="en-US" dirty="0"/>
              <a:t>of a vertex </a:t>
            </a:r>
            <a:r>
              <a:rPr lang="en-US" i="1" dirty="0"/>
              <a:t>v</a:t>
            </a:r>
            <a:r>
              <a:rPr lang="en-US" dirty="0"/>
              <a:t> are those vertices that have </a:t>
            </a:r>
            <a:r>
              <a:rPr lang="en-US" i="1" dirty="0"/>
              <a:t>v</a:t>
            </a:r>
            <a:r>
              <a:rPr lang="en-US" dirty="0"/>
              <a:t> as an ancestor.</a:t>
            </a:r>
          </a:p>
          <a:p>
            <a:r>
              <a:rPr lang="en-US" dirty="0"/>
              <a:t>A vertex of a rooted tree </a:t>
            </a:r>
            <a:r>
              <a:rPr lang="en-US" dirty="0" smtClean="0"/>
              <a:t>with no children is </a:t>
            </a:r>
            <a:r>
              <a:rPr lang="en-US" dirty="0"/>
              <a:t>called a </a:t>
            </a:r>
            <a:r>
              <a:rPr lang="en-US" i="1" dirty="0" smtClean="0"/>
              <a:t>leaf</a:t>
            </a:r>
            <a:r>
              <a:rPr lang="en-US" dirty="0" smtClean="0"/>
              <a:t>. </a:t>
            </a:r>
            <a:r>
              <a:rPr lang="en-US" dirty="0"/>
              <a:t>Vertices that have children are called </a:t>
            </a:r>
            <a:r>
              <a:rPr lang="en-US" i="1" dirty="0"/>
              <a:t>internal vertices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vertex in a tree, the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a</a:t>
            </a:r>
            <a:r>
              <a:rPr lang="en-US" dirty="0"/>
              <a:t> as its root is the </a:t>
            </a:r>
            <a:r>
              <a:rPr lang="en-US" dirty="0" err="1"/>
              <a:t>subgraph</a:t>
            </a:r>
            <a:r>
              <a:rPr lang="en-US" dirty="0"/>
              <a:t> of the tree consisting of </a:t>
            </a:r>
            <a:r>
              <a:rPr lang="en-US" i="1" dirty="0"/>
              <a:t>a</a:t>
            </a:r>
            <a:r>
              <a:rPr lang="en-US" dirty="0"/>
              <a:t> and its descendants and all edges incident to these descendants.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315206" cy="2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19047</TotalTime>
  <Words>4417</Words>
  <Application>Microsoft Office PowerPoint</Application>
  <PresentationFormat>On-screen Show (4:3)</PresentationFormat>
  <Paragraphs>344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Trees</vt:lpstr>
      <vt:lpstr>Chapter Summary</vt:lpstr>
      <vt:lpstr>Introduction to Trees</vt:lpstr>
      <vt:lpstr>Section Summary</vt:lpstr>
      <vt:lpstr>Trees</vt:lpstr>
      <vt:lpstr>Trees (continued)</vt:lpstr>
      <vt:lpstr>Trees as Models</vt:lpstr>
      <vt:lpstr>Rooted Trees</vt:lpstr>
      <vt:lpstr>Rooted Tree Terminology</vt:lpstr>
      <vt:lpstr>Terminology for Rooted Trees</vt:lpstr>
      <vt:lpstr>m-ary Rooted Trees</vt:lpstr>
      <vt:lpstr>Ordered Rooted Trees</vt:lpstr>
      <vt:lpstr>Properties of Trees</vt:lpstr>
      <vt:lpstr>Counting Vertices in Full m-Ary Trees</vt:lpstr>
      <vt:lpstr>Counting Vertices in Full m-Ary Trees (continued)</vt:lpstr>
      <vt:lpstr>Level of vertices and height of trees</vt:lpstr>
      <vt:lpstr>Balanced m-Ary Trees</vt:lpstr>
      <vt:lpstr>The Bound for the Number of Leaves in an m-Ary Tree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  <vt:lpstr>Spanning Trees</vt:lpstr>
      <vt:lpstr>Section Summary</vt:lpstr>
      <vt:lpstr>Spanning Trees</vt:lpstr>
      <vt:lpstr>Spanning Trees (continued)</vt:lpstr>
      <vt:lpstr>Depth-First Search</vt:lpstr>
      <vt:lpstr>Depth-First Search (continued)</vt:lpstr>
      <vt:lpstr>Depth-First Search (continued)</vt:lpstr>
      <vt:lpstr>Depth-First Search Algorithm</vt:lpstr>
      <vt:lpstr>Breadth-First Search</vt:lpstr>
      <vt:lpstr>Breadth-First Search (continued)</vt:lpstr>
      <vt:lpstr>Breadth-First Search Algorithm</vt:lpstr>
      <vt:lpstr>Depth-First Search in Directed Graphs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Scherl, Richard</cp:lastModifiedBy>
  <cp:revision>819</cp:revision>
  <dcterms:created xsi:type="dcterms:W3CDTF">2011-03-27T19:58:04Z</dcterms:created>
  <dcterms:modified xsi:type="dcterms:W3CDTF">2012-07-20T18:41:11Z</dcterms:modified>
</cp:coreProperties>
</file>