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48" r:id="rId3"/>
    <p:sldId id="404" r:id="rId4"/>
    <p:sldId id="406" r:id="rId5"/>
    <p:sldId id="407" r:id="rId6"/>
    <p:sldId id="417" r:id="rId7"/>
    <p:sldId id="418" r:id="rId8"/>
    <p:sldId id="411" r:id="rId9"/>
    <p:sldId id="419" r:id="rId10"/>
    <p:sldId id="412" r:id="rId11"/>
    <p:sldId id="413" r:id="rId12"/>
    <p:sldId id="415" r:id="rId13"/>
    <p:sldId id="352" r:id="rId14"/>
    <p:sldId id="405" r:id="rId15"/>
    <p:sldId id="420" r:id="rId16"/>
    <p:sldId id="421" r:id="rId17"/>
    <p:sldId id="422" r:id="rId18"/>
    <p:sldId id="423" r:id="rId19"/>
    <p:sldId id="424" r:id="rId20"/>
    <p:sldId id="353" r:id="rId21"/>
    <p:sldId id="354" r:id="rId22"/>
    <p:sldId id="425" r:id="rId23"/>
    <p:sldId id="429" r:id="rId24"/>
    <p:sldId id="430" r:id="rId25"/>
    <p:sldId id="433" r:id="rId26"/>
    <p:sldId id="434" r:id="rId27"/>
    <p:sldId id="43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 varScale="1">
        <p:scale>
          <a:sx n="96" d="100"/>
          <a:sy n="96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3236655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23622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identity can be proved using a table.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20039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identities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except for the first and the last two come in pairs. Each element of the pair is the </a:t>
            </a:r>
            <a:r>
              <a:rPr lang="en-US" i="1" dirty="0" smtClean="0"/>
              <a:t>dual</a:t>
            </a:r>
            <a:r>
              <a:rPr lang="en-US" dirty="0" smtClean="0"/>
              <a:t> of the other (obtained by switching Boolean sums and Boolean products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’s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’s.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5826" y="5245267"/>
            <a:ext cx="3955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Boolean identities correspond to the identities of propositional logic (Section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1.3</a:t>
            </a:r>
            <a:r>
              <a:rPr lang="en-US" dirty="0" smtClean="0"/>
              <a:t>) and the set identities (Section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the distributive law                          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err="1" smtClean="0"/>
              <a:t>xy</a:t>
            </a:r>
            <a:r>
              <a:rPr lang="en-US" dirty="0" smtClean="0"/>
              <a:t> + </a:t>
            </a:r>
            <a:r>
              <a:rPr lang="en-US" i="1" dirty="0" err="1" smtClean="0"/>
              <a:t>xz</a:t>
            </a:r>
            <a:r>
              <a:rPr lang="en-US" dirty="0" smtClean="0"/>
              <a:t> is valid.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We </a:t>
            </a:r>
            <a:r>
              <a:rPr lang="en-US" dirty="0"/>
              <a:t>show that both sides of this identity always take the same value by constructing this 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4026408" cy="1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0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a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</a:t>
                </a:r>
                <a:r>
                  <a:rPr lang="en-US" dirty="0" smtClean="0"/>
                  <a:t>n: A </a:t>
                </a:r>
                <a:r>
                  <a:rPr lang="en-US" i="1" dirty="0" smtClean="0"/>
                  <a:t>Boolean algebra </a:t>
                </a:r>
                <a:r>
                  <a:rPr lang="en-US" dirty="0" smtClean="0"/>
                  <a:t>is a set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with two binary operations </a:t>
                </a:r>
                <a:r>
                  <a:rPr lang="en-US" dirty="0" smtClean="0">
                    <a:latin typeface="Cambria Math"/>
                    <a:ea typeface="Cambria Math"/>
                  </a:rPr>
                  <a:t>∨</a:t>
                </a:r>
                <a:r>
                  <a:rPr lang="en-US" dirty="0" smtClean="0"/>
                  <a:t>  and </a:t>
                </a:r>
                <a:r>
                  <a:rPr lang="en-US" dirty="0" smtClean="0">
                    <a:latin typeface="Cambria Math"/>
                    <a:ea typeface="Cambria Math"/>
                  </a:rPr>
                  <a:t>∧</a:t>
                </a:r>
                <a:r>
                  <a:rPr lang="en-US" dirty="0" smtClean="0"/>
                  <a:t>, elements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and a unary operation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 such that for all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and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 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8138" y="3268461"/>
            <a:ext cx="11330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0 = </a:t>
            </a:r>
            <a:r>
              <a:rPr lang="en-US" sz="1600" i="1" dirty="0" smtClean="0">
                <a:ea typeface="Cambria Math" pitchFamily="18" charset="0"/>
              </a:rPr>
              <a:t>x</a:t>
            </a: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 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/>
                  <a:t>x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 ∨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i="1" dirty="0" smtClean="0">
                  <a:ea typeface="Cambria Math" pitchFamily="18" charset="0"/>
                </a:endParaRPr>
              </a:p>
              <a:p>
                <a:r>
                  <a:rPr lang="en-US" sz="1600" i="1" dirty="0" smtClean="0">
                    <a:ea typeface="Cambria Math" pitchFamily="18" charset="0"/>
                  </a:rPr>
                  <a:t>x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∧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203" t="-4082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1391" y="4584065"/>
            <a:ext cx="24152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ea typeface="Cambria Math" pitchFamily="18" charset="0"/>
              </a:rPr>
              <a:t>  </a:t>
            </a:r>
            <a:r>
              <a:rPr lang="en-US" sz="1600" i="1" dirty="0" smtClean="0">
                <a:ea typeface="Cambria Math" pitchFamily="18" charset="0"/>
              </a:rPr>
              <a:t>z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)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latin typeface="Cambria Math"/>
                <a:ea typeface="Cambria Math"/>
              </a:rPr>
              <a:t>z 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4765" y="5334000"/>
            <a:ext cx="20408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i="1" dirty="0" smtClean="0">
                <a:ea typeface="Cambria Math" pitchFamily="18" charset="0"/>
              </a:rPr>
              <a:t>  x</a:t>
            </a:r>
            <a:r>
              <a:rPr lang="en-US" sz="1600" dirty="0" smtClean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8139" y="6146751"/>
            <a:ext cx="28094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z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latin typeface="Cambria Math"/>
                <a:ea typeface="Cambria Math"/>
              </a:rPr>
              <a:t>z </a:t>
            </a:r>
            <a:r>
              <a:rPr lang="en-US" sz="1600" dirty="0" smtClean="0">
                <a:ea typeface="Cambria Math"/>
              </a:rPr>
              <a:t>)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52868" y="33761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identity laws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8583" y="40655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complement laws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8818" y="469178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associative laws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9352" y="54417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commutative laws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9318" y="625447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distributive laws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3326841"/>
            <a:ext cx="301818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set of propositional variables with the </a:t>
            </a:r>
            <a:r>
              <a:rPr lang="en-US" sz="1600" dirty="0" smtClean="0"/>
              <a:t>operators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/>
              <a:t>, </a:t>
            </a:r>
            <a:r>
              <a:rPr lang="en-US" sz="1600" dirty="0"/>
              <a:t>elements </a:t>
            </a:r>
            <a:r>
              <a:rPr lang="en-US" sz="1600" b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b="1" dirty="0" smtClean="0"/>
              <a:t>F</a:t>
            </a:r>
            <a:r>
              <a:rPr lang="en-US" sz="1600" dirty="0" smtClean="0"/>
              <a:t>, </a:t>
            </a:r>
            <a:r>
              <a:rPr lang="en-US" sz="1600" dirty="0"/>
              <a:t>and the negation operator </a:t>
            </a:r>
            <a:r>
              <a:rPr lang="en-US" sz="1600" dirty="0" smtClean="0">
                <a:latin typeface="Cambria Math"/>
                <a:ea typeface="Cambria Math"/>
              </a:rPr>
              <a:t>¬ </a:t>
            </a:r>
            <a:r>
              <a:rPr lang="en-US" sz="1600" dirty="0" smtClean="0"/>
              <a:t> </a:t>
            </a:r>
            <a:r>
              <a:rPr lang="en-US" sz="1600" dirty="0"/>
              <a:t>is a Boolean </a:t>
            </a:r>
            <a:r>
              <a:rPr lang="en-US" sz="1600" dirty="0" smtClean="0"/>
              <a:t>algebra.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set of subsets of a universal set with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operators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∪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and </a:t>
                </a:r>
                <a:r>
                  <a:rPr lang="en-US" sz="1600" dirty="0">
                    <a:latin typeface="Cambria Math"/>
                    <a:ea typeface="Cambria Math"/>
                  </a:rPr>
                  <a:t>∩</a:t>
                </a:r>
                <a:r>
                  <a:rPr lang="en-US" sz="1600" dirty="0" smtClean="0"/>
                  <a:t>, the empty set (</a:t>
                </a:r>
                <a:r>
                  <a:rPr lang="en-US" sz="1600" dirty="0">
                    <a:latin typeface="Cambria Math"/>
                    <a:ea typeface="Cambria Math"/>
                    <a:sym typeface="Symbol"/>
                  </a:rPr>
                  <a:t></a:t>
                </a:r>
                <a:r>
                  <a:rPr lang="en-US" sz="1600" dirty="0" smtClean="0"/>
                  <a:t>), universal set (</a:t>
                </a:r>
                <a:r>
                  <a:rPr lang="en-US" sz="1600" i="1" dirty="0" smtClean="0"/>
                  <a:t>U</a:t>
                </a:r>
                <a:r>
                  <a:rPr lang="en-US" sz="1600" dirty="0" smtClean="0"/>
                  <a:t>), and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set complementation operator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 smtClean="0"/>
                  <a:t>)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is a Boolean </a:t>
                </a:r>
                <a:r>
                  <a:rPr lang="en-US" sz="1600" dirty="0" smtClean="0"/>
                  <a:t>algebra.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909" t="-913" b="-45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73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Sum-of-Products Expansions</a:t>
            </a:r>
          </a:p>
          <a:p>
            <a:r>
              <a:rPr lang="en-US" dirty="0" smtClean="0"/>
              <a:t>Functional Completeness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Sum-of-Products 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Boolean expressions that  represent the functions 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and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(ii)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in Table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 smtClean="0"/>
                  <a:t>To represent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we need the one term </a:t>
                </a:r>
                <a:r>
                  <a:rPr lang="en-US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i="1" dirty="0" smtClean="0">
                    <a:solidFill>
                      <a:schemeClr val="accent1"/>
                    </a:solidFill>
                  </a:rPr>
                  <a:t>  </a:t>
                </a:r>
                <a:r>
                  <a:rPr lang="en-US" dirty="0" smtClean="0"/>
                  <a:t>because this expression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when</a:t>
                </a:r>
                <a:r>
                  <a:rPr lang="en-US" i="1" dirty="0" smtClean="0"/>
                  <a:t> 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.</a:t>
                </a:r>
                <a:endParaRPr lang="en-US" i="1" dirty="0" smtClean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(ii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/>
                  <a:t>To </a:t>
                </a:r>
                <a:r>
                  <a:rPr lang="en-US" dirty="0" smtClean="0"/>
                  <a:t>represent the function  </a:t>
                </a:r>
                <a:r>
                  <a:rPr lang="en-US" i="1" dirty="0" smtClean="0"/>
                  <a:t>G, </a:t>
                </a:r>
                <a:r>
                  <a:rPr lang="en-US" dirty="0" smtClean="0"/>
                  <a:t> </a:t>
                </a:r>
                <a:r>
                  <a:rPr lang="en-US" dirty="0"/>
                  <a:t>we </a:t>
                </a:r>
                <a:r>
                  <a:rPr lang="en-US" dirty="0" smtClean="0"/>
                  <a:t>use the sum                          </a:t>
                </a:r>
                <a:r>
                  <a:rPr lang="en-US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i="1" dirty="0"/>
                  <a:t> </a:t>
                </a:r>
                <a:r>
                  <a:rPr lang="en-US" dirty="0" smtClean="0"/>
                  <a:t>because this expression </a:t>
                </a:r>
                <a:r>
                  <a:rPr lang="en-US" dirty="0"/>
                  <a:t>has the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when</a:t>
                </a:r>
                <a:r>
                  <a:rPr lang="en-US" i="1" dirty="0"/>
                  <a:t> </a:t>
                </a:r>
                <a:r>
                  <a:rPr lang="en-US" i="1" dirty="0" smtClean="0"/>
                  <a:t>x </a:t>
                </a:r>
                <a:r>
                  <a:rPr lang="en-US" i="1" dirty="0"/>
                  <a:t>= </a:t>
                </a:r>
                <a:r>
                  <a:rPr lang="en-US" i="1" dirty="0" smtClean="0"/>
                  <a:t>y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 smtClean="0">
                    <a:ea typeface="Cambria Math" pitchFamily="18" charset="0"/>
                  </a:rPr>
                  <a:t>z</a:t>
                </a:r>
                <a:r>
                  <a:rPr lang="en-US" i="1" dirty="0" smtClean="0"/>
                  <a:t> </a:t>
                </a:r>
                <a:r>
                  <a:rPr lang="en-US" i="1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or </a:t>
                </a:r>
                <a:r>
                  <a:rPr lang="en-US" i="1" dirty="0"/>
                  <a:t>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6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76400"/>
            <a:ext cx="1062228" cy="1929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334000"/>
            <a:ext cx="5867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general principle is that each combination of values of the variables for which the function has the value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requires a term in the Boolean sum that is the Boolean product of the variables or their complements.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A </a:t>
                </a:r>
                <a:r>
                  <a:rPr lang="en-US" i="1" dirty="0" smtClean="0"/>
                  <a:t>literal</a:t>
                </a:r>
                <a:r>
                  <a:rPr lang="en-US" dirty="0" smtClean="0"/>
                  <a:t> is a Boolean variable or its complement. A </a:t>
                </a:r>
                <a:r>
                  <a:rPr lang="en-US" i="1" dirty="0" err="1" smtClean="0"/>
                  <a:t>minterm</a:t>
                </a:r>
                <a:r>
                  <a:rPr lang="en-US" dirty="0" smtClean="0"/>
                  <a:t> of the Boolean variables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  is a Boolean product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sym typeface="Symbol"/>
                  </a:rPr>
                  <a:t>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,</a:t>
                </a:r>
                <a:r>
                  <a:rPr lang="en-US" dirty="0" smtClean="0"/>
                  <a:t> where 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i</a:t>
                </a:r>
                <a:r>
                  <a:rPr lang="en-US" i="1" baseline="-25000" dirty="0" smtClean="0"/>
                  <a:t>  </a:t>
                </a:r>
                <a:r>
                  <a:rPr lang="en-US" i="1" dirty="0" smtClean="0"/>
                  <a:t>= x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 </a:t>
                </a:r>
                <a:r>
                  <a:rPr lang="en-US" dirty="0" smtClean="0"/>
                  <a:t>or</a:t>
                </a:r>
                <a:r>
                  <a:rPr lang="en-US" i="1" dirty="0" smtClean="0"/>
                  <a:t>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i="1" baseline="-25000" dirty="0" smtClean="0"/>
                  <a:t> </a:t>
                </a:r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i="1" baseline="-25000" dirty="0" smtClean="0"/>
                  <a:t> </a:t>
                </a:r>
                <a:r>
                  <a:rPr lang="en-US" dirty="0" smtClean="0"/>
                  <a:t>. Hence, a 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 is a product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literals, with one literal for each variable. 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 </a:t>
                </a:r>
                <a:r>
                  <a:rPr lang="en-US" dirty="0" smtClean="0"/>
                  <a:t>has value has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if and only if each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 smtClean="0"/>
                  <a:t> is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.This occurs if and only if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>
                    <a:solidFill>
                      <a:prstClr val="black"/>
                    </a:solidFill>
                  </a:rPr>
                  <a:t>x</a:t>
                </a:r>
                <a:r>
                  <a:rPr lang="en-US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 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sum of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that represents the function is called the </a:t>
                </a:r>
                <a:r>
                  <a:rPr lang="en-US" i="1" dirty="0" smtClean="0"/>
                  <a:t>sum-of-products expansion </a:t>
                </a:r>
                <a:r>
                  <a:rPr lang="en-US" dirty="0" smtClean="0"/>
                  <a:t>or the </a:t>
                </a:r>
                <a:r>
                  <a:rPr lang="en-US" i="1" dirty="0" smtClean="0"/>
                  <a:t>disjunctive normal form </a:t>
                </a:r>
                <a:r>
                  <a:rPr lang="en-US" dirty="0" smtClean="0"/>
                  <a:t>of the Boolean function.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19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sum-of-products expansion for the function 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 =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 We use two methods, first using a table and second using Boolean identities. </a:t>
                </a:r>
              </a:p>
              <a:p>
                <a:pPr marL="36576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 Form the sum of the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                                     corresponding to each row of the                                                                      table that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</a:p>
              <a:p>
                <a:pPr marL="365760" indent="-571500">
                  <a:buAutoNum type="romanLcParenBoth"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Including </a:t>
                </a:r>
                <a:r>
                  <a:rPr lang="en-US" dirty="0"/>
                  <a:t>a tem for each row of the table for which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/>
                  <a:t>)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gives us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.</a:t>
                </a:r>
                <a:endParaRPr lang="en-US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82257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1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6576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ii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We now use Boolean identities to find the disjunctive normal form of </a:t>
                </a:r>
                <a:r>
                  <a:rPr lang="en-US" dirty="0" smtClean="0"/>
                  <a:t>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900" dirty="0" smtClean="0"/>
                  <a:t>                       </a:t>
                </a:r>
                <a:r>
                  <a:rPr lang="en-US" sz="2900" dirty="0"/>
                  <a:t>F(</a:t>
                </a:r>
                <a:r>
                  <a:rPr lang="en-US" sz="2900" i="1" dirty="0" err="1"/>
                  <a:t>x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y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z</a:t>
                </a:r>
                <a:r>
                  <a:rPr lang="en-US" sz="2900" dirty="0" smtClean="0"/>
                  <a:t>)  = (</a:t>
                </a:r>
                <a:r>
                  <a:rPr lang="en-US" sz="2900" i="1" dirty="0"/>
                  <a:t>x</a:t>
                </a:r>
                <a:r>
                  <a:rPr lang="en-US" sz="2900" dirty="0"/>
                  <a:t> + </a:t>
                </a:r>
                <a:r>
                  <a:rPr lang="en-US" sz="2900" i="1" dirty="0"/>
                  <a:t>y</a:t>
                </a:r>
                <a:r>
                  <a:rPr lang="en-US" sz="29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en-US" sz="2900" dirty="0"/>
              </a:p>
              <a:p>
                <a:pPr indent="0">
                  <a:buNone/>
                </a:pPr>
                <a:r>
                  <a:rPr lang="en-US" sz="2900" dirty="0" smtClean="0"/>
                  <a:t>                                  = </a:t>
                </a:r>
                <a:r>
                  <a:rPr lang="en-US" sz="2900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</a:t>
                </a:r>
                <a:r>
                  <a:rPr lang="en-US" sz="2900" dirty="0"/>
                  <a:t>+ </a:t>
                </a:r>
                <a:r>
                  <a:rPr lang="en-US" sz="2900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identity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dirty="0" smtClean="0">
                    <a:solidFill>
                      <a:schemeClr val="accent2"/>
                    </a:solidFill>
                  </a:rPr>
                  <a:t>u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nit property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Clr>
                    <a:srgbClr val="0BD0D9"/>
                  </a:buClr>
                  <a:buNone/>
                </a:pPr>
                <a:r>
                  <a:rPr lang="en-US" sz="2900" i="1" dirty="0" smtClean="0">
                    <a:solidFill>
                      <a:prstClr val="black"/>
                    </a:solidFill>
                  </a:rPr>
                  <a:t>                                    = </a:t>
                </a:r>
                <a:r>
                  <a:rPr lang="en-US" sz="2900" i="1" dirty="0" err="1">
                    <a:solidFill>
                      <a:prstClr val="black"/>
                    </a:solidFill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+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i="1" dirty="0" smtClean="0"/>
                  <a:t>                                    = </a:t>
                </a:r>
                <a:r>
                  <a:rPr lang="en-US" sz="2900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idempotent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r>
                  <a:rPr lang="en-US" dirty="0"/>
                  <a:t> </a:t>
                </a:r>
                <a:endParaRPr lang="en-US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7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Because every Boolean function can be represented using the Boolean operators </a:t>
                </a:r>
                <a:r>
                  <a:rPr lang="en-US" dirty="0" smtClean="0">
                    <a:sym typeface="Symbol"/>
                  </a:rPr>
                  <a:t>, +,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>
                    <a:sym typeface="Symbol"/>
                  </a:rPr>
                  <a:t> , we say that the set  {</a:t>
                </a:r>
                <a:r>
                  <a:rPr lang="en-US" dirty="0">
                    <a:sym typeface="Symbol"/>
                  </a:rPr>
                  <a:t></a:t>
                </a:r>
                <a:r>
                  <a:rPr lang="en-US" dirty="0" smtClean="0">
                    <a:sym typeface="Symbol"/>
                  </a:rPr>
                  <a:t>,</a:t>
                </a:r>
                <a:r>
                  <a:rPr lang="en-US" dirty="0">
                    <a:sym typeface="Symbol"/>
                  </a:rPr>
                  <a:t> +</a:t>
                </a:r>
                <a:r>
                  <a:rPr lang="en-US" dirty="0" smtClean="0">
                    <a:sym typeface="Symbol"/>
                  </a:rPr>
                  <a:t> ,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} is </a:t>
                </a:r>
                <a:r>
                  <a:rPr lang="en-US" i="1" dirty="0" smtClean="0">
                    <a:sym typeface="Symbol"/>
                  </a:rPr>
                  <a:t>functionally complete</a:t>
                </a:r>
                <a:r>
                  <a:rPr lang="en-US" dirty="0" smtClean="0">
                    <a:sym typeface="Symbol"/>
                  </a:rPr>
                  <a:t>.</a:t>
                </a:r>
              </a:p>
              <a:p>
                <a:pPr indent="0">
                  <a:buNone/>
                </a:pPr>
                <a:endParaRPr lang="en-US" dirty="0">
                  <a:sym typeface="Symbol"/>
                </a:endParaRPr>
              </a:p>
              <a:p>
                <a:pPr marL="731520" indent="-457200"/>
                <a:r>
                  <a:rPr lang="en-US" dirty="0" smtClean="0">
                    <a:sym typeface="Symbol"/>
                  </a:rPr>
                  <a:t>The set {</a:t>
                </a:r>
                <a:r>
                  <a:rPr lang="en-US" dirty="0">
                    <a:sym typeface="Symbol"/>
                  </a:rPr>
                  <a:t></a:t>
                </a:r>
                <a:r>
                  <a:rPr lang="en-US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</a:t>
                </a:r>
                <a:r>
                  <a:rPr lang="en-US" dirty="0" smtClean="0">
                    <a:sym typeface="Symbol"/>
                  </a:rPr>
                  <a:t>is functionally complete since </a:t>
                </a:r>
                <a:r>
                  <a:rPr lang="en-US" i="1" dirty="0" smtClean="0">
                    <a:sym typeface="Symbol"/>
                  </a:rPr>
                  <a:t>x </a:t>
                </a:r>
                <a:r>
                  <a:rPr lang="en-US" dirty="0" smtClean="0">
                    <a:sym typeface="Symbol"/>
                  </a:rPr>
                  <a:t>+ </a:t>
                </a:r>
                <a:r>
                  <a:rPr lang="en-US" i="1" dirty="0" smtClean="0">
                    <a:sym typeface="Symbol"/>
                  </a:rPr>
                  <a:t>y</a:t>
                </a:r>
                <a:r>
                  <a:rPr lang="en-US" dirty="0" smtClean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 smtClean="0"/>
                  <a:t> .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r>
                  <a:rPr lang="en-US" dirty="0">
                    <a:sym typeface="Symbol"/>
                  </a:rPr>
                  <a:t>The set </a:t>
                </a:r>
                <a:r>
                  <a:rPr lang="en-US" dirty="0" smtClean="0">
                    <a:sym typeface="Symbol"/>
                  </a:rPr>
                  <a:t>{</a:t>
                </a:r>
                <a:r>
                  <a:rPr lang="en-US" dirty="0">
                    <a:sym typeface="Symbol"/>
                  </a:rPr>
                  <a:t>+</a:t>
                </a:r>
                <a:r>
                  <a:rPr lang="en-US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is </a:t>
                </a:r>
                <a:r>
                  <a:rPr lang="en-US" dirty="0" smtClean="0">
                    <a:sym typeface="Symbol"/>
                  </a:rPr>
                  <a:t>functionally </a:t>
                </a:r>
                <a:r>
                  <a:rPr lang="en-US" dirty="0">
                    <a:sym typeface="Symbol"/>
                  </a:rPr>
                  <a:t>complete since 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i="1" dirty="0" err="1" smtClean="0">
                    <a:sym typeface="Symbol"/>
                  </a:rPr>
                  <a:t>xy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r>
                  <a:rPr lang="en-US" dirty="0"/>
                  <a:t>The </a:t>
                </a:r>
                <a:r>
                  <a:rPr lang="en-US" i="1" dirty="0" err="1"/>
                  <a:t>n</a:t>
                </a:r>
                <a:r>
                  <a:rPr lang="en-US" i="1" dirty="0" err="1" smtClean="0"/>
                  <a:t>and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operator</a:t>
                </a:r>
                <a:r>
                  <a:rPr lang="en-US" dirty="0"/>
                  <a:t>, denoted by |, is defined </a:t>
                </a:r>
                <a:r>
                  <a:rPr lang="en-US" dirty="0" smtClean="0"/>
                  <a:t>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1|1 = 0</a:t>
                </a:r>
                <a:r>
                  <a:rPr lang="en-US" dirty="0"/>
                  <a:t>, and </a:t>
                </a:r>
                <a:r>
                  <a:rPr lang="en-US" dirty="0" smtClean="0"/>
                  <a:t>             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1|0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= 0|1 = 0|0 = 1. </a:t>
                </a:r>
                <a:r>
                  <a:rPr lang="en-US" dirty="0" smtClean="0"/>
                  <a:t>The set consisting of just the one operator </a:t>
                </a:r>
                <a:r>
                  <a:rPr lang="en-US" dirty="0" err="1"/>
                  <a:t>n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{|} is functionally complete.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| </a:t>
                </a:r>
                <a:r>
                  <a:rPr lang="en-US" i="1" dirty="0">
                    <a:ea typeface="Cambria Math" pitchFamily="18" charset="0"/>
                  </a:rPr>
                  <a:t>x  </a:t>
                </a:r>
                <a:r>
                  <a:rPr lang="en-US" dirty="0">
                    <a:ea typeface="Cambria Math" pitchFamily="18" charset="0"/>
                  </a:rPr>
                  <a:t>and </a:t>
                </a:r>
                <a:r>
                  <a:rPr lang="en-US" i="1" dirty="0" err="1">
                    <a:ea typeface="Cambria Math" pitchFamily="18" charset="0"/>
                  </a:rPr>
                  <a:t>xy</a:t>
                </a:r>
                <a:r>
                  <a:rPr lang="en-US" dirty="0">
                    <a:ea typeface="Cambria Math" pitchFamily="18" charset="0"/>
                  </a:rPr>
                  <a:t> = 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)|(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). </a:t>
                </a:r>
                <a:endParaRPr lang="en-US" dirty="0" smtClean="0">
                  <a:ea typeface="Cambria Math" pitchFamily="18" charset="0"/>
                </a:endParaRPr>
              </a:p>
              <a:p>
                <a:pPr indent="0">
                  <a:buNone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731520" indent="-457200"/>
                <a:r>
                  <a:rPr lang="en-US" dirty="0" smtClean="0"/>
                  <a:t>The </a:t>
                </a:r>
                <a:r>
                  <a:rPr lang="en-US" i="1" dirty="0" smtClean="0"/>
                  <a:t>nor </a:t>
                </a:r>
                <a:r>
                  <a:rPr lang="en-US" dirty="0" smtClean="0"/>
                  <a:t>operator, denoted by </a:t>
                </a:r>
                <a:r>
                  <a:rPr lang="en-US" dirty="0" smtClean="0">
                    <a:latin typeface="Cambria Math"/>
                    <a:ea typeface="Cambria Math"/>
                  </a:rPr>
                  <a:t>↓</a:t>
                </a:r>
                <a:r>
                  <a:rPr lang="en-US" dirty="0" smtClean="0"/>
                  <a:t>, is </a:t>
                </a:r>
                <a:r>
                  <a:rPr lang="en-US" dirty="0"/>
                  <a:t>defined 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1</a:t>
                </a:r>
                <a:r>
                  <a:rPr lang="en-US" dirty="0"/>
                  <a:t>, and </a:t>
                </a:r>
                <a:r>
                  <a:rPr lang="en-US" dirty="0" smtClean="0"/>
                  <a:t>                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1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0. </a:t>
                </a:r>
                <a:r>
                  <a:rPr lang="en-US" dirty="0" smtClean="0"/>
                  <a:t> The set consisting of just the one operator </a:t>
                </a:r>
                <a:r>
                  <a:rPr lang="en-US" dirty="0"/>
                  <a:t>n</a:t>
                </a:r>
                <a:r>
                  <a:rPr lang="en-US" dirty="0" smtClean="0"/>
                  <a:t>or </a:t>
                </a:r>
                <a:r>
                  <a:rPr lang="en-US" dirty="0"/>
                  <a:t>{</a:t>
                </a:r>
                <a:r>
                  <a:rPr lang="en-US" dirty="0" smtClean="0">
                    <a:latin typeface="Cambria Math"/>
                    <a:ea typeface="Cambria Math"/>
                  </a:rPr>
                  <a:t>↓</a:t>
                </a:r>
                <a:r>
                  <a:rPr lang="en-US" dirty="0"/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is functionally </a:t>
                </a:r>
                <a:r>
                  <a:rPr lang="en-US" dirty="0" smtClean="0"/>
                  <a:t>complete.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 smtClean="0">
                    <a:ea typeface="Cambria Math" pitchFamily="18" charset="0"/>
                  </a:rPr>
                  <a:t>see Exercises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15 </a:t>
                </a:r>
                <a:r>
                  <a:rPr lang="en-US" i="1" dirty="0" smtClean="0">
                    <a:ea typeface="Cambria Math" pitchFamily="18" charset="0"/>
                  </a:rPr>
                  <a:t>and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16)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0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0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Representing Boolean Functions</a:t>
            </a:r>
          </a:p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Minimization of Circuits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09600"/>
            <a:ext cx="895350" cy="104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174417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Claude Shannon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1916 - 2001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Combinations of Gates</a:t>
            </a:r>
          </a:p>
          <a:p>
            <a:r>
              <a:rPr lang="en-US" dirty="0" smtClean="0"/>
              <a:t>Examples of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construct circuits using </a:t>
            </a:r>
            <a:r>
              <a:rPr lang="en-US" i="1" dirty="0" smtClean="0"/>
              <a:t>gates</a:t>
            </a:r>
            <a:r>
              <a:rPr lang="en-US" dirty="0" smtClean="0"/>
              <a:t>, </a:t>
            </a:r>
            <a:r>
              <a:rPr lang="en-US" dirty="0"/>
              <a:t>which take as input the values of two or more Boolean variables and produce one or more bits as </a:t>
            </a:r>
            <a:r>
              <a:rPr lang="en-US" dirty="0" smtClean="0"/>
              <a:t>output, </a:t>
            </a:r>
            <a:r>
              <a:rPr lang="en-US" dirty="0"/>
              <a:t>and </a:t>
            </a:r>
            <a:r>
              <a:rPr lang="en-US" i="1" dirty="0" smtClean="0"/>
              <a:t>inverters</a:t>
            </a:r>
            <a:r>
              <a:rPr lang="en-US" dirty="0" smtClean="0"/>
              <a:t>, </a:t>
            </a:r>
            <a:r>
              <a:rPr lang="en-US" dirty="0"/>
              <a:t>which take the value of a Boolean variable as input and produce the complement of this value as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04" y="4270513"/>
            <a:ext cx="4203192" cy="54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639910"/>
            <a:ext cx="3968496" cy="4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Combinatorial circuits can be constructed using a combination of inverters, OR gates, and 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gates.  </a:t>
                </a:r>
                <a:r>
                  <a:rPr lang="en-US" dirty="0"/>
                  <a:t>G</a:t>
                </a:r>
                <a:r>
                  <a:rPr lang="en-US" dirty="0" smtClean="0"/>
                  <a:t>ates may share input and the output of one or more gates may be input to another.</a:t>
                </a:r>
              </a:p>
              <a:p>
                <a:r>
                  <a:rPr lang="en-US" dirty="0" smtClean="0"/>
                  <a:t>We show two ways of                                             constructing a circuit                                                            that produces the                                                              output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859087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3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</p:spPr>
            <p:txBody>
              <a:bodyPr/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Construct circuits that produce these outputs </a:t>
                </a:r>
              </a:p>
              <a:p>
                <a:pPr indent="0">
                  <a:buNone/>
                </a:pPr>
                <a:r>
                  <a:rPr lang="en-US" dirty="0" smtClean="0"/>
                  <a:t>(a) (</a:t>
                </a:r>
                <a:r>
                  <a:rPr lang="en-US" i="1" dirty="0" smtClean="0"/>
                  <a:t>x + 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acc>
                      </m:e>
                    </m:bar>
                  </m:oMath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dirty="0" smtClean="0"/>
                  <a:t>(c)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+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2926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8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 circuits can be used to add two positive integers from their binary expansions. </a:t>
            </a:r>
          </a:p>
          <a:p>
            <a:r>
              <a:rPr lang="en-US" dirty="0" smtClean="0"/>
              <a:t>The first step is to build a </a:t>
            </a:r>
            <a:r>
              <a:rPr lang="en-US" i="1" dirty="0" smtClean="0"/>
              <a:t>half adder </a:t>
            </a:r>
            <a:r>
              <a:rPr lang="en-US" dirty="0" smtClean="0"/>
              <a:t>that adds two bits, but which does not accept a carry from a previous addition.</a:t>
            </a:r>
          </a:p>
          <a:p>
            <a:r>
              <a:rPr lang="en-US" dirty="0" smtClean="0"/>
              <a:t>Since the circuit has more than one output, it is a </a:t>
            </a:r>
            <a:r>
              <a:rPr lang="en-US" i="1" dirty="0" smtClean="0"/>
              <a:t>multiple output circuit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1090613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304165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39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full adder </a:t>
            </a:r>
            <a:r>
              <a:rPr lang="en-US" dirty="0" smtClean="0"/>
              <a:t>is used to compute the sum bit and the carry bit when two bits and a carry are added.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11461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29257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6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half adder and multiple full adders can be used to produce the sum of </a:t>
            </a:r>
            <a:r>
              <a:rPr lang="en-US" i="1" dirty="0" smtClean="0"/>
              <a:t>n</a:t>
            </a:r>
            <a:r>
              <a:rPr lang="en-US" dirty="0" smtClean="0"/>
              <a:t> bit integers.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smtClean="0"/>
              <a:t>: </a:t>
            </a:r>
            <a:r>
              <a:rPr lang="en-US"/>
              <a:t> </a:t>
            </a:r>
            <a:r>
              <a:rPr lang="en-US" smtClean="0"/>
              <a:t>Here </a:t>
            </a:r>
            <a:r>
              <a:rPr lang="en-US" dirty="0" smtClean="0"/>
              <a:t>is a circuit to compute the sum of two </a:t>
            </a:r>
            <a:r>
              <a:rPr lang="en-US" smtClean="0"/>
              <a:t>three-bit integers.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42392"/>
            <a:ext cx="2237426" cy="123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Boolean Algebra</a:t>
            </a:r>
          </a:p>
          <a:p>
            <a:r>
              <a:rPr lang="en-US" dirty="0" smtClean="0"/>
              <a:t>Boolean Expressions and Boolean Functions</a:t>
            </a:r>
          </a:p>
          <a:p>
            <a:r>
              <a:rPr lang="en-US" dirty="0" smtClean="0"/>
              <a:t>Identities of Boolean Algebra</a:t>
            </a:r>
          </a:p>
          <a:p>
            <a:r>
              <a:rPr lang="en-US" dirty="0" smtClean="0"/>
              <a:t>Duality</a:t>
            </a:r>
          </a:p>
          <a:p>
            <a:r>
              <a:rPr lang="en-US" dirty="0" smtClean="0"/>
              <a:t>The Abstract Definition of a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Boolean algebra has rules for working with elements from the set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} together with the operators + (Boolean sum), </a:t>
                </a:r>
                <a:r>
                  <a:rPr lang="en-US" dirty="0" smtClean="0">
                    <a:sym typeface="Symbol"/>
                  </a:rPr>
                  <a:t> (Boolean product),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Symbol"/>
                      </a:rPr>
                      <m:t>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Symbol"/>
                      </a:rPr>
                      <m:t>complement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These operators are defined by:</a:t>
                </a:r>
              </a:p>
              <a:p>
                <a:pPr lvl="1"/>
                <a:r>
                  <a:rPr lang="en-US" i="1" dirty="0" smtClean="0"/>
                  <a:t>Boolean sum</a:t>
                </a:r>
                <a:r>
                  <a:rPr lang="en-US" dirty="0" smtClean="0"/>
                  <a:t>: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1"/>
                <a:r>
                  <a:rPr lang="en-US" i="1" dirty="0" smtClean="0"/>
                  <a:t>Boolean product</a:t>
                </a:r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sym typeface="Symbol"/>
                  </a:rPr>
                  <a:t> 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  <a:p>
                <a:pPr lvl="1"/>
                <a:r>
                  <a:rPr lang="en-US" i="1" dirty="0"/>
                  <a:t>c</a:t>
                </a:r>
                <a:r>
                  <a:rPr lang="en-US" i="1" dirty="0" smtClean="0"/>
                  <a:t>omplement</a:t>
                </a:r>
                <a:r>
                  <a:rPr lang="en-US" dirty="0" smtClean="0"/>
                  <a:t>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</a:p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 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889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Then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 </a:t>
            </a:r>
            <a:r>
              <a:rPr lang="en-US" dirty="0" smtClean="0"/>
              <a:t>= {(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|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for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≤ </a:t>
            </a:r>
            <a:r>
              <a:rPr lang="en-US" i="1" dirty="0" err="1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i="1" dirty="0" smtClean="0"/>
              <a:t>n</a:t>
            </a:r>
            <a:r>
              <a:rPr lang="en-US" dirty="0" smtClean="0"/>
              <a:t> } is the set of all possible </a:t>
            </a:r>
            <a:r>
              <a:rPr lang="en-US" i="1" dirty="0" smtClean="0"/>
              <a:t>n</a:t>
            </a:r>
            <a:r>
              <a:rPr lang="en-US" dirty="0" smtClean="0"/>
              <a:t>-tu</a:t>
            </a:r>
            <a:r>
              <a:rPr lang="en-US" dirty="0"/>
              <a:t>p</a:t>
            </a:r>
            <a:r>
              <a:rPr lang="en-US" dirty="0" smtClean="0"/>
              <a:t>les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The variable </a:t>
            </a:r>
            <a:r>
              <a:rPr lang="en-US" i="1" dirty="0" smtClean="0"/>
              <a:t>x</a:t>
            </a:r>
            <a:r>
              <a:rPr lang="en-US" dirty="0" smtClean="0"/>
              <a:t> is called a </a:t>
            </a:r>
            <a:r>
              <a:rPr lang="en-US" i="1" dirty="0" smtClean="0"/>
              <a:t>Boolean variable </a:t>
            </a:r>
            <a:r>
              <a:rPr lang="en-US" dirty="0" smtClean="0"/>
              <a:t>if it assumes values only from </a:t>
            </a:r>
            <a:r>
              <a:rPr lang="en-US" i="1" dirty="0" smtClean="0"/>
              <a:t>B</a:t>
            </a:r>
            <a:r>
              <a:rPr lang="en-US" dirty="0" smtClean="0"/>
              <a:t>, that is, if its only possible values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A function from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B</a:t>
            </a:r>
            <a:r>
              <a:rPr lang="en-US" dirty="0" smtClean="0"/>
              <a:t> is called a </a:t>
            </a:r>
            <a:r>
              <a:rPr lang="en-US" i="1" dirty="0" smtClean="0"/>
              <a:t>Boolean function of degree n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r>
              <a:rPr lang="en-US" i="1" dirty="0" smtClean="0"/>
              <a:t>  </a:t>
            </a:r>
            <a:r>
              <a:rPr lang="en-US" dirty="0" smtClean="0"/>
              <a:t>The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dirty="0" smtClean="0"/>
              <a:t> from the set of ordered pairs of Boolean variables to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 is a Boolean function of degree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i="1" dirty="0"/>
          </a:p>
          <a:p>
            <a:pPr indent="0">
              <a:buNone/>
            </a:pPr>
            <a:endParaRPr lang="en-US" i="1" dirty="0" smtClean="0"/>
          </a:p>
          <a:p>
            <a:pPr indent="0">
              <a:buNone/>
            </a:pPr>
            <a:r>
              <a:rPr lang="en-US" i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40" y="4953000"/>
            <a:ext cx="1022604" cy="12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values of the Boolean function represented by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  <a:r>
                  <a:rPr lang="en-US" dirty="0"/>
                  <a:t>We use a table with a row for each combination of values of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</a:t>
                </a:r>
                <a:r>
                  <a:rPr lang="en-US" dirty="0"/>
                  <a:t>to compute the values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).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14800"/>
            <a:ext cx="3250276" cy="19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8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</p:spPr>
            <p:txBody>
              <a:bodyPr>
                <a:normAutofit fontScale="925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Boolean functions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variables are equal if and only if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)=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whenever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  belong to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 Two different Boolean expressions that represent the same function are </a:t>
                </a:r>
                <a:r>
                  <a:rPr lang="en-US" i="1" dirty="0" smtClean="0"/>
                  <a:t>equivalent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complement of the Boolean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the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, …,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Let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be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The Boolean sum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and the Boolean product </a:t>
                </a:r>
                <a:r>
                  <a:rPr lang="en-US" i="1" dirty="0" smtClean="0"/>
                  <a:t>FG</a:t>
                </a:r>
                <a:r>
                  <a:rPr lang="en-US" dirty="0" smtClean="0"/>
                  <a:t> are defined by 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)(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i="1" dirty="0" smtClean="0"/>
                  <a:t>FG</a:t>
                </a:r>
                <a:r>
                  <a:rPr lang="en-US" dirty="0"/>
                  <a:t>)(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  <a:blipFill rotWithShape="1">
                <a:blip r:embed="rId2"/>
                <a:stretch>
                  <a:fillRect t="-1944" r="-74" b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04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62200"/>
            <a:ext cx="2322576" cy="172821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400548"/>
            <a:ext cx="5361709" cy="1267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How many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are there?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</a:t>
                </a:r>
                <a:r>
                  <a:rPr lang="en-US" smtClean="0"/>
                  <a:t>: </a:t>
                </a:r>
                <a:r>
                  <a:rPr lang="en-US" smtClean="0"/>
                  <a:t>By</a:t>
                </a:r>
                <a:r>
                  <a:rPr lang="en-US" smtClean="0"/>
                  <a:t> </a:t>
                </a:r>
                <a:r>
                  <a:rPr lang="en-US" dirty="0" smtClean="0"/>
                  <a:t>the product rule for counting, there are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different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-tuples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s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s.   Because a Boolean function is an assignment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or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to each of these  different n-tuples, by the product rule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blipFill rotWithShape="1">
                <a:blip r:embed="rId4"/>
                <a:stretch>
                  <a:fillRect l="-1091" t="-1168" r="-1697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18322" y="473765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tells us that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different Boolean functions of degree two. We display these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8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19423</TotalTime>
  <Words>2051</Words>
  <Application>Microsoft Office PowerPoint</Application>
  <PresentationFormat>On-screen Show (4:3)</PresentationFormat>
  <Paragraphs>166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Boolean Algebra</vt:lpstr>
      <vt:lpstr>Chapter Summary</vt:lpstr>
      <vt:lpstr>Boolean Functions</vt:lpstr>
      <vt:lpstr>Section Summary</vt:lpstr>
      <vt:lpstr>Introduction to Boolean Algebra</vt:lpstr>
      <vt:lpstr>Boolean Expressions and Boolean Functions</vt:lpstr>
      <vt:lpstr>Boolean Expressions and Boolean Functions (continued)</vt:lpstr>
      <vt:lpstr>Boolean Expressions and Boolean Functions (continued)</vt:lpstr>
      <vt:lpstr>Boolean Functions</vt:lpstr>
      <vt:lpstr>Identities of Boolean Algebra</vt:lpstr>
      <vt:lpstr>Identities of Boolean Algebra</vt:lpstr>
      <vt:lpstr>Formal Definition of a Boolean Algebra</vt:lpstr>
      <vt:lpstr>Representing Boolean Functions</vt:lpstr>
      <vt:lpstr>Section Summary</vt:lpstr>
      <vt:lpstr>Sum-of-Products Expansion</vt:lpstr>
      <vt:lpstr>Sum-of-Products Expansion (cont)</vt:lpstr>
      <vt:lpstr>Sum-of-Products Expansion (cont)</vt:lpstr>
      <vt:lpstr>Sum-of-Products Expansion (cont)</vt:lpstr>
      <vt:lpstr>Functional Completeness</vt:lpstr>
      <vt:lpstr>Logic Gates</vt:lpstr>
      <vt:lpstr>Section Summary</vt:lpstr>
      <vt:lpstr>Logic Gates</vt:lpstr>
      <vt:lpstr>Combinations of Gates</vt:lpstr>
      <vt:lpstr>Combinations of Gates</vt:lpstr>
      <vt:lpstr>Adders</vt:lpstr>
      <vt:lpstr>Adders (continued)</vt:lpstr>
      <vt:lpstr>Adders (continued)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Scherl, Richard</cp:lastModifiedBy>
  <cp:revision>844</cp:revision>
  <dcterms:created xsi:type="dcterms:W3CDTF">2012-07-15T18:32:41Z</dcterms:created>
  <dcterms:modified xsi:type="dcterms:W3CDTF">2012-07-20T02:34:35Z</dcterms:modified>
</cp:coreProperties>
</file>